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7" r:id="rId11"/>
    <p:sldId id="278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0"/>
    <a:srgbClr val="314D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54E8-3A33-4E6D-BB09-C8EF99F2F6E3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A1905-C56D-4A19-83EA-3BCE8AD25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(0:30)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4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(1:00)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8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(1:00)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1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Enhancements (1:00)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4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(5:00)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(1:30)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5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 (1:30)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8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(0:30)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Solution (2:00)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Solution (2:00)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52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Practical Application (3:00 max)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50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(1:00)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5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(1:00)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A1905-C56D-4A19-83EA-3BCE8AD251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5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9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8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3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0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0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0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2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B76C0EB-839D-4A18-9C1A-BD0CDC9822E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33607C-1A94-430A-B228-1E7E7628B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81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flum.github.io/Cog_Traine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etl.uconn.edu/learning-objective-tip-she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etl.uconn.edu/learning-objective-tip-she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76BF-66D9-485B-8EA9-4417C861F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Cognitive Trainer </a:t>
            </a:r>
            <a:br>
              <a:rPr lang="en-US" dirty="0"/>
            </a:br>
            <a:r>
              <a:rPr lang="en-US" sz="4400" dirty="0"/>
              <a:t>for Computer Science Professionals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E3712-938E-49BF-BF9A-D315A7B98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729" y="5419064"/>
            <a:ext cx="10572000" cy="128323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Charleston Southern University, Fall 2023</a:t>
            </a:r>
          </a:p>
          <a:p>
            <a:pPr>
              <a:spcBef>
                <a:spcPts val="0"/>
              </a:spcBef>
            </a:pPr>
            <a:r>
              <a:rPr lang="en-US" dirty="0"/>
              <a:t>CSCI 499 – Senior Project Defense</a:t>
            </a:r>
          </a:p>
          <a:p>
            <a:pPr>
              <a:spcBef>
                <a:spcPts val="0"/>
              </a:spcBef>
            </a:pPr>
            <a:r>
              <a:rPr lang="en-US" dirty="0"/>
              <a:t>Presenter: Mr. Jonathan Flum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835D6-AF82-4852-BAC5-46A834EFCE31}"/>
              </a:ext>
            </a:extLst>
          </p:cNvPr>
          <p:cNvSpPr/>
          <p:nvPr/>
        </p:nvSpPr>
        <p:spPr>
          <a:xfrm flipH="1">
            <a:off x="895926" y="5523345"/>
            <a:ext cx="45719" cy="87745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971-528E-4DE1-A31D-D91D380D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4" y="446088"/>
            <a:ext cx="3336170" cy="1419657"/>
          </a:xfrm>
        </p:spPr>
        <p:txBody>
          <a:bodyPr/>
          <a:lstStyle/>
          <a:p>
            <a:r>
              <a:rPr lang="en-US" sz="3200" dirty="0"/>
              <a:t>Usability</a:t>
            </a:r>
            <a:br>
              <a:rPr lang="en-US" sz="3200" dirty="0"/>
            </a:br>
            <a:r>
              <a:rPr lang="en-US" sz="3200" dirty="0"/>
              <a:t>Results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D8A25-A659-4B97-B00B-46320CB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6F872-4B85-400D-B7C0-5E3F00C4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392218"/>
            <a:ext cx="3547533" cy="3897746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“This product challenged me to achieve accurate and decisive problem resolution.”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FDAD73-8911-4BAC-9835-9CD25F3F102C}"/>
              </a:ext>
            </a:extLst>
          </p:cNvPr>
          <p:cNvCxnSpPr>
            <a:cxnSpLocks/>
          </p:cNvCxnSpPr>
          <p:nvPr/>
        </p:nvCxnSpPr>
        <p:spPr>
          <a:xfrm>
            <a:off x="1073151" y="6280720"/>
            <a:ext cx="100351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717DF53-FC25-4DC8-95A8-6AA7F48A1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3771" y="446088"/>
            <a:ext cx="6254495" cy="5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0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971-528E-4DE1-A31D-D91D380D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4" y="446088"/>
            <a:ext cx="3336170" cy="1419657"/>
          </a:xfrm>
        </p:spPr>
        <p:txBody>
          <a:bodyPr/>
          <a:lstStyle/>
          <a:p>
            <a:r>
              <a:rPr lang="en-US" sz="3200" dirty="0"/>
              <a:t>Usability</a:t>
            </a:r>
            <a:br>
              <a:rPr lang="en-US" sz="3200" dirty="0"/>
            </a:br>
            <a:r>
              <a:rPr lang="en-US" sz="3200" dirty="0"/>
              <a:t>Results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D8A25-A659-4B97-B00B-46320CB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6F872-4B85-400D-B7C0-5E3F00C4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392218"/>
            <a:ext cx="3547533" cy="3897746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“Please rate your overall experience and satisfaction with the application.”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FDAD73-8911-4BAC-9835-9CD25F3F102C}"/>
              </a:ext>
            </a:extLst>
          </p:cNvPr>
          <p:cNvCxnSpPr>
            <a:cxnSpLocks/>
          </p:cNvCxnSpPr>
          <p:nvPr/>
        </p:nvCxnSpPr>
        <p:spPr>
          <a:xfrm>
            <a:off x="1073151" y="6280720"/>
            <a:ext cx="100351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05545EE-3EDF-4F6B-A909-44D9F870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33" y="446088"/>
            <a:ext cx="6254496" cy="5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7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8095C7-DE06-45BB-B37C-054D7FC5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</a:p>
        </p:txBody>
      </p:sp>
      <p:pic>
        <p:nvPicPr>
          <p:cNvPr id="2054" name="Picture 6" descr="Group of college students e-learning on laptop with teacher's assistance in  classroom. Stock Photo | Adobe Stock">
            <a:extLst>
              <a:ext uri="{FF2B5EF4-FFF2-40B4-BE49-F238E27FC236}">
                <a16:creationId xmlns:a16="http://schemas.microsoft.com/office/drawing/2014/main" id="{BE4EEBA3-AA7E-469D-B857-60F29459B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2"/>
          <a:stretch/>
        </p:blipFill>
        <p:spPr bwMode="auto">
          <a:xfrm>
            <a:off x="7396103" y="2632390"/>
            <a:ext cx="3985894" cy="330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176BD4-1ED9-4178-8B69-6BF68E28D71C}"/>
              </a:ext>
            </a:extLst>
          </p:cNvPr>
          <p:cNvCxnSpPr>
            <a:cxnSpLocks/>
          </p:cNvCxnSpPr>
          <p:nvPr/>
        </p:nvCxnSpPr>
        <p:spPr>
          <a:xfrm>
            <a:off x="818712" y="6280720"/>
            <a:ext cx="1056328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4F62DF8-E74C-4895-8CCB-BE645CBB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438399"/>
            <a:ext cx="6228633" cy="4045527"/>
          </a:xfrm>
        </p:spPr>
        <p:txBody>
          <a:bodyPr anchor="t" anchorCtr="0">
            <a:normAutofit/>
          </a:bodyPr>
          <a:lstStyle/>
          <a:p>
            <a:pPr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Case Study Validation</a:t>
            </a:r>
          </a:p>
          <a:p>
            <a:pPr lvl="1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 controlled experiment should be conducted comparing the academic performance of students within a specific course of study who engage in a prescribed use of the program versus those who do not.</a:t>
            </a:r>
          </a:p>
          <a:p>
            <a:pPr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Functional Extension</a:t>
            </a:r>
          </a:p>
          <a:p>
            <a:pPr lvl="1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Centralized user account mechanism (DBMS)</a:t>
            </a:r>
          </a:p>
          <a:p>
            <a:pPr lvl="1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Administration functionality suitable for academic or professional integrations.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1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3FE623-25BA-4BD9-AEBA-F92EBA59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BBA02-D940-470D-A111-792A7B32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345853"/>
            <a:ext cx="10561418" cy="433955"/>
          </a:xfrm>
        </p:spPr>
        <p:txBody>
          <a:bodyPr/>
          <a:lstStyle/>
          <a:p>
            <a:r>
              <a:rPr lang="en-US" sz="2000" dirty="0"/>
              <a:t>Play in browser at </a:t>
            </a:r>
            <a:r>
              <a:rPr lang="en-US" sz="2000" b="1" i="0" u="none" strike="noStrike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https://jflum.github.io/Cog_Trainer/</a:t>
            </a:r>
            <a:endParaRPr lang="en-US" sz="20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6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971-528E-4DE1-A31D-D91D380D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4" y="446088"/>
            <a:ext cx="3336170" cy="1502455"/>
          </a:xfrm>
        </p:spPr>
        <p:txBody>
          <a:bodyPr/>
          <a:lstStyle/>
          <a:p>
            <a:r>
              <a:rPr lang="en-US" sz="3200" dirty="0"/>
              <a:t>Bloom’s Taxonomy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D8A25-A659-4B97-B00B-46320CB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6F872-4B85-400D-B7C0-5E3F00C4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392218"/>
            <a:ext cx="3547533" cy="4100946"/>
          </a:xfrm>
        </p:spPr>
        <p:txBody>
          <a:bodyPr anchor="t" anchorCtr="0">
            <a:normAutofit/>
          </a:bodyPr>
          <a:lstStyle/>
          <a:p>
            <a:pPr marL="285750" indent="-285750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Establishes levels/domains of teaching, learning, and assessment.</a:t>
            </a:r>
          </a:p>
          <a:p>
            <a:pPr marL="285750" indent="-285750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Higher orders represent increasing levels of knowledge mastery.</a:t>
            </a:r>
          </a:p>
          <a:p>
            <a:pPr marL="285750" indent="-285750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Where do we tend to operate within our day to day lives?</a:t>
            </a:r>
          </a:p>
          <a:p>
            <a:pPr marL="285750" indent="-285750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Potential for unpredictable results if not accustomed.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Bloom&amp;#39;s Taxonomy Levels of Learning: The Complete Post">
            <a:extLst>
              <a:ext uri="{FF2B5EF4-FFF2-40B4-BE49-F238E27FC236}">
                <a16:creationId xmlns:a16="http://schemas.microsoft.com/office/drawing/2014/main" id="{5D7A4B66-01D9-44D7-B78B-9BEE3912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13" y="446087"/>
            <a:ext cx="6252633" cy="4781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2CD2A8-1DA1-4618-A64E-02542AF83805}"/>
              </a:ext>
            </a:extLst>
          </p:cNvPr>
          <p:cNvSpPr txBox="1"/>
          <p:nvPr/>
        </p:nvSpPr>
        <p:spPr>
          <a:xfrm>
            <a:off x="4855632" y="5233156"/>
            <a:ext cx="6252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Fig. 1. Bloom’s Taxonomy (Revised). Image credit: </a:t>
            </a:r>
            <a:r>
              <a:rPr lang="en-US" sz="1200" i="1" dirty="0">
                <a:hlinkClick r:id="rId4"/>
              </a:rPr>
              <a:t>University of Connecticut (CETL)</a:t>
            </a:r>
            <a:endParaRPr lang="en-US" sz="12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DAFCD8-AF17-494F-813A-583B13069B93}"/>
              </a:ext>
            </a:extLst>
          </p:cNvPr>
          <p:cNvCxnSpPr>
            <a:cxnSpLocks/>
          </p:cNvCxnSpPr>
          <p:nvPr/>
        </p:nvCxnSpPr>
        <p:spPr>
          <a:xfrm>
            <a:off x="1073151" y="6280720"/>
            <a:ext cx="100351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8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971-528E-4DE1-A31D-D91D380D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4" y="446088"/>
            <a:ext cx="3336170" cy="1419657"/>
          </a:xfrm>
        </p:spPr>
        <p:txBody>
          <a:bodyPr/>
          <a:lstStyle/>
          <a:p>
            <a:r>
              <a:rPr lang="en-US" sz="3200" dirty="0"/>
              <a:t>Neuroplasticity </a:t>
            </a:r>
            <a:r>
              <a:rPr lang="en-US" dirty="0"/>
              <a:t>(cognitive training)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D8A25-A659-4B97-B00B-46320CB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6F872-4B85-400D-B7C0-5E3F00C4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392218"/>
            <a:ext cx="3547533" cy="3897746"/>
          </a:xfrm>
        </p:spPr>
        <p:txBody>
          <a:bodyPr anchor="t" anchorCtr="0">
            <a:normAutofit/>
          </a:bodyPr>
          <a:lstStyle/>
          <a:p>
            <a:pPr marL="285750" indent="-285750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Establishing neuropathways that are more effective at processing information.</a:t>
            </a:r>
          </a:p>
          <a:p>
            <a:pPr marL="285750" indent="-285750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How can we more frequently access these higher orders?</a:t>
            </a:r>
          </a:p>
          <a:p>
            <a:pPr marL="285750" indent="-285750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Some examples:</a:t>
            </a:r>
          </a:p>
          <a:p>
            <a:pPr marL="742950" lvl="1" indent="-285750">
              <a:spcBef>
                <a:spcPts val="0"/>
              </a:spcBef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Reading regularly</a:t>
            </a:r>
          </a:p>
          <a:p>
            <a:pPr marL="742950" lvl="1" indent="-285750">
              <a:spcBef>
                <a:spcPts val="0"/>
              </a:spcBef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Solving puzzles</a:t>
            </a:r>
          </a:p>
          <a:p>
            <a:pPr marL="742950" lvl="1" indent="-285750">
              <a:spcBef>
                <a:spcPts val="0"/>
              </a:spcBef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Playing an instrument</a:t>
            </a:r>
          </a:p>
          <a:p>
            <a:pPr marL="742950" lvl="1" indent="-285750">
              <a:spcBef>
                <a:spcPts val="0"/>
              </a:spcBef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What else?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Bloom&amp;#39;s Taxonomy Levels of Learning: The Complete Post">
            <a:extLst>
              <a:ext uri="{FF2B5EF4-FFF2-40B4-BE49-F238E27FC236}">
                <a16:creationId xmlns:a16="http://schemas.microsoft.com/office/drawing/2014/main" id="{5D7A4B66-01D9-44D7-B78B-9BEE39122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13" y="446087"/>
            <a:ext cx="6252633" cy="4781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2CD2A8-1DA1-4618-A64E-02542AF83805}"/>
              </a:ext>
            </a:extLst>
          </p:cNvPr>
          <p:cNvSpPr txBox="1"/>
          <p:nvPr/>
        </p:nvSpPr>
        <p:spPr>
          <a:xfrm>
            <a:off x="4855632" y="5233156"/>
            <a:ext cx="6252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Fig. 1. Bloom’s Taxonomy (Revised). Image credit: </a:t>
            </a:r>
            <a:r>
              <a:rPr lang="en-US" sz="1200" i="1" dirty="0">
                <a:hlinkClick r:id="rId4"/>
              </a:rPr>
              <a:t>University of Connecticut (CETL)</a:t>
            </a:r>
            <a:endParaRPr lang="en-US" sz="12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FDAD73-8911-4BAC-9835-9CD25F3F102C}"/>
              </a:ext>
            </a:extLst>
          </p:cNvPr>
          <p:cNvCxnSpPr>
            <a:cxnSpLocks/>
          </p:cNvCxnSpPr>
          <p:nvPr/>
        </p:nvCxnSpPr>
        <p:spPr>
          <a:xfrm>
            <a:off x="1073151" y="6280720"/>
            <a:ext cx="100351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48FF-5AC9-4107-BD13-78F4CD95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53F73-3887-42C3-8616-C46BB806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5471618"/>
            <a:ext cx="10554574" cy="772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But, what if we could </a:t>
            </a:r>
            <a:r>
              <a:rPr lang="en-US" sz="2000" b="1" dirty="0">
                <a:solidFill>
                  <a:srgbClr val="FFC300"/>
                </a:solidFill>
              </a:rPr>
              <a:t>utilize basic information</a:t>
            </a:r>
            <a:r>
              <a:rPr lang="en-US" sz="2000" dirty="0"/>
              <a:t> that the user has already mastered and </a:t>
            </a:r>
            <a:r>
              <a:rPr lang="en-US" sz="2000" b="1" dirty="0">
                <a:solidFill>
                  <a:srgbClr val="FFC300"/>
                </a:solidFill>
              </a:rPr>
              <a:t>combine that data</a:t>
            </a:r>
            <a:r>
              <a:rPr lang="en-US" sz="2000" dirty="0"/>
              <a:t> in new, challenging ways?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4BDD1BE-1945-49B1-957F-A59259FCEB76}"/>
              </a:ext>
            </a:extLst>
          </p:cNvPr>
          <p:cNvSpPr txBox="1">
            <a:spLocks/>
          </p:cNvSpPr>
          <p:nvPr/>
        </p:nvSpPr>
        <p:spPr>
          <a:xfrm>
            <a:off x="814728" y="2147167"/>
            <a:ext cx="5189857" cy="5762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Large Time Investment</a:t>
            </a:r>
          </a:p>
        </p:txBody>
      </p:sp>
      <p:pic>
        <p:nvPicPr>
          <p:cNvPr id="9" name="Content Placeholder 17">
            <a:extLst>
              <a:ext uri="{FF2B5EF4-FFF2-40B4-BE49-F238E27FC236}">
                <a16:creationId xmlns:a16="http://schemas.microsoft.com/office/drawing/2014/main" id="{4F55F339-74D4-4FD9-9B16-47DC5134DC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2"/>
          <a:stretch/>
        </p:blipFill>
        <p:spPr>
          <a:xfrm>
            <a:off x="1669933" y="2646599"/>
            <a:ext cx="3474724" cy="2432306"/>
          </a:xfrm>
          <a:prstGeom prst="rect">
            <a:avLst/>
          </a:prstGeom>
        </p:spPr>
      </p:pic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B8CE0DFB-8E62-4283-9848-D2B862FEB141}"/>
              </a:ext>
            </a:extLst>
          </p:cNvPr>
          <p:cNvSpPr txBox="1">
            <a:spLocks/>
          </p:cNvSpPr>
          <p:nvPr/>
        </p:nvSpPr>
        <p:spPr>
          <a:xfrm>
            <a:off x="6187415" y="2147167"/>
            <a:ext cx="5194583" cy="57626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Extensive Requisite Knowledge</a:t>
            </a:r>
          </a:p>
        </p:txBody>
      </p:sp>
      <p:pic>
        <p:nvPicPr>
          <p:cNvPr id="11" name="Content Placeholder 18">
            <a:extLst>
              <a:ext uri="{FF2B5EF4-FFF2-40B4-BE49-F238E27FC236}">
                <a16:creationId xmlns:a16="http://schemas.microsoft.com/office/drawing/2014/main" id="{C3ED2242-F184-48F3-86DA-3E63544F8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346" y="2646599"/>
            <a:ext cx="3474722" cy="24323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B16126-270B-40A9-B2B5-8501B2C516DA}"/>
              </a:ext>
            </a:extLst>
          </p:cNvPr>
          <p:cNvSpPr txBox="1"/>
          <p:nvPr/>
        </p:nvSpPr>
        <p:spPr>
          <a:xfrm>
            <a:off x="4964544" y="3728178"/>
            <a:ext cx="226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CF9159-7972-49E1-B64F-0090DE514C6C}"/>
              </a:ext>
            </a:extLst>
          </p:cNvPr>
          <p:cNvCxnSpPr/>
          <p:nvPr/>
        </p:nvCxnSpPr>
        <p:spPr>
          <a:xfrm>
            <a:off x="1136073" y="5440216"/>
            <a:ext cx="98921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E6596E-070B-4D85-B58A-962A348D6530}"/>
              </a:ext>
            </a:extLst>
          </p:cNvPr>
          <p:cNvCxnSpPr/>
          <p:nvPr/>
        </p:nvCxnSpPr>
        <p:spPr>
          <a:xfrm>
            <a:off x="1136073" y="6280724"/>
            <a:ext cx="98921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0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0AC1-1355-4A61-8944-37BC09AF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CF3E-9075-49F5-886E-14EB0ED7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38399"/>
            <a:ext cx="6847470" cy="4045527"/>
          </a:xfrm>
        </p:spPr>
        <p:txBody>
          <a:bodyPr anchor="t" anchorCtr="0">
            <a:normAutofit/>
          </a:bodyPr>
          <a:lstStyle/>
          <a:p>
            <a:pPr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Premise of the Cognitive Trainer:</a:t>
            </a:r>
          </a:p>
          <a:p>
            <a:pPr lvl="1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The user is presented with various data sets (Tiles) consisting of various combinations of the following:</a:t>
            </a:r>
          </a:p>
          <a:p>
            <a:pPr lvl="2">
              <a:spcBef>
                <a:spcPts val="0"/>
              </a:spcBef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Colors</a:t>
            </a:r>
          </a:p>
          <a:p>
            <a:pPr lvl="2">
              <a:spcBef>
                <a:spcPts val="0"/>
              </a:spcBef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Numbers</a:t>
            </a:r>
          </a:p>
          <a:p>
            <a:pPr lvl="2">
              <a:spcBef>
                <a:spcPts val="0"/>
              </a:spcBef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Shapes</a:t>
            </a:r>
          </a:p>
          <a:p>
            <a:pPr lvl="2">
              <a:spcBef>
                <a:spcPts val="0"/>
              </a:spcBef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Any text representation of the above attributes</a:t>
            </a:r>
          </a:p>
          <a:p>
            <a:pPr lvl="1"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And one or more queries that require:</a:t>
            </a:r>
          </a:p>
          <a:p>
            <a:pPr lvl="2">
              <a:spcBef>
                <a:spcPts val="0"/>
              </a:spcBef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Interpretation of the data (via analysis/evaluation).</a:t>
            </a:r>
          </a:p>
          <a:p>
            <a:pPr lvl="2">
              <a:spcBef>
                <a:spcPts val="0"/>
              </a:spcBef>
              <a:buClr>
                <a:srgbClr val="FFC3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 timely and accurate response.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54421-2841-4FF4-B0CB-2EB2D686A26C}"/>
              </a:ext>
            </a:extLst>
          </p:cNvPr>
          <p:cNvSpPr txBox="1"/>
          <p:nvPr/>
        </p:nvSpPr>
        <p:spPr>
          <a:xfrm>
            <a:off x="7525457" y="5483913"/>
            <a:ext cx="2084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Fig. 2. Example Tile (Intermediate difficulty)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34E32D-69F5-4ADC-B49B-B1FC44C1C411}"/>
              </a:ext>
            </a:extLst>
          </p:cNvPr>
          <p:cNvCxnSpPr/>
          <p:nvPr/>
        </p:nvCxnSpPr>
        <p:spPr>
          <a:xfrm>
            <a:off x="1136073" y="6280724"/>
            <a:ext cx="98921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44A28FB-6315-4F44-8E3C-DC0AEA40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325" y="2583567"/>
            <a:ext cx="1928604" cy="29049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0E48B9-D356-473A-AA0C-E2947167CDCA}"/>
              </a:ext>
            </a:extLst>
          </p:cNvPr>
          <p:cNvSpPr txBox="1"/>
          <p:nvPr/>
        </p:nvSpPr>
        <p:spPr>
          <a:xfrm>
            <a:off x="9609797" y="2869888"/>
            <a:ext cx="1418421" cy="231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BG color</a:t>
            </a:r>
          </a:p>
          <a:p>
            <a:br>
              <a:rPr lang="en-US" sz="1400" dirty="0"/>
            </a:br>
            <a:r>
              <a:rPr lang="en-US" sz="1400" dirty="0"/>
              <a:t>Shape/</a:t>
            </a:r>
            <a:br>
              <a:rPr lang="en-US" sz="1400" dirty="0"/>
            </a:br>
            <a:r>
              <a:rPr lang="en-US" sz="1400" dirty="0"/>
              <a:t>Shape color</a:t>
            </a:r>
          </a:p>
          <a:p>
            <a:endParaRPr lang="en-US" sz="1400" dirty="0"/>
          </a:p>
          <a:p>
            <a:r>
              <a:rPr lang="en-US" sz="1400" dirty="0"/>
              <a:t>Number/</a:t>
            </a:r>
          </a:p>
          <a:p>
            <a:r>
              <a:rPr lang="en-US" sz="1400" dirty="0"/>
              <a:t>Number color</a:t>
            </a:r>
          </a:p>
          <a:p>
            <a:endParaRPr lang="en-US" sz="1400" dirty="0"/>
          </a:p>
          <a:p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Tile ID number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ACE7F4-CF01-4C5A-80BE-87EE3AF0AD51}"/>
              </a:ext>
            </a:extLst>
          </p:cNvPr>
          <p:cNvCxnSpPr/>
          <p:nvPr/>
        </p:nvCxnSpPr>
        <p:spPr>
          <a:xfrm flipH="1">
            <a:off x="9171709" y="3029528"/>
            <a:ext cx="438088" cy="0"/>
          </a:xfrm>
          <a:prstGeom prst="straightConnector1">
            <a:avLst/>
          </a:prstGeom>
          <a:ln w="38100">
            <a:solidFill>
              <a:srgbClr val="FF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08D142-D19B-4904-9809-B53CE815FB46}"/>
              </a:ext>
            </a:extLst>
          </p:cNvPr>
          <p:cNvCxnSpPr>
            <a:cxnSpLocks/>
          </p:cNvCxnSpPr>
          <p:nvPr/>
        </p:nvCxnSpPr>
        <p:spPr>
          <a:xfrm flipH="1">
            <a:off x="8913091" y="3546761"/>
            <a:ext cx="696707" cy="0"/>
          </a:xfrm>
          <a:prstGeom prst="straightConnector1">
            <a:avLst/>
          </a:prstGeom>
          <a:ln w="38100">
            <a:solidFill>
              <a:srgbClr val="FF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1B6F70-5008-4E64-8EC6-63E26594D9EC}"/>
              </a:ext>
            </a:extLst>
          </p:cNvPr>
          <p:cNvCxnSpPr>
            <a:cxnSpLocks/>
          </p:cNvCxnSpPr>
          <p:nvPr/>
        </p:nvCxnSpPr>
        <p:spPr>
          <a:xfrm flipH="1">
            <a:off x="8820727" y="5010729"/>
            <a:ext cx="784454" cy="0"/>
          </a:xfrm>
          <a:prstGeom prst="straightConnector1">
            <a:avLst/>
          </a:prstGeom>
          <a:ln w="38100">
            <a:solidFill>
              <a:srgbClr val="FF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CC8499-21B3-4439-81FB-194F66B7D645}"/>
              </a:ext>
            </a:extLst>
          </p:cNvPr>
          <p:cNvCxnSpPr>
            <a:cxnSpLocks/>
          </p:cNvCxnSpPr>
          <p:nvPr/>
        </p:nvCxnSpPr>
        <p:spPr>
          <a:xfrm flipH="1" flipV="1">
            <a:off x="8569039" y="3823855"/>
            <a:ext cx="1" cy="383632"/>
          </a:xfrm>
          <a:prstGeom prst="straightConnector1">
            <a:avLst/>
          </a:prstGeom>
          <a:ln w="38100">
            <a:solidFill>
              <a:srgbClr val="FFC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0082F0-4692-4B49-929A-9633ACA9F5DD}"/>
              </a:ext>
            </a:extLst>
          </p:cNvPr>
          <p:cNvCxnSpPr>
            <a:cxnSpLocks/>
          </p:cNvCxnSpPr>
          <p:nvPr/>
        </p:nvCxnSpPr>
        <p:spPr>
          <a:xfrm flipH="1">
            <a:off x="8567627" y="4202546"/>
            <a:ext cx="1046790" cy="0"/>
          </a:xfrm>
          <a:prstGeom prst="line">
            <a:avLst/>
          </a:prstGeom>
          <a:ln w="38100">
            <a:solidFill>
              <a:srgbClr val="FFC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9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0AC1-1355-4A61-8944-37BC09AF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CF3E-9075-49F5-886E-14EB0ED7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031" y="5619862"/>
            <a:ext cx="9409936" cy="534868"/>
          </a:xfrm>
        </p:spPr>
        <p:txBody>
          <a:bodyPr anchor="t" anchorCtr="0">
            <a:normAutofit/>
          </a:bodyPr>
          <a:lstStyle/>
          <a:p>
            <a:pPr marL="0" indent="0" algn="ctr">
              <a:buClr>
                <a:srgbClr val="FFC300"/>
              </a:buClr>
              <a:buNone/>
            </a:pPr>
            <a:r>
              <a:rPr lang="en-US" sz="2200" dirty="0"/>
              <a:t>Complexity + Pressure = </a:t>
            </a:r>
            <a:r>
              <a:rPr lang="en-US" sz="2200" b="1" dirty="0">
                <a:solidFill>
                  <a:srgbClr val="FFC300"/>
                </a:solidFill>
              </a:rPr>
              <a:t>Critical Thinking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C54421-2841-4FF4-B0CB-2EB2D686A26C}"/>
              </a:ext>
            </a:extLst>
          </p:cNvPr>
          <p:cNvSpPr txBox="1"/>
          <p:nvPr/>
        </p:nvSpPr>
        <p:spPr>
          <a:xfrm>
            <a:off x="3740725" y="5068198"/>
            <a:ext cx="47105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Fig. 3. Example Playfield (Experienced difficulty)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BE06F8-DB59-459D-9063-4B88AA638C84}"/>
              </a:ext>
            </a:extLst>
          </p:cNvPr>
          <p:cNvCxnSpPr/>
          <p:nvPr/>
        </p:nvCxnSpPr>
        <p:spPr>
          <a:xfrm>
            <a:off x="1136073" y="5440216"/>
            <a:ext cx="98921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057FD1-3211-485D-9622-3AA3BCCFE3F6}"/>
              </a:ext>
            </a:extLst>
          </p:cNvPr>
          <p:cNvCxnSpPr/>
          <p:nvPr/>
        </p:nvCxnSpPr>
        <p:spPr>
          <a:xfrm>
            <a:off x="1136073" y="6280724"/>
            <a:ext cx="98921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7F2FE29-4E1F-448C-B26A-BBECEA7A03C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3" y="2455699"/>
            <a:ext cx="9919854" cy="2593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84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8ED6C2-B622-43A0-ACB0-DDB49BAD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96" y="2042919"/>
            <a:ext cx="524900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8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971-528E-4DE1-A31D-D91D380D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4" y="446088"/>
            <a:ext cx="3336170" cy="1419657"/>
          </a:xfrm>
        </p:spPr>
        <p:txBody>
          <a:bodyPr/>
          <a:lstStyle/>
          <a:p>
            <a:r>
              <a:rPr lang="en-US" sz="3200" dirty="0"/>
              <a:t>Usability</a:t>
            </a:r>
            <a:br>
              <a:rPr lang="en-US" sz="3200" dirty="0"/>
            </a:br>
            <a:r>
              <a:rPr lang="en-US" sz="3200" dirty="0"/>
              <a:t>Results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D8A25-A659-4B97-B00B-46320CB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6F872-4B85-400D-B7C0-5E3F00C4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392218"/>
            <a:ext cx="3547533" cy="3897746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“I would be interested in engaging with this product on my own time (e.g., if it were not required as part of an academic or professional development curriculum).”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FDAD73-8911-4BAC-9835-9CD25F3F102C}"/>
              </a:ext>
            </a:extLst>
          </p:cNvPr>
          <p:cNvCxnSpPr>
            <a:cxnSpLocks/>
          </p:cNvCxnSpPr>
          <p:nvPr/>
        </p:nvCxnSpPr>
        <p:spPr>
          <a:xfrm>
            <a:off x="1073151" y="6280720"/>
            <a:ext cx="100351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A6B12E-9D30-4122-82B0-3ECFC638E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633" y="446088"/>
            <a:ext cx="6252633" cy="54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8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5971-528E-4DE1-A31D-D91D380D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4" y="446088"/>
            <a:ext cx="3336170" cy="1419657"/>
          </a:xfrm>
        </p:spPr>
        <p:txBody>
          <a:bodyPr/>
          <a:lstStyle/>
          <a:p>
            <a:r>
              <a:rPr lang="en-US" sz="3200" dirty="0"/>
              <a:t>Usability</a:t>
            </a:r>
            <a:br>
              <a:rPr lang="en-US" sz="3200" dirty="0"/>
            </a:br>
            <a:r>
              <a:rPr lang="en-US" sz="3200" dirty="0"/>
              <a:t>Results</a:t>
            </a:r>
            <a:endParaRPr lang="en-US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D8A25-A659-4B97-B00B-46320CB6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56F872-4B85-400D-B7C0-5E3F00C4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392218"/>
            <a:ext cx="3547533" cy="3897746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“This product challenged me to apply knowledge, analyze information, or critically evaluate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FDAD73-8911-4BAC-9835-9CD25F3F102C}"/>
              </a:ext>
            </a:extLst>
          </p:cNvPr>
          <p:cNvCxnSpPr>
            <a:cxnSpLocks/>
          </p:cNvCxnSpPr>
          <p:nvPr/>
        </p:nvCxnSpPr>
        <p:spPr>
          <a:xfrm>
            <a:off x="1073151" y="6280720"/>
            <a:ext cx="100351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63B1CA3-4B70-4987-9EF6-618A62D66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5632" y="446089"/>
            <a:ext cx="6254496" cy="5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36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14480</TotalTime>
  <Words>518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Century Gothic</vt:lpstr>
      <vt:lpstr>Wingdings 2</vt:lpstr>
      <vt:lpstr>Quotable</vt:lpstr>
      <vt:lpstr>Cognitive Trainer  for Computer Science Professionals </vt:lpstr>
      <vt:lpstr>Bloom’s Taxonomy</vt:lpstr>
      <vt:lpstr>Neuroplasticity (cognitive training)</vt:lpstr>
      <vt:lpstr>The Problem</vt:lpstr>
      <vt:lpstr>The Solution</vt:lpstr>
      <vt:lpstr>The Solution (cont.)</vt:lpstr>
      <vt:lpstr>PowerPoint Presentation</vt:lpstr>
      <vt:lpstr>Usability Results</vt:lpstr>
      <vt:lpstr>Usability Results</vt:lpstr>
      <vt:lpstr>Usability Results</vt:lpstr>
      <vt:lpstr>Usability Results</vt:lpstr>
      <vt:lpstr>Future Enhancement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Flum</dc:creator>
  <cp:lastModifiedBy>Jonathan Flum</cp:lastModifiedBy>
  <cp:revision>20</cp:revision>
  <dcterms:created xsi:type="dcterms:W3CDTF">2023-10-19T13:51:52Z</dcterms:created>
  <dcterms:modified xsi:type="dcterms:W3CDTF">2023-10-29T15:12:41Z</dcterms:modified>
</cp:coreProperties>
</file>