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comments/comment12.xml" ContentType="application/vnd.openxmlformats-officedocument.presentationml.comments+xml"/>
  <Override PartName="/ppt/comments/comment13.xml" ContentType="application/vnd.openxmlformats-officedocument.presentationml.comments+xml"/>
  <Override PartName="/ppt/comments/comment14.xml" ContentType="application/vnd.openxmlformats-officedocument.presentationml.comments+xml"/>
  <Override PartName="/ppt/comments/comment15.xml" ContentType="application/vnd.openxmlformats-officedocument.presentationml.comments+xml"/>
  <Override PartName="/ppt/comments/comment16.xml" ContentType="application/vnd.openxmlformats-officedocument.presentationml.comments+xml"/>
  <Override PartName="/ppt/comments/comment17.xml" ContentType="application/vnd.openxmlformats-officedocument.presentationml.comments+xml"/>
  <Override PartName="/ppt/comments/comment18.xml" ContentType="application/vnd.openxmlformats-officedocument.presentationml.comments+xml"/>
  <Override PartName="/ppt/comments/comment19.xml" ContentType="application/vnd.openxmlformats-officedocument.presentationml.comments+xml"/>
  <Override PartName="/ppt/comments/comment20.xml" ContentType="application/vnd.openxmlformats-officedocument.presentationml.comments+xml"/>
  <Override PartName="/ppt/comments/comment21.xml" ContentType="application/vnd.openxmlformats-officedocument.presentationml.comments+xml"/>
  <Override PartName="/ppt/comments/comment2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7" r:id="rId3"/>
    <p:sldId id="259" r:id="rId4"/>
    <p:sldId id="258" r:id="rId5"/>
    <p:sldId id="260" r:id="rId6"/>
    <p:sldId id="276" r:id="rId7"/>
    <p:sldId id="261" r:id="rId8"/>
    <p:sldId id="262" r:id="rId9"/>
    <p:sldId id="263" r:id="rId10"/>
    <p:sldId id="264" r:id="rId11"/>
    <p:sldId id="265" r:id="rId12"/>
    <p:sldId id="266" r:id="rId13"/>
    <p:sldId id="267" r:id="rId14"/>
    <p:sldId id="277" r:id="rId15"/>
    <p:sldId id="268" r:id="rId16"/>
    <p:sldId id="269" r:id="rId17"/>
    <p:sldId id="270" r:id="rId18"/>
    <p:sldId id="271" r:id="rId19"/>
    <p:sldId id="272" r:id="rId20"/>
    <p:sldId id="273" r:id="rId21"/>
    <p:sldId id="274" r:id="rId22"/>
    <p:sldId id="275" r:id="rId23"/>
  </p:sldIdLst>
  <p:sldSz cx="7315200" cy="457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than Flum" initials="JF" lastIdx="35" clrIdx="0">
    <p:extLst>
      <p:ext uri="{19B8F6BF-5375-455C-9EA6-DF929625EA0E}">
        <p15:presenceInfo xmlns:p15="http://schemas.microsoft.com/office/powerpoint/2012/main" userId="3e98484f77a3424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410" autoAdjust="0"/>
  </p:normalViewPr>
  <p:slideViewPr>
    <p:cSldViewPr snapToGrid="0">
      <p:cViewPr varScale="1">
        <p:scale>
          <a:sx n="164" d="100"/>
          <a:sy n="164" d="100"/>
        </p:scale>
        <p:origin x="144"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9-19T10:14:21.917" idx="14">
    <p:pos x="4366" y="1328"/>
    <p:text>Represented in difficulties "experienced," "advanced," and "expert." To ease the learning curve, lower difficulties ("novice" and "intermediate" feature fewer tiles and less data complication.</p:text>
    <p:extLst>
      <p:ext uri="{C676402C-5697-4E1C-873F-D02D1690AC5C}">
        <p15:threadingInfo xmlns:p15="http://schemas.microsoft.com/office/powerpoint/2012/main" timeZoneBias="24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23-04-06T12:43:21.098" idx="11">
    <p:pos x="4288" y="395"/>
    <p:text>Five selectable difficulty levels and three game modes are currently available.</p:text>
    <p:extLst>
      <p:ext uri="{C676402C-5697-4E1C-873F-D02D1690AC5C}">
        <p15:threadingInfo xmlns:p15="http://schemas.microsoft.com/office/powerpoint/2012/main" timeZoneBias="240"/>
      </p:ext>
    </p:extLst>
  </p:cm>
  <p:cm authorId="1" dt="2023-09-19T10:40:38.503" idx="22">
    <p:pos x="4329" y="1328"/>
    <p:text>Survey statement: "I successfully achieved an accuracy rating greater than 50% on my initial game session, or during a subsequent session by adjusting the difficulty or selecting a different game mode."
100% - true
0% - false</p:text>
    <p:extLst>
      <p:ext uri="{C676402C-5697-4E1C-873F-D02D1690AC5C}">
        <p15:threadingInfo xmlns:p15="http://schemas.microsoft.com/office/powerpoint/2012/main" timeZoneBias="240"/>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23-04-06T11:48:07.510" idx="7">
    <p:pos x="3832" y="1332"/>
    <p:text>Tutorial documentation (instruction manual) provided, with the addition of free play mode to gain confidence. Interactive tutorial to be implemented in a future version.
Fit Criterion modification: Provided a random, representative sample of the target population, all users (100%) after having read tutorial documentation, will see a game session to completion with at least one correct answer.
Substantiated via requirement # 3.01 survey results.</p:text>
    <p:extLst>
      <p:ext uri="{C676402C-5697-4E1C-873F-D02D1690AC5C}">
        <p15:threadingInfo xmlns:p15="http://schemas.microsoft.com/office/powerpoint/2012/main" timeZoneBias="24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23-09-19T10:58:02.542" idx="26">
    <p:pos x="4362" y="1328"/>
    <p:text>Survey statement: "I possessed a clear understanding of the user interface (i.e., buttons, menus, controls, icons, terminology, and other attributes were intuitive and predictable)."
84.62% - agree or strongly agree
15.38% - neither agree or disagree
0% - disagree or strongly disagree</p:text>
    <p:extLst>
      <p:ext uri="{C676402C-5697-4E1C-873F-D02D1690AC5C}">
        <p15:threadingInfo xmlns:p15="http://schemas.microsoft.com/office/powerpoint/2012/main" timeZoneBias="240"/>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 dt="2023-04-06T11:49:31.829" idx="8">
    <p:pos x="4254" y="395"/>
    <p:text>Programmatically possible, however fundamentally not suitable for the intended gameplay/learning outcome.
Explored options: excluding color attributes from procedurally generated queries (resulted in a crippled question pool that sidelined data complexity) and utilizing color-shift post processing filters (resulted in frustrating distinctions between similar hues).</p:text>
    <p:extLst>
      <p:ext uri="{C676402C-5697-4E1C-873F-D02D1690AC5C}">
        <p15:threadingInfo xmlns:p15="http://schemas.microsoft.com/office/powerpoint/2012/main" timeZoneBias="240"/>
      </p:ext>
    </p:extLst>
  </p:cm>
  <p:cm authorId="1" dt="2023-09-19T11:09:19.163" idx="28">
    <p:pos x="4366" y="1328"/>
    <p:text>To the best of my knowledge, zero respondents possessed a visual impairment.</p:text>
    <p:extLst>
      <p:ext uri="{C676402C-5697-4E1C-873F-D02D1690AC5C}">
        <p15:threadingInfo xmlns:p15="http://schemas.microsoft.com/office/powerpoint/2012/main" timeZoneBias="24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1" dt="2023-04-06T11:50:44.291" idx="9">
    <p:pos x="4224" y="395"/>
    <p:text>Implemented text auto-sizing. The largest font point (to a degree) will always be utilized given the amount of text and available field space. Can manually scale elements smaller, though there exists no reason do to given the current permutation bounds.</p:text>
    <p:extLst>
      <p:ext uri="{C676402C-5697-4E1C-873F-D02D1690AC5C}">
        <p15:threadingInfo xmlns:p15="http://schemas.microsoft.com/office/powerpoint/2012/main" timeZoneBias="240"/>
      </p:ext>
    </p:extLst>
  </p:cm>
  <p:cm authorId="1" dt="2023-09-19T11:08:00.501" idx="27">
    <p:pos x="4366" y="1328"/>
    <p:text>Substantiated via requirement #s 3.01 and 3.02 survey results.</p:text>
    <p:extLst>
      <p:ext uri="{C676402C-5697-4E1C-873F-D02D1690AC5C}">
        <p15:threadingInfo xmlns:p15="http://schemas.microsoft.com/office/powerpoint/2012/main" timeZoneBias="240"/>
      </p:ext>
    </p:extLst>
  </p:cm>
</p:cmLst>
</file>

<file path=ppt/comments/comment15.xml><?xml version="1.0" encoding="utf-8"?>
<p:cmLst xmlns:a="http://schemas.openxmlformats.org/drawingml/2006/main" xmlns:r="http://schemas.openxmlformats.org/officeDocument/2006/relationships" xmlns:p="http://schemas.openxmlformats.org/presentationml/2006/main">
  <p:cm authorId="1" dt="2023-09-19T11:10:47.395" idx="29">
    <p:pos x="4307" y="1328"/>
    <p:text>Feedback not solicited directly due to free-tier survey hosting limitations (capping the total of number questions the survey could contain), however, "Please rate your overall experience and satisfaction with the application" was asked.
100% - satisfied or very satisfied
0% - neither satisfied nor dissatisfied
0% - dissatisfied or very dissatisfied
Additionally, no burden is placed on the user in terms of user profile saving/loading, configuration, etc. These processes are all automatic. However, the user may reset their profile at any time via the Title Screen.</p:text>
    <p:extLst>
      <p:ext uri="{C676402C-5697-4E1C-873F-D02D1690AC5C}">
        <p15:threadingInfo xmlns:p15="http://schemas.microsoft.com/office/powerpoint/2012/main" timeZoneBias="240"/>
      </p:ext>
    </p:extLst>
  </p:cm>
</p:cmLst>
</file>

<file path=ppt/comments/comment16.xml><?xml version="1.0" encoding="utf-8"?>
<p:cmLst xmlns:a="http://schemas.openxmlformats.org/drawingml/2006/main" xmlns:r="http://schemas.openxmlformats.org/officeDocument/2006/relationships" xmlns:p="http://schemas.openxmlformats.org/presentationml/2006/main">
  <p:cm authorId="1" dt="2023-09-19T11:21:41.581" idx="30">
    <p:pos x="4326" y="1328"/>
    <p:text>Survey statement: "The application loaded in a timely manner, reaching the Title Screen within 30 seconds."
76.92% - true
23.08% - false
Note: results here are curious and warrant further investigation. From additional feedback some respondents offered, there seems to be a correlation between slow load times and those residing on campus. Additional testing would require information regarding the user's specific access point as well as their hardware and software configurations.</p:text>
    <p:extLst>
      <p:ext uri="{C676402C-5697-4E1C-873F-D02D1690AC5C}">
        <p15:threadingInfo xmlns:p15="http://schemas.microsoft.com/office/powerpoint/2012/main" timeZoneBias="240"/>
      </p:ext>
    </p:extLst>
  </p:cm>
</p:cmLst>
</file>

<file path=ppt/comments/comment17.xml><?xml version="1.0" encoding="utf-8"?>
<p:cmLst xmlns:a="http://schemas.openxmlformats.org/drawingml/2006/main" xmlns:r="http://schemas.openxmlformats.org/officeDocument/2006/relationships" xmlns:p="http://schemas.openxmlformats.org/presentationml/2006/main">
  <p:cm authorId="1" dt="2023-09-19T11:26:33.258" idx="31">
    <p:pos x="4366" y="1328"/>
    <p:text>Actual gameplay enagement time is tracked (i.e. not including menus, etc.). Current implementation reminds user to take a break every 30 minutes, though does not prevent dismissal and continuance. Returning to the Title Screen for a period of time or quitting the application resets this counter. This feature is enabled by default, but can be turned off via the settings menu.</p:text>
    <p:extLst>
      <p:ext uri="{C676402C-5697-4E1C-873F-D02D1690AC5C}">
        <p15:threadingInfo xmlns:p15="http://schemas.microsoft.com/office/powerpoint/2012/main" timeZoneBias="240"/>
      </p:ext>
    </p:extLst>
  </p:cm>
</p:cmLst>
</file>

<file path=ppt/comments/comment18.xml><?xml version="1.0" encoding="utf-8"?>
<p:cmLst xmlns:a="http://schemas.openxmlformats.org/drawingml/2006/main" xmlns:r="http://schemas.openxmlformats.org/officeDocument/2006/relationships" xmlns:p="http://schemas.openxmlformats.org/presentationml/2006/main">
  <p:cm authorId="1" dt="2023-09-19T11:29:05.453" idx="32">
    <p:pos x="4281" y="1328"/>
    <p:text>There is no indication that suggests this would not always be the case, however some users noted in their feedback that they believed numerical responses should also be accepted (as opposed to the number typed in word format). This was a gameplay design decision with regard to how a user processes/translates data information, just as they would with colors or shapes.</p:text>
    <p:extLst>
      <p:ext uri="{C676402C-5697-4E1C-873F-D02D1690AC5C}">
        <p15:threadingInfo xmlns:p15="http://schemas.microsoft.com/office/powerpoint/2012/main" timeZoneBias="240"/>
      </p:ext>
    </p:extLst>
  </p:cm>
</p:cmLst>
</file>

<file path=ppt/comments/comment19.xml><?xml version="1.0" encoding="utf-8"?>
<p:cmLst xmlns:a="http://schemas.openxmlformats.org/drawingml/2006/main" xmlns:r="http://schemas.openxmlformats.org/officeDocument/2006/relationships" xmlns:p="http://schemas.openxmlformats.org/presentationml/2006/main">
  <p:cm authorId="1" dt="2023-09-19T11:33:48.965" idx="33">
    <p:pos x="4190" y="1328"/>
    <p:text>Feedback not solicited directly due to free-tier survey hosting limitations (capping the total of number questions the survey could contain), however, can be inferred and substantiated via requirement # 4.01 survey results in that all users were able to successfully access the program.</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3-09-19T10:18:03.780" idx="15">
    <p:pos x="4326" y="1328"/>
    <p:text>Satisfied in all difficulties. Higher levels ("advanced," "expert," and beyond) present multiple queries.</p:text>
    <p:extLst>
      <p:ext uri="{C676402C-5697-4E1C-873F-D02D1690AC5C}">
        <p15:threadingInfo xmlns:p15="http://schemas.microsoft.com/office/powerpoint/2012/main" timeZoneBias="240"/>
      </p:ext>
    </p:extLst>
  </p:cm>
</p:cmLst>
</file>

<file path=ppt/comments/comment20.xml><?xml version="1.0" encoding="utf-8"?>
<p:cmLst xmlns:a="http://schemas.openxmlformats.org/drawingml/2006/main" xmlns:r="http://schemas.openxmlformats.org/officeDocument/2006/relationships" xmlns:p="http://schemas.openxmlformats.org/presentationml/2006/main">
  <p:cm authorId="1" dt="2023-04-06T11:54:56.223" idx="10">
    <p:pos x="4344" y="395"/>
    <p:text>WebGL browser caching utilized for individual player data, stored locally on the user's machine. A future revision could warrant exportation, aggregation, and therefore a redundancy, should leaderboards, PvP, etc. be indicated.</p:text>
    <p:extLst>
      <p:ext uri="{C676402C-5697-4E1C-873F-D02D1690AC5C}">
        <p15:threadingInfo xmlns:p15="http://schemas.microsoft.com/office/powerpoint/2012/main" timeZoneBias="240"/>
      </p:ext>
    </p:extLst>
  </p:cm>
</p:cmLst>
</file>

<file path=ppt/comments/comment21.xml><?xml version="1.0" encoding="utf-8"?>
<p:cmLst xmlns:a="http://schemas.openxmlformats.org/drawingml/2006/main" xmlns:r="http://schemas.openxmlformats.org/officeDocument/2006/relationships" xmlns:p="http://schemas.openxmlformats.org/presentationml/2006/main">
  <p:cm authorId="1" dt="2023-09-19T11:39:58.527" idx="34">
    <p:pos x="4300" y="1328"/>
    <p:text>Published files are within compliance. Unity's "Library" directory is omitted from the repository as it is quite large and can be generated on the fly within the IDE if one is not present in the project folder.</p:text>
    <p:extLst>
      <p:ext uri="{C676402C-5697-4E1C-873F-D02D1690AC5C}">
        <p15:threadingInfo xmlns:p15="http://schemas.microsoft.com/office/powerpoint/2012/main" timeZoneBias="240"/>
      </p:ext>
    </p:extLst>
  </p:cm>
</p:cmLst>
</file>

<file path=ppt/comments/comment22.xml><?xml version="1.0" encoding="utf-8"?>
<p:cmLst xmlns:a="http://schemas.openxmlformats.org/drawingml/2006/main" xmlns:r="http://schemas.openxmlformats.org/officeDocument/2006/relationships" xmlns:p="http://schemas.openxmlformats.org/presentationml/2006/main">
  <p:cm authorId="1" dt="2023-09-19T11:43:01.953" idx="35">
    <p:pos x="4153" y="1328"/>
    <p:text>Over the survey period, there was an average of less than 1 respondent (and therefore concurrent application access) per day. I would approximate a near 0% allocation usage at any given time for this test period. Throughput scaling is therefore not indicated at this time.</p:text>
    <p:extLst>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3-03-27T10:03:12.670" idx="3">
    <p:pos x="4288" y="1329"/>
    <p:text>Implemented horizontal bar representation of time remaining as to not further complicate the amount of numerical data displayed.</p:text>
    <p:extLst>
      <p:ext uri="{C676402C-5697-4E1C-873F-D02D1690AC5C}">
        <p15:threadingInfo xmlns:p15="http://schemas.microsoft.com/office/powerpoint/2012/main" timeZoneBias="2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3-09-19T10:20:12.192" idx="16">
    <p:pos x="4300" y="1328"/>
    <p:text>Correct responses result in the generation of a new field and associated query, as well as the addition of points to the user's score. Incorrect answers flash the response box red alongside an 'negative' audible cue. Certain incorrect responses will generate a helpful tip below the response box (e.g. submitting "3" instead of "three" will alert the user as to the required format of numbers).</p:text>
    <p:extLst>
      <p:ext uri="{C676402C-5697-4E1C-873F-D02D1690AC5C}">
        <p15:threadingInfo xmlns:p15="http://schemas.microsoft.com/office/powerpoint/2012/main" timeZoneBias="2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3-03-27T10:04:11.385" idx="4">
    <p:pos x="4205" y="1329"/>
    <p:text>Game end state reached via progressive difficulty, inherently constraining time/round limitations over subsequent round iterations. Static and Freeplay modes are also available, providing alternative limitations (or lack thereof).</p:text>
    <p:extLst>
      <p:ext uri="{C676402C-5697-4E1C-873F-D02D1690AC5C}">
        <p15:threadingInfo xmlns:p15="http://schemas.microsoft.com/office/powerpoint/2012/main" timeZoneBias="24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3-09-19T10:26:22.422" idx="17">
    <p:pos x="4263" y="1328"/>
    <p:text>The user's current score and all-time high score are always displayed on the play field. Upon reaching a game's end state, if a new high score is reached, a corresponding message will be displayed. An accuracy rating (percentage of correct responses against the total number of submissions) is displayed when reaching a game over. Response speed is a co-factor in the accumulation of the user's overall score.</p:text>
    <p:extLst>
      <p:ext uri="{C676402C-5697-4E1C-873F-D02D1690AC5C}">
        <p15:threadingInfo xmlns:p15="http://schemas.microsoft.com/office/powerpoint/2012/main" timeZoneBias="24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3-09-19T10:32:41.585" idx="18">
    <p:pos x="4270" y="1328"/>
    <p:text>Survey statement: "I would be interested in engaging with this product on my own time (e.g., if it were not required as part of an academic or professional development curriculum)."
92.31% - agree or strongly agree
7.69% - neither agree or disagree
0% - disagree or strongly disagree</p:text>
    <p:extLst>
      <p:ext uri="{C676402C-5697-4E1C-873F-D02D1690AC5C}">
        <p15:threadingInfo xmlns:p15="http://schemas.microsoft.com/office/powerpoint/2012/main" timeZoneBias="24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3-09-19T10:37:04.809" idx="20">
    <p:pos x="4278" y="1328"/>
    <p:text>Survey statement: "After initial engagement with the product, I would be interested in continued interaction (via additional rounds, subsequent game sessions, etc.)"
92.31% - agree or strongly agree
0% - neither agree or disagree
7.69% - disagree or strongly disagree</p:text>
    <p:extLst>
      <p:ext uri="{C676402C-5697-4E1C-873F-D02D1690AC5C}">
        <p15:threadingInfo xmlns:p15="http://schemas.microsoft.com/office/powerpoint/2012/main" timeZoneBias="24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3-09-19T10:38:30.470" idx="21">
    <p:pos x="4274" y="1328"/>
    <p:text>Survey statement: "I successfully completed my initial game session (reached a game over state), answering at least one query correctly."
100% - true
0% - false</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D273C0-9348-4970-A347-563AEB9872CF}" type="datetimeFigureOut">
              <a:rPr lang="en-US" smtClean="0"/>
              <a:t>9/19/2023</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A67DE2-9EBE-45DA-9E14-A0E56A16EDDC}" type="slidenum">
              <a:rPr lang="en-US" smtClean="0"/>
              <a:t>‹#›</a:t>
            </a:fld>
            <a:endParaRPr lang="en-US"/>
          </a:p>
        </p:txBody>
      </p:sp>
    </p:spTree>
    <p:extLst>
      <p:ext uri="{BB962C8B-B14F-4D97-AF65-F5344CB8AC3E}">
        <p14:creationId xmlns:p14="http://schemas.microsoft.com/office/powerpoint/2010/main" val="1010398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Status dots: GREEN – pass, YELLOW – modified pass, ORANGE – not implemented, GREY – requires further testing</a:t>
            </a:r>
          </a:p>
        </p:txBody>
      </p:sp>
      <p:sp>
        <p:nvSpPr>
          <p:cNvPr id="4" name="Slide Number Placeholder 3"/>
          <p:cNvSpPr>
            <a:spLocks noGrp="1"/>
          </p:cNvSpPr>
          <p:nvPr>
            <p:ph type="sldNum" sz="quarter" idx="5"/>
          </p:nvPr>
        </p:nvSpPr>
        <p:spPr/>
        <p:txBody>
          <a:bodyPr/>
          <a:lstStyle/>
          <a:p>
            <a:fld id="{64A67DE2-9EBE-45DA-9E14-A0E56A16EDDC}" type="slidenum">
              <a:rPr lang="en-US" smtClean="0"/>
              <a:t>1</a:t>
            </a:fld>
            <a:endParaRPr lang="en-US"/>
          </a:p>
        </p:txBody>
      </p:sp>
    </p:spTree>
    <p:extLst>
      <p:ext uri="{BB962C8B-B14F-4D97-AF65-F5344CB8AC3E}">
        <p14:creationId xmlns:p14="http://schemas.microsoft.com/office/powerpoint/2010/main" val="2409575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748242"/>
            <a:ext cx="5486400" cy="1591733"/>
          </a:xfrm>
        </p:spPr>
        <p:txBody>
          <a:bodyPr anchor="b"/>
          <a:lstStyle>
            <a:lvl1pPr algn="ctr">
              <a:defRPr sz="3600"/>
            </a:lvl1pPr>
          </a:lstStyle>
          <a:p>
            <a:r>
              <a:rPr lang="en-US"/>
              <a:t>Click to edit Master title style</a:t>
            </a:r>
            <a:endParaRPr lang="en-US" dirty="0"/>
          </a:p>
        </p:txBody>
      </p:sp>
      <p:sp>
        <p:nvSpPr>
          <p:cNvPr id="3" name="Subtitle 2"/>
          <p:cNvSpPr>
            <a:spLocks noGrp="1"/>
          </p:cNvSpPr>
          <p:nvPr>
            <p:ph type="subTitle" idx="1"/>
          </p:nvPr>
        </p:nvSpPr>
        <p:spPr>
          <a:xfrm>
            <a:off x="914400" y="2401359"/>
            <a:ext cx="5486400" cy="1103841"/>
          </a:xfrm>
        </p:spPr>
        <p:txBody>
          <a:bodyPr/>
          <a:lstStyle>
            <a:lvl1pPr marL="0" indent="0" algn="ctr">
              <a:buNone/>
              <a:defRPr sz="1440"/>
            </a:lvl1pPr>
            <a:lvl2pPr marL="274320" indent="0" algn="ctr">
              <a:buNone/>
              <a:defRPr sz="1200"/>
            </a:lvl2pPr>
            <a:lvl3pPr marL="548640" indent="0" algn="ctr">
              <a:buNone/>
              <a:defRPr sz="1080"/>
            </a:lvl3pPr>
            <a:lvl4pPr marL="822960" indent="0" algn="ctr">
              <a:buNone/>
              <a:defRPr sz="960"/>
            </a:lvl4pPr>
            <a:lvl5pPr marL="1097280" indent="0" algn="ctr">
              <a:buNone/>
              <a:defRPr sz="960"/>
            </a:lvl5pPr>
            <a:lvl6pPr marL="1371600" indent="0" algn="ctr">
              <a:buNone/>
              <a:defRPr sz="960"/>
            </a:lvl6pPr>
            <a:lvl7pPr marL="1645920" indent="0" algn="ctr">
              <a:buNone/>
              <a:defRPr sz="960"/>
            </a:lvl7pPr>
            <a:lvl8pPr marL="1920240" indent="0" algn="ctr">
              <a:buNone/>
              <a:defRPr sz="960"/>
            </a:lvl8pPr>
            <a:lvl9pPr marL="2194560" indent="0" algn="ctr">
              <a:buNone/>
              <a:defRPr sz="9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6EAA00-1F83-4303-9263-8C4B807B8531}" type="datetimeFigureOut">
              <a:rPr lang="en-US" smtClean="0"/>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7E6E1F-A2DE-47D5-AB18-DE3083D1E37F}" type="slidenum">
              <a:rPr lang="en-US" smtClean="0"/>
              <a:t>‹#›</a:t>
            </a:fld>
            <a:endParaRPr lang="en-US"/>
          </a:p>
        </p:txBody>
      </p:sp>
    </p:spTree>
    <p:extLst>
      <p:ext uri="{BB962C8B-B14F-4D97-AF65-F5344CB8AC3E}">
        <p14:creationId xmlns:p14="http://schemas.microsoft.com/office/powerpoint/2010/main" val="3649826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6EAA00-1F83-4303-9263-8C4B807B8531}" type="datetimeFigureOut">
              <a:rPr lang="en-US" smtClean="0"/>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7E6E1F-A2DE-47D5-AB18-DE3083D1E37F}" type="slidenum">
              <a:rPr lang="en-US" smtClean="0"/>
              <a:t>‹#›</a:t>
            </a:fld>
            <a:endParaRPr lang="en-US"/>
          </a:p>
        </p:txBody>
      </p:sp>
    </p:spTree>
    <p:extLst>
      <p:ext uri="{BB962C8B-B14F-4D97-AF65-F5344CB8AC3E}">
        <p14:creationId xmlns:p14="http://schemas.microsoft.com/office/powerpoint/2010/main" val="2401016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234940" y="243417"/>
            <a:ext cx="1577340" cy="387455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02920" y="243417"/>
            <a:ext cx="4640580" cy="387455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6EAA00-1F83-4303-9263-8C4B807B8531}" type="datetimeFigureOut">
              <a:rPr lang="en-US" smtClean="0"/>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7E6E1F-A2DE-47D5-AB18-DE3083D1E37F}" type="slidenum">
              <a:rPr lang="en-US" smtClean="0"/>
              <a:t>‹#›</a:t>
            </a:fld>
            <a:endParaRPr lang="en-US"/>
          </a:p>
        </p:txBody>
      </p:sp>
    </p:spTree>
    <p:extLst>
      <p:ext uri="{BB962C8B-B14F-4D97-AF65-F5344CB8AC3E}">
        <p14:creationId xmlns:p14="http://schemas.microsoft.com/office/powerpoint/2010/main" val="2135737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6EAA00-1F83-4303-9263-8C4B807B8531}" type="datetimeFigureOut">
              <a:rPr lang="en-US" smtClean="0"/>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7E6E1F-A2DE-47D5-AB18-DE3083D1E37F}" type="slidenum">
              <a:rPr lang="en-US" smtClean="0"/>
              <a:t>‹#›</a:t>
            </a:fld>
            <a:endParaRPr lang="en-US"/>
          </a:p>
        </p:txBody>
      </p:sp>
    </p:spTree>
    <p:extLst>
      <p:ext uri="{BB962C8B-B14F-4D97-AF65-F5344CB8AC3E}">
        <p14:creationId xmlns:p14="http://schemas.microsoft.com/office/powerpoint/2010/main" val="1377111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99110" y="1139826"/>
            <a:ext cx="6309360" cy="1901825"/>
          </a:xfrm>
        </p:spPr>
        <p:txBody>
          <a:bodyPr anchor="b"/>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499110" y="3059642"/>
            <a:ext cx="6309360" cy="1000125"/>
          </a:xfrm>
        </p:spPr>
        <p:txBody>
          <a:bodyPr/>
          <a:lstStyle>
            <a:lvl1pPr marL="0" indent="0">
              <a:buNone/>
              <a:defRPr sz="1440">
                <a:solidFill>
                  <a:schemeClr val="tx1">
                    <a:tint val="75000"/>
                  </a:schemeClr>
                </a:solidFill>
              </a:defRPr>
            </a:lvl1pPr>
            <a:lvl2pPr marL="274320" indent="0">
              <a:buNone/>
              <a:defRPr sz="1200">
                <a:solidFill>
                  <a:schemeClr val="tx1">
                    <a:tint val="75000"/>
                  </a:schemeClr>
                </a:solidFill>
              </a:defRPr>
            </a:lvl2pPr>
            <a:lvl3pPr marL="548640" indent="0">
              <a:buNone/>
              <a:defRPr sz="1080">
                <a:solidFill>
                  <a:schemeClr val="tx1">
                    <a:tint val="75000"/>
                  </a:schemeClr>
                </a:solidFill>
              </a:defRPr>
            </a:lvl3pPr>
            <a:lvl4pPr marL="822960" indent="0">
              <a:buNone/>
              <a:defRPr sz="960">
                <a:solidFill>
                  <a:schemeClr val="tx1">
                    <a:tint val="75000"/>
                  </a:schemeClr>
                </a:solidFill>
              </a:defRPr>
            </a:lvl4pPr>
            <a:lvl5pPr marL="1097280" indent="0">
              <a:buNone/>
              <a:defRPr sz="960">
                <a:solidFill>
                  <a:schemeClr val="tx1">
                    <a:tint val="75000"/>
                  </a:schemeClr>
                </a:solidFill>
              </a:defRPr>
            </a:lvl5pPr>
            <a:lvl6pPr marL="1371600" indent="0">
              <a:buNone/>
              <a:defRPr sz="960">
                <a:solidFill>
                  <a:schemeClr val="tx1">
                    <a:tint val="75000"/>
                  </a:schemeClr>
                </a:solidFill>
              </a:defRPr>
            </a:lvl6pPr>
            <a:lvl7pPr marL="1645920" indent="0">
              <a:buNone/>
              <a:defRPr sz="960">
                <a:solidFill>
                  <a:schemeClr val="tx1">
                    <a:tint val="75000"/>
                  </a:schemeClr>
                </a:solidFill>
              </a:defRPr>
            </a:lvl7pPr>
            <a:lvl8pPr marL="1920240" indent="0">
              <a:buNone/>
              <a:defRPr sz="960">
                <a:solidFill>
                  <a:schemeClr val="tx1">
                    <a:tint val="75000"/>
                  </a:schemeClr>
                </a:solidFill>
              </a:defRPr>
            </a:lvl8pPr>
            <a:lvl9pPr marL="2194560" indent="0">
              <a:buNone/>
              <a:defRPr sz="9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6EAA00-1F83-4303-9263-8C4B807B8531}" type="datetimeFigureOut">
              <a:rPr lang="en-US" smtClean="0"/>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7E6E1F-A2DE-47D5-AB18-DE3083D1E37F}" type="slidenum">
              <a:rPr lang="en-US" smtClean="0"/>
              <a:t>‹#›</a:t>
            </a:fld>
            <a:endParaRPr lang="en-US"/>
          </a:p>
        </p:txBody>
      </p:sp>
    </p:spTree>
    <p:extLst>
      <p:ext uri="{BB962C8B-B14F-4D97-AF65-F5344CB8AC3E}">
        <p14:creationId xmlns:p14="http://schemas.microsoft.com/office/powerpoint/2010/main" val="4281893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2920" y="1217083"/>
            <a:ext cx="3108960" cy="29008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703320" y="1217083"/>
            <a:ext cx="3108960" cy="29008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6EAA00-1F83-4303-9263-8C4B807B8531}" type="datetimeFigureOut">
              <a:rPr lang="en-US" smtClean="0"/>
              <a:t>9/19/2023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7E6E1F-A2DE-47D5-AB18-DE3083D1E37F}" type="slidenum">
              <a:rPr lang="en-US" smtClean="0"/>
              <a:t>‹#›</a:t>
            </a:fld>
            <a:endParaRPr lang="en-US"/>
          </a:p>
        </p:txBody>
      </p:sp>
    </p:spTree>
    <p:extLst>
      <p:ext uri="{BB962C8B-B14F-4D97-AF65-F5344CB8AC3E}">
        <p14:creationId xmlns:p14="http://schemas.microsoft.com/office/powerpoint/2010/main" val="3495474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873" y="243417"/>
            <a:ext cx="6309360" cy="88370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03873" y="1120775"/>
            <a:ext cx="3094672" cy="549275"/>
          </a:xfrm>
        </p:spPr>
        <p:txBody>
          <a:bodyPr anchor="b"/>
          <a:lstStyle>
            <a:lvl1pPr marL="0" indent="0">
              <a:buNone/>
              <a:defRPr sz="1440" b="1"/>
            </a:lvl1pPr>
            <a:lvl2pPr marL="274320" indent="0">
              <a:buNone/>
              <a:defRPr sz="1200" b="1"/>
            </a:lvl2pPr>
            <a:lvl3pPr marL="548640" indent="0">
              <a:buNone/>
              <a:defRPr sz="1080" b="1"/>
            </a:lvl3pPr>
            <a:lvl4pPr marL="822960" indent="0">
              <a:buNone/>
              <a:defRPr sz="960" b="1"/>
            </a:lvl4pPr>
            <a:lvl5pPr marL="1097280" indent="0">
              <a:buNone/>
              <a:defRPr sz="960" b="1"/>
            </a:lvl5pPr>
            <a:lvl6pPr marL="1371600" indent="0">
              <a:buNone/>
              <a:defRPr sz="960" b="1"/>
            </a:lvl6pPr>
            <a:lvl7pPr marL="1645920" indent="0">
              <a:buNone/>
              <a:defRPr sz="960" b="1"/>
            </a:lvl7pPr>
            <a:lvl8pPr marL="1920240" indent="0">
              <a:buNone/>
              <a:defRPr sz="960" b="1"/>
            </a:lvl8pPr>
            <a:lvl9pPr marL="2194560" indent="0">
              <a:buNone/>
              <a:defRPr sz="960" b="1"/>
            </a:lvl9pPr>
          </a:lstStyle>
          <a:p>
            <a:pPr lvl="0"/>
            <a:r>
              <a:rPr lang="en-US"/>
              <a:t>Click to edit Master text styles</a:t>
            </a:r>
          </a:p>
        </p:txBody>
      </p:sp>
      <p:sp>
        <p:nvSpPr>
          <p:cNvPr id="4" name="Content Placeholder 3"/>
          <p:cNvSpPr>
            <a:spLocks noGrp="1"/>
          </p:cNvSpPr>
          <p:nvPr>
            <p:ph sz="half" idx="2"/>
          </p:nvPr>
        </p:nvSpPr>
        <p:spPr>
          <a:xfrm>
            <a:off x="503873" y="1670050"/>
            <a:ext cx="3094672" cy="24563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703320" y="1120775"/>
            <a:ext cx="3109913" cy="549275"/>
          </a:xfrm>
        </p:spPr>
        <p:txBody>
          <a:bodyPr anchor="b"/>
          <a:lstStyle>
            <a:lvl1pPr marL="0" indent="0">
              <a:buNone/>
              <a:defRPr sz="1440" b="1"/>
            </a:lvl1pPr>
            <a:lvl2pPr marL="274320" indent="0">
              <a:buNone/>
              <a:defRPr sz="1200" b="1"/>
            </a:lvl2pPr>
            <a:lvl3pPr marL="548640" indent="0">
              <a:buNone/>
              <a:defRPr sz="1080" b="1"/>
            </a:lvl3pPr>
            <a:lvl4pPr marL="822960" indent="0">
              <a:buNone/>
              <a:defRPr sz="960" b="1"/>
            </a:lvl4pPr>
            <a:lvl5pPr marL="1097280" indent="0">
              <a:buNone/>
              <a:defRPr sz="960" b="1"/>
            </a:lvl5pPr>
            <a:lvl6pPr marL="1371600" indent="0">
              <a:buNone/>
              <a:defRPr sz="960" b="1"/>
            </a:lvl6pPr>
            <a:lvl7pPr marL="1645920" indent="0">
              <a:buNone/>
              <a:defRPr sz="960" b="1"/>
            </a:lvl7pPr>
            <a:lvl8pPr marL="1920240" indent="0">
              <a:buNone/>
              <a:defRPr sz="960" b="1"/>
            </a:lvl8pPr>
            <a:lvl9pPr marL="2194560" indent="0">
              <a:buNone/>
              <a:defRPr sz="960" b="1"/>
            </a:lvl9pPr>
          </a:lstStyle>
          <a:p>
            <a:pPr lvl="0"/>
            <a:r>
              <a:rPr lang="en-US"/>
              <a:t>Click to edit Master text styles</a:t>
            </a:r>
          </a:p>
        </p:txBody>
      </p:sp>
      <p:sp>
        <p:nvSpPr>
          <p:cNvPr id="6" name="Content Placeholder 5"/>
          <p:cNvSpPr>
            <a:spLocks noGrp="1"/>
          </p:cNvSpPr>
          <p:nvPr>
            <p:ph sz="quarter" idx="4"/>
          </p:nvPr>
        </p:nvSpPr>
        <p:spPr>
          <a:xfrm>
            <a:off x="3703320" y="1670050"/>
            <a:ext cx="3109913" cy="24563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6EAA00-1F83-4303-9263-8C4B807B8531}" type="datetimeFigureOut">
              <a:rPr lang="en-US" smtClean="0"/>
              <a:t>9/19/2023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7E6E1F-A2DE-47D5-AB18-DE3083D1E37F}" type="slidenum">
              <a:rPr lang="en-US" smtClean="0"/>
              <a:t>‹#›</a:t>
            </a:fld>
            <a:endParaRPr lang="en-US"/>
          </a:p>
        </p:txBody>
      </p:sp>
    </p:spTree>
    <p:extLst>
      <p:ext uri="{BB962C8B-B14F-4D97-AF65-F5344CB8AC3E}">
        <p14:creationId xmlns:p14="http://schemas.microsoft.com/office/powerpoint/2010/main" val="1952561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6EAA00-1F83-4303-9263-8C4B807B8531}" type="datetimeFigureOut">
              <a:rPr lang="en-US" smtClean="0"/>
              <a:t>9/19/2023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7E6E1F-A2DE-47D5-AB18-DE3083D1E37F}" type="slidenum">
              <a:rPr lang="en-US" smtClean="0"/>
              <a:t>‹#›</a:t>
            </a:fld>
            <a:endParaRPr lang="en-US"/>
          </a:p>
        </p:txBody>
      </p:sp>
    </p:spTree>
    <p:extLst>
      <p:ext uri="{BB962C8B-B14F-4D97-AF65-F5344CB8AC3E}">
        <p14:creationId xmlns:p14="http://schemas.microsoft.com/office/powerpoint/2010/main" val="1662861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6EAA00-1F83-4303-9263-8C4B807B8531}" type="datetimeFigureOut">
              <a:rPr lang="en-US" smtClean="0"/>
              <a:t>9/19/2023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7E6E1F-A2DE-47D5-AB18-DE3083D1E37F}" type="slidenum">
              <a:rPr lang="en-US" smtClean="0"/>
              <a:t>‹#›</a:t>
            </a:fld>
            <a:endParaRPr lang="en-US"/>
          </a:p>
        </p:txBody>
      </p:sp>
    </p:spTree>
    <p:extLst>
      <p:ext uri="{BB962C8B-B14F-4D97-AF65-F5344CB8AC3E}">
        <p14:creationId xmlns:p14="http://schemas.microsoft.com/office/powerpoint/2010/main" val="2345455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873" y="304800"/>
            <a:ext cx="2359342" cy="1066800"/>
          </a:xfrm>
        </p:spPr>
        <p:txBody>
          <a:bodyPr anchor="b"/>
          <a:lstStyle>
            <a:lvl1pPr>
              <a:defRPr sz="1920"/>
            </a:lvl1pPr>
          </a:lstStyle>
          <a:p>
            <a:r>
              <a:rPr lang="en-US"/>
              <a:t>Click to edit Master title style</a:t>
            </a:r>
            <a:endParaRPr lang="en-US" dirty="0"/>
          </a:p>
        </p:txBody>
      </p:sp>
      <p:sp>
        <p:nvSpPr>
          <p:cNvPr id="3" name="Content Placeholder 2"/>
          <p:cNvSpPr>
            <a:spLocks noGrp="1"/>
          </p:cNvSpPr>
          <p:nvPr>
            <p:ph idx="1"/>
          </p:nvPr>
        </p:nvSpPr>
        <p:spPr>
          <a:xfrm>
            <a:off x="3109913" y="658284"/>
            <a:ext cx="3703320" cy="3249083"/>
          </a:xfrm>
        </p:spPr>
        <p:txBody>
          <a:bodyPr/>
          <a:lstStyle>
            <a:lvl1pPr>
              <a:defRPr sz="1920"/>
            </a:lvl1pPr>
            <a:lvl2pPr>
              <a:defRPr sz="1680"/>
            </a:lvl2pPr>
            <a:lvl3pPr>
              <a:defRPr sz="144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3873" y="1371600"/>
            <a:ext cx="2359342" cy="2541059"/>
          </a:xfrm>
        </p:spPr>
        <p:txBody>
          <a:bodyPr/>
          <a:lstStyle>
            <a:lvl1pPr marL="0" indent="0">
              <a:buNone/>
              <a:defRPr sz="960"/>
            </a:lvl1pPr>
            <a:lvl2pPr marL="274320" indent="0">
              <a:buNone/>
              <a:defRPr sz="840"/>
            </a:lvl2pPr>
            <a:lvl3pPr marL="548640" indent="0">
              <a:buNone/>
              <a:defRPr sz="720"/>
            </a:lvl3pPr>
            <a:lvl4pPr marL="822960" indent="0">
              <a:buNone/>
              <a:defRPr sz="600"/>
            </a:lvl4pPr>
            <a:lvl5pPr marL="1097280" indent="0">
              <a:buNone/>
              <a:defRPr sz="600"/>
            </a:lvl5pPr>
            <a:lvl6pPr marL="1371600" indent="0">
              <a:buNone/>
              <a:defRPr sz="600"/>
            </a:lvl6pPr>
            <a:lvl7pPr marL="1645920" indent="0">
              <a:buNone/>
              <a:defRPr sz="600"/>
            </a:lvl7pPr>
            <a:lvl8pPr marL="1920240" indent="0">
              <a:buNone/>
              <a:defRPr sz="600"/>
            </a:lvl8pPr>
            <a:lvl9pPr marL="2194560"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F26EAA00-1F83-4303-9263-8C4B807B8531}" type="datetimeFigureOut">
              <a:rPr lang="en-US" smtClean="0"/>
              <a:t>9/19/2023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7E6E1F-A2DE-47D5-AB18-DE3083D1E37F}" type="slidenum">
              <a:rPr lang="en-US" smtClean="0"/>
              <a:t>‹#›</a:t>
            </a:fld>
            <a:endParaRPr lang="en-US"/>
          </a:p>
        </p:txBody>
      </p:sp>
    </p:spTree>
    <p:extLst>
      <p:ext uri="{BB962C8B-B14F-4D97-AF65-F5344CB8AC3E}">
        <p14:creationId xmlns:p14="http://schemas.microsoft.com/office/powerpoint/2010/main" val="1048480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873" y="304800"/>
            <a:ext cx="2359342" cy="1066800"/>
          </a:xfrm>
        </p:spPr>
        <p:txBody>
          <a:bodyPr anchor="b"/>
          <a:lstStyle>
            <a:lvl1pPr>
              <a:defRPr sz="19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109913" y="658284"/>
            <a:ext cx="3703320" cy="3249083"/>
          </a:xfrm>
        </p:spPr>
        <p:txBody>
          <a:bodyPr anchor="t"/>
          <a:lstStyle>
            <a:lvl1pPr marL="0" indent="0">
              <a:buNone/>
              <a:defRPr sz="1920"/>
            </a:lvl1pPr>
            <a:lvl2pPr marL="274320" indent="0">
              <a:buNone/>
              <a:defRPr sz="1680"/>
            </a:lvl2pPr>
            <a:lvl3pPr marL="548640" indent="0">
              <a:buNone/>
              <a:defRPr sz="1440"/>
            </a:lvl3pPr>
            <a:lvl4pPr marL="822960" indent="0">
              <a:buNone/>
              <a:defRPr sz="1200"/>
            </a:lvl4pPr>
            <a:lvl5pPr marL="1097280" indent="0">
              <a:buNone/>
              <a:defRPr sz="1200"/>
            </a:lvl5pPr>
            <a:lvl6pPr marL="1371600" indent="0">
              <a:buNone/>
              <a:defRPr sz="1200"/>
            </a:lvl6pPr>
            <a:lvl7pPr marL="1645920" indent="0">
              <a:buNone/>
              <a:defRPr sz="1200"/>
            </a:lvl7pPr>
            <a:lvl8pPr marL="1920240" indent="0">
              <a:buNone/>
              <a:defRPr sz="1200"/>
            </a:lvl8pPr>
            <a:lvl9pPr marL="219456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3873" y="1371600"/>
            <a:ext cx="2359342" cy="2541059"/>
          </a:xfrm>
        </p:spPr>
        <p:txBody>
          <a:bodyPr/>
          <a:lstStyle>
            <a:lvl1pPr marL="0" indent="0">
              <a:buNone/>
              <a:defRPr sz="960"/>
            </a:lvl1pPr>
            <a:lvl2pPr marL="274320" indent="0">
              <a:buNone/>
              <a:defRPr sz="840"/>
            </a:lvl2pPr>
            <a:lvl3pPr marL="548640" indent="0">
              <a:buNone/>
              <a:defRPr sz="720"/>
            </a:lvl3pPr>
            <a:lvl4pPr marL="822960" indent="0">
              <a:buNone/>
              <a:defRPr sz="600"/>
            </a:lvl4pPr>
            <a:lvl5pPr marL="1097280" indent="0">
              <a:buNone/>
              <a:defRPr sz="600"/>
            </a:lvl5pPr>
            <a:lvl6pPr marL="1371600" indent="0">
              <a:buNone/>
              <a:defRPr sz="600"/>
            </a:lvl6pPr>
            <a:lvl7pPr marL="1645920" indent="0">
              <a:buNone/>
              <a:defRPr sz="600"/>
            </a:lvl7pPr>
            <a:lvl8pPr marL="1920240" indent="0">
              <a:buNone/>
              <a:defRPr sz="600"/>
            </a:lvl8pPr>
            <a:lvl9pPr marL="2194560"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F26EAA00-1F83-4303-9263-8C4B807B8531}" type="datetimeFigureOut">
              <a:rPr lang="en-US" smtClean="0"/>
              <a:t>9/19/2023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7E6E1F-A2DE-47D5-AB18-DE3083D1E37F}" type="slidenum">
              <a:rPr lang="en-US" smtClean="0"/>
              <a:t>‹#›</a:t>
            </a:fld>
            <a:endParaRPr lang="en-US"/>
          </a:p>
        </p:txBody>
      </p:sp>
    </p:spTree>
    <p:extLst>
      <p:ext uri="{BB962C8B-B14F-4D97-AF65-F5344CB8AC3E}">
        <p14:creationId xmlns:p14="http://schemas.microsoft.com/office/powerpoint/2010/main" val="1248129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2920" y="243417"/>
            <a:ext cx="6309360" cy="88370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02920" y="1217083"/>
            <a:ext cx="6309360" cy="29008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02920" y="4237567"/>
            <a:ext cx="1645920" cy="243417"/>
          </a:xfrm>
          <a:prstGeom prst="rect">
            <a:avLst/>
          </a:prstGeom>
        </p:spPr>
        <p:txBody>
          <a:bodyPr vert="horz" lIns="91440" tIns="45720" rIns="91440" bIns="45720" rtlCol="0" anchor="ctr"/>
          <a:lstStyle>
            <a:lvl1pPr algn="l">
              <a:defRPr sz="720">
                <a:solidFill>
                  <a:schemeClr val="tx1">
                    <a:tint val="75000"/>
                  </a:schemeClr>
                </a:solidFill>
              </a:defRPr>
            </a:lvl1pPr>
          </a:lstStyle>
          <a:p>
            <a:fld id="{F26EAA00-1F83-4303-9263-8C4B807B8531}" type="datetimeFigureOut">
              <a:rPr lang="en-US" smtClean="0"/>
              <a:t>9/19/2023</a:t>
            </a:fld>
            <a:endParaRPr lang="en-US"/>
          </a:p>
        </p:txBody>
      </p:sp>
      <p:sp>
        <p:nvSpPr>
          <p:cNvPr id="5" name="Footer Placeholder 4"/>
          <p:cNvSpPr>
            <a:spLocks noGrp="1"/>
          </p:cNvSpPr>
          <p:nvPr>
            <p:ph type="ftr" sz="quarter" idx="3"/>
          </p:nvPr>
        </p:nvSpPr>
        <p:spPr>
          <a:xfrm>
            <a:off x="2423160" y="4237567"/>
            <a:ext cx="2468880" cy="243417"/>
          </a:xfrm>
          <a:prstGeom prst="rect">
            <a:avLst/>
          </a:prstGeom>
        </p:spPr>
        <p:txBody>
          <a:bodyPr vert="horz" lIns="91440" tIns="45720" rIns="91440" bIns="45720" rtlCol="0" anchor="ctr"/>
          <a:lstStyle>
            <a:lvl1pPr algn="ctr">
              <a:defRPr sz="7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166360" y="4237567"/>
            <a:ext cx="1645920" cy="243417"/>
          </a:xfrm>
          <a:prstGeom prst="rect">
            <a:avLst/>
          </a:prstGeom>
        </p:spPr>
        <p:txBody>
          <a:bodyPr vert="horz" lIns="91440" tIns="45720" rIns="91440" bIns="45720" rtlCol="0" anchor="ctr"/>
          <a:lstStyle>
            <a:lvl1pPr algn="r">
              <a:defRPr sz="720">
                <a:solidFill>
                  <a:schemeClr val="tx1">
                    <a:tint val="75000"/>
                  </a:schemeClr>
                </a:solidFill>
              </a:defRPr>
            </a:lvl1pPr>
          </a:lstStyle>
          <a:p>
            <a:fld id="{5F7E6E1F-A2DE-47D5-AB18-DE3083D1E37F}" type="slidenum">
              <a:rPr lang="en-US" smtClean="0"/>
              <a:t>‹#›</a:t>
            </a:fld>
            <a:endParaRPr lang="en-US"/>
          </a:p>
        </p:txBody>
      </p:sp>
    </p:spTree>
    <p:extLst>
      <p:ext uri="{BB962C8B-B14F-4D97-AF65-F5344CB8AC3E}">
        <p14:creationId xmlns:p14="http://schemas.microsoft.com/office/powerpoint/2010/main" val="23986208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548640" rtl="0" eaLnBrk="1" latinLnBrk="0" hangingPunct="1">
        <a:lnSpc>
          <a:spcPct val="90000"/>
        </a:lnSpc>
        <a:spcBef>
          <a:spcPct val="0"/>
        </a:spcBef>
        <a:buNone/>
        <a:defRPr sz="2640" kern="1200">
          <a:solidFill>
            <a:schemeClr val="tx1"/>
          </a:solidFill>
          <a:latin typeface="+mj-lt"/>
          <a:ea typeface="+mj-ea"/>
          <a:cs typeface="+mj-cs"/>
        </a:defRPr>
      </a:lvl1pPr>
    </p:titleStyle>
    <p:bodyStyle>
      <a:lvl1pPr marL="137160" indent="-137160" algn="l" defTabSz="548640" rtl="0" eaLnBrk="1" latinLnBrk="0" hangingPunct="1">
        <a:lnSpc>
          <a:spcPct val="90000"/>
        </a:lnSpc>
        <a:spcBef>
          <a:spcPts val="600"/>
        </a:spcBef>
        <a:buFont typeface="Arial" panose="020B0604020202020204" pitchFamily="34" charset="0"/>
        <a:buChar char="•"/>
        <a:defRPr sz="1680" kern="1200">
          <a:solidFill>
            <a:schemeClr val="tx1"/>
          </a:solidFill>
          <a:latin typeface="+mn-lt"/>
          <a:ea typeface="+mn-ea"/>
          <a:cs typeface="+mn-cs"/>
        </a:defRPr>
      </a:lvl1pPr>
      <a:lvl2pPr marL="411480" indent="-137160" algn="l" defTabSz="548640" rtl="0" eaLnBrk="1" latinLnBrk="0" hangingPunct="1">
        <a:lnSpc>
          <a:spcPct val="90000"/>
        </a:lnSpc>
        <a:spcBef>
          <a:spcPts val="300"/>
        </a:spcBef>
        <a:buFont typeface="Arial" panose="020B0604020202020204" pitchFamily="34" charset="0"/>
        <a:buChar char="•"/>
        <a:defRPr sz="1440" kern="1200">
          <a:solidFill>
            <a:schemeClr val="tx1"/>
          </a:solidFill>
          <a:latin typeface="+mn-lt"/>
          <a:ea typeface="+mn-ea"/>
          <a:cs typeface="+mn-cs"/>
        </a:defRPr>
      </a:lvl2pPr>
      <a:lvl3pPr marL="685800" indent="-137160" algn="l" defTabSz="548640" rtl="0" eaLnBrk="1" latinLnBrk="0" hangingPunct="1">
        <a:lnSpc>
          <a:spcPct val="90000"/>
        </a:lnSpc>
        <a:spcBef>
          <a:spcPts val="300"/>
        </a:spcBef>
        <a:buFont typeface="Arial" panose="020B0604020202020204" pitchFamily="34" charset="0"/>
        <a:buChar char="•"/>
        <a:defRPr sz="1200" kern="1200">
          <a:solidFill>
            <a:schemeClr val="tx1"/>
          </a:solidFill>
          <a:latin typeface="+mn-lt"/>
          <a:ea typeface="+mn-ea"/>
          <a:cs typeface="+mn-cs"/>
        </a:defRPr>
      </a:lvl3pPr>
      <a:lvl4pPr marL="960120" indent="-137160" algn="l" defTabSz="548640" rtl="0" eaLnBrk="1" latinLnBrk="0" hangingPunct="1">
        <a:lnSpc>
          <a:spcPct val="90000"/>
        </a:lnSpc>
        <a:spcBef>
          <a:spcPts val="300"/>
        </a:spcBef>
        <a:buFont typeface="Arial" panose="020B0604020202020204" pitchFamily="34" charset="0"/>
        <a:buChar char="•"/>
        <a:defRPr sz="1080" kern="1200">
          <a:solidFill>
            <a:schemeClr val="tx1"/>
          </a:solidFill>
          <a:latin typeface="+mn-lt"/>
          <a:ea typeface="+mn-ea"/>
          <a:cs typeface="+mn-cs"/>
        </a:defRPr>
      </a:lvl4pPr>
      <a:lvl5pPr marL="1234440" indent="-137160" algn="l" defTabSz="548640" rtl="0" eaLnBrk="1" latinLnBrk="0" hangingPunct="1">
        <a:lnSpc>
          <a:spcPct val="90000"/>
        </a:lnSpc>
        <a:spcBef>
          <a:spcPts val="300"/>
        </a:spcBef>
        <a:buFont typeface="Arial" panose="020B0604020202020204" pitchFamily="34" charset="0"/>
        <a:buChar char="•"/>
        <a:defRPr sz="1080" kern="1200">
          <a:solidFill>
            <a:schemeClr val="tx1"/>
          </a:solidFill>
          <a:latin typeface="+mn-lt"/>
          <a:ea typeface="+mn-ea"/>
          <a:cs typeface="+mn-cs"/>
        </a:defRPr>
      </a:lvl5pPr>
      <a:lvl6pPr marL="1508760" indent="-137160" algn="l" defTabSz="548640" rtl="0" eaLnBrk="1" latinLnBrk="0" hangingPunct="1">
        <a:lnSpc>
          <a:spcPct val="90000"/>
        </a:lnSpc>
        <a:spcBef>
          <a:spcPts val="300"/>
        </a:spcBef>
        <a:buFont typeface="Arial" panose="020B0604020202020204" pitchFamily="34" charset="0"/>
        <a:buChar char="•"/>
        <a:defRPr sz="1080" kern="1200">
          <a:solidFill>
            <a:schemeClr val="tx1"/>
          </a:solidFill>
          <a:latin typeface="+mn-lt"/>
          <a:ea typeface="+mn-ea"/>
          <a:cs typeface="+mn-cs"/>
        </a:defRPr>
      </a:lvl6pPr>
      <a:lvl7pPr marL="1783080" indent="-137160" algn="l" defTabSz="548640" rtl="0" eaLnBrk="1" latinLnBrk="0" hangingPunct="1">
        <a:lnSpc>
          <a:spcPct val="90000"/>
        </a:lnSpc>
        <a:spcBef>
          <a:spcPts val="300"/>
        </a:spcBef>
        <a:buFont typeface="Arial" panose="020B0604020202020204" pitchFamily="34" charset="0"/>
        <a:buChar char="•"/>
        <a:defRPr sz="1080" kern="1200">
          <a:solidFill>
            <a:schemeClr val="tx1"/>
          </a:solidFill>
          <a:latin typeface="+mn-lt"/>
          <a:ea typeface="+mn-ea"/>
          <a:cs typeface="+mn-cs"/>
        </a:defRPr>
      </a:lvl7pPr>
      <a:lvl8pPr marL="2057400" indent="-137160" algn="l" defTabSz="548640" rtl="0" eaLnBrk="1" latinLnBrk="0" hangingPunct="1">
        <a:lnSpc>
          <a:spcPct val="90000"/>
        </a:lnSpc>
        <a:spcBef>
          <a:spcPts val="300"/>
        </a:spcBef>
        <a:buFont typeface="Arial" panose="020B0604020202020204" pitchFamily="34" charset="0"/>
        <a:buChar char="•"/>
        <a:defRPr sz="1080" kern="1200">
          <a:solidFill>
            <a:schemeClr val="tx1"/>
          </a:solidFill>
          <a:latin typeface="+mn-lt"/>
          <a:ea typeface="+mn-ea"/>
          <a:cs typeface="+mn-cs"/>
        </a:defRPr>
      </a:lvl8pPr>
      <a:lvl9pPr marL="2331720" indent="-137160" algn="l" defTabSz="548640" rtl="0" eaLnBrk="1" latinLnBrk="0" hangingPunct="1">
        <a:lnSpc>
          <a:spcPct val="90000"/>
        </a:lnSpc>
        <a:spcBef>
          <a:spcPts val="300"/>
        </a:spcBef>
        <a:buFont typeface="Arial" panose="020B0604020202020204" pitchFamily="34" charset="0"/>
        <a:buChar char="•"/>
        <a:defRPr sz="1080" kern="1200">
          <a:solidFill>
            <a:schemeClr val="tx1"/>
          </a:solidFill>
          <a:latin typeface="+mn-lt"/>
          <a:ea typeface="+mn-ea"/>
          <a:cs typeface="+mn-cs"/>
        </a:defRPr>
      </a:lvl9pPr>
    </p:bodyStyle>
    <p:otherStyle>
      <a:defPPr>
        <a:defRPr lang="en-US"/>
      </a:defPPr>
      <a:lvl1pPr marL="0" algn="l" defTabSz="548640" rtl="0" eaLnBrk="1" latinLnBrk="0" hangingPunct="1">
        <a:defRPr sz="1080" kern="1200">
          <a:solidFill>
            <a:schemeClr val="tx1"/>
          </a:solidFill>
          <a:latin typeface="+mn-lt"/>
          <a:ea typeface="+mn-ea"/>
          <a:cs typeface="+mn-cs"/>
        </a:defRPr>
      </a:lvl1pPr>
      <a:lvl2pPr marL="274320" algn="l" defTabSz="548640" rtl="0" eaLnBrk="1" latinLnBrk="0" hangingPunct="1">
        <a:defRPr sz="1080" kern="1200">
          <a:solidFill>
            <a:schemeClr val="tx1"/>
          </a:solidFill>
          <a:latin typeface="+mn-lt"/>
          <a:ea typeface="+mn-ea"/>
          <a:cs typeface="+mn-cs"/>
        </a:defRPr>
      </a:lvl2pPr>
      <a:lvl3pPr marL="548640" algn="l" defTabSz="548640" rtl="0" eaLnBrk="1" latinLnBrk="0" hangingPunct="1">
        <a:defRPr sz="1080" kern="1200">
          <a:solidFill>
            <a:schemeClr val="tx1"/>
          </a:solidFill>
          <a:latin typeface="+mn-lt"/>
          <a:ea typeface="+mn-ea"/>
          <a:cs typeface="+mn-cs"/>
        </a:defRPr>
      </a:lvl3pPr>
      <a:lvl4pPr marL="822960" algn="l" defTabSz="548640" rtl="0" eaLnBrk="1" latinLnBrk="0" hangingPunct="1">
        <a:defRPr sz="1080" kern="1200">
          <a:solidFill>
            <a:schemeClr val="tx1"/>
          </a:solidFill>
          <a:latin typeface="+mn-lt"/>
          <a:ea typeface="+mn-ea"/>
          <a:cs typeface="+mn-cs"/>
        </a:defRPr>
      </a:lvl4pPr>
      <a:lvl5pPr marL="1097280" algn="l" defTabSz="548640" rtl="0" eaLnBrk="1" latinLnBrk="0" hangingPunct="1">
        <a:defRPr sz="1080" kern="1200">
          <a:solidFill>
            <a:schemeClr val="tx1"/>
          </a:solidFill>
          <a:latin typeface="+mn-lt"/>
          <a:ea typeface="+mn-ea"/>
          <a:cs typeface="+mn-cs"/>
        </a:defRPr>
      </a:lvl5pPr>
      <a:lvl6pPr marL="1371600" algn="l" defTabSz="548640" rtl="0" eaLnBrk="1" latinLnBrk="0" hangingPunct="1">
        <a:defRPr sz="1080" kern="1200">
          <a:solidFill>
            <a:schemeClr val="tx1"/>
          </a:solidFill>
          <a:latin typeface="+mn-lt"/>
          <a:ea typeface="+mn-ea"/>
          <a:cs typeface="+mn-cs"/>
        </a:defRPr>
      </a:lvl6pPr>
      <a:lvl7pPr marL="1645920" algn="l" defTabSz="548640" rtl="0" eaLnBrk="1" latinLnBrk="0" hangingPunct="1">
        <a:defRPr sz="1080" kern="1200">
          <a:solidFill>
            <a:schemeClr val="tx1"/>
          </a:solidFill>
          <a:latin typeface="+mn-lt"/>
          <a:ea typeface="+mn-ea"/>
          <a:cs typeface="+mn-cs"/>
        </a:defRPr>
      </a:lvl7pPr>
      <a:lvl8pPr marL="1920240" algn="l" defTabSz="548640" rtl="0" eaLnBrk="1" latinLnBrk="0" hangingPunct="1">
        <a:defRPr sz="1080" kern="1200">
          <a:solidFill>
            <a:schemeClr val="tx1"/>
          </a:solidFill>
          <a:latin typeface="+mn-lt"/>
          <a:ea typeface="+mn-ea"/>
          <a:cs typeface="+mn-cs"/>
        </a:defRPr>
      </a:lvl8pPr>
      <a:lvl9pPr marL="2194560" algn="l" defTabSz="548640" rtl="0" eaLnBrk="1" latinLnBrk="0" hangingPunct="1">
        <a:defRPr sz="10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12.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3.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14.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15.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comments" Target="../comments/comment16.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www.osha.gov/etools/computer-workstations/additional-information"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comments" Target="../comments/comment17.xml"/></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18.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comments" Target="../comments/comment19.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comments" Target="../comments/comment20.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comments" Target="../comments/comment21.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comments" Target="../comments/comment22.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8E76BE8-A74D-4F7B-B5D4-15341C7ACBEA}"/>
              </a:ext>
            </a:extLst>
          </p:cNvPr>
          <p:cNvSpPr txBox="1"/>
          <p:nvPr/>
        </p:nvSpPr>
        <p:spPr>
          <a:xfrm>
            <a:off x="1616426" y="70792"/>
            <a:ext cx="666627" cy="338554"/>
          </a:xfrm>
          <a:prstGeom prst="rect">
            <a:avLst/>
          </a:prstGeom>
          <a:noFill/>
        </p:spPr>
        <p:txBody>
          <a:bodyPr wrap="square" rtlCol="0">
            <a:spAutoFit/>
          </a:bodyPr>
          <a:lstStyle/>
          <a:p>
            <a:r>
              <a:rPr lang="en-US" sz="1600" dirty="0"/>
              <a:t>1.01</a:t>
            </a:r>
          </a:p>
        </p:txBody>
      </p:sp>
      <p:sp>
        <p:nvSpPr>
          <p:cNvPr id="7" name="TextBox 6">
            <a:extLst>
              <a:ext uri="{FF2B5EF4-FFF2-40B4-BE49-F238E27FC236}">
                <a16:creationId xmlns:a16="http://schemas.microsoft.com/office/drawing/2014/main" id="{DB9C866F-F8E0-4F8F-8981-F984AD14AE49}"/>
              </a:ext>
            </a:extLst>
          </p:cNvPr>
          <p:cNvSpPr txBox="1"/>
          <p:nvPr/>
        </p:nvSpPr>
        <p:spPr>
          <a:xfrm>
            <a:off x="3945696" y="69813"/>
            <a:ext cx="3058728" cy="338554"/>
          </a:xfrm>
          <a:prstGeom prst="rect">
            <a:avLst/>
          </a:prstGeom>
          <a:solidFill>
            <a:schemeClr val="bg1"/>
          </a:solidFill>
        </p:spPr>
        <p:txBody>
          <a:bodyPr wrap="square" rtlCol="0">
            <a:spAutoFit/>
          </a:bodyPr>
          <a:lstStyle/>
          <a:p>
            <a:r>
              <a:rPr lang="en-US" sz="1600" dirty="0"/>
              <a:t>Functional</a:t>
            </a:r>
          </a:p>
        </p:txBody>
      </p:sp>
      <p:sp>
        <p:nvSpPr>
          <p:cNvPr id="9" name="TextBox 8">
            <a:extLst>
              <a:ext uri="{FF2B5EF4-FFF2-40B4-BE49-F238E27FC236}">
                <a16:creationId xmlns:a16="http://schemas.microsoft.com/office/drawing/2014/main" id="{81827B0C-798D-4E9B-BB47-EC8B9F678E29}"/>
              </a:ext>
            </a:extLst>
          </p:cNvPr>
          <p:cNvSpPr txBox="1"/>
          <p:nvPr/>
        </p:nvSpPr>
        <p:spPr>
          <a:xfrm>
            <a:off x="1279174" y="583053"/>
            <a:ext cx="5725250" cy="584775"/>
          </a:xfrm>
          <a:prstGeom prst="rect">
            <a:avLst/>
          </a:prstGeom>
          <a:noFill/>
        </p:spPr>
        <p:txBody>
          <a:bodyPr wrap="square" rtlCol="0">
            <a:spAutoFit/>
          </a:bodyPr>
          <a:lstStyle/>
          <a:p>
            <a:r>
              <a:rPr lang="en-US" sz="1600" dirty="0"/>
              <a:t>The program shall display randomly generated cards containing compound data assembled from colors, numbers, and shapes.</a:t>
            </a:r>
          </a:p>
        </p:txBody>
      </p:sp>
      <p:sp>
        <p:nvSpPr>
          <p:cNvPr id="10" name="TextBox 9">
            <a:extLst>
              <a:ext uri="{FF2B5EF4-FFF2-40B4-BE49-F238E27FC236}">
                <a16:creationId xmlns:a16="http://schemas.microsoft.com/office/drawing/2014/main" id="{4552F159-2AC0-4C56-9F60-4413E54C570D}"/>
              </a:ext>
            </a:extLst>
          </p:cNvPr>
          <p:cNvSpPr txBox="1"/>
          <p:nvPr/>
        </p:nvSpPr>
        <p:spPr>
          <a:xfrm>
            <a:off x="1114832" y="1249798"/>
            <a:ext cx="5889592" cy="584775"/>
          </a:xfrm>
          <a:prstGeom prst="rect">
            <a:avLst/>
          </a:prstGeom>
          <a:noFill/>
        </p:spPr>
        <p:txBody>
          <a:bodyPr wrap="square" rtlCol="0">
            <a:spAutoFit/>
          </a:bodyPr>
          <a:lstStyle/>
          <a:p>
            <a:r>
              <a:rPr lang="en-US" sz="1600" dirty="0"/>
              <a:t>Compound data, whose individual parts have already been mastered, form the basis of information that necessitates complex thought.</a:t>
            </a:r>
          </a:p>
        </p:txBody>
      </p:sp>
      <p:sp>
        <p:nvSpPr>
          <p:cNvPr id="11" name="TextBox 10">
            <a:extLst>
              <a:ext uri="{FF2B5EF4-FFF2-40B4-BE49-F238E27FC236}">
                <a16:creationId xmlns:a16="http://schemas.microsoft.com/office/drawing/2014/main" id="{88F7BF4A-1F5B-4DB0-AC72-4DC58ECFCD4E}"/>
              </a:ext>
            </a:extLst>
          </p:cNvPr>
          <p:cNvSpPr txBox="1"/>
          <p:nvPr/>
        </p:nvSpPr>
        <p:spPr>
          <a:xfrm>
            <a:off x="1332968" y="2065580"/>
            <a:ext cx="5671456" cy="830997"/>
          </a:xfrm>
          <a:prstGeom prst="rect">
            <a:avLst/>
          </a:prstGeom>
          <a:noFill/>
        </p:spPr>
        <p:txBody>
          <a:bodyPr wrap="square" rtlCol="0">
            <a:spAutoFit/>
          </a:bodyPr>
          <a:lstStyle/>
          <a:p>
            <a:r>
              <a:rPr lang="en-US" sz="1600" dirty="0"/>
              <a:t>Per round, four tiles shall be instantiated, each containing a background color, a colored shape within it, a colored number, and colored text describing a written number and a written shape.</a:t>
            </a:r>
          </a:p>
        </p:txBody>
      </p:sp>
      <p:sp>
        <p:nvSpPr>
          <p:cNvPr id="12" name="TextBox 11">
            <a:extLst>
              <a:ext uri="{FF2B5EF4-FFF2-40B4-BE49-F238E27FC236}">
                <a16:creationId xmlns:a16="http://schemas.microsoft.com/office/drawing/2014/main" id="{AC35797C-E17B-4996-B4D6-D2306458D049}"/>
              </a:ext>
            </a:extLst>
          </p:cNvPr>
          <p:cNvSpPr txBox="1"/>
          <p:nvPr/>
        </p:nvSpPr>
        <p:spPr>
          <a:xfrm>
            <a:off x="1171182" y="1789393"/>
            <a:ext cx="5833242" cy="338554"/>
          </a:xfrm>
          <a:prstGeom prst="rect">
            <a:avLst/>
          </a:prstGeom>
          <a:noFill/>
        </p:spPr>
        <p:txBody>
          <a:bodyPr wrap="square" rtlCol="0">
            <a:spAutoFit/>
          </a:bodyPr>
          <a:lstStyle/>
          <a:p>
            <a:r>
              <a:rPr lang="en-US" sz="1600" dirty="0"/>
              <a:t>J. Flum</a:t>
            </a:r>
          </a:p>
        </p:txBody>
      </p:sp>
      <p:sp>
        <p:nvSpPr>
          <p:cNvPr id="13" name="TextBox 12">
            <a:extLst>
              <a:ext uri="{FF2B5EF4-FFF2-40B4-BE49-F238E27FC236}">
                <a16:creationId xmlns:a16="http://schemas.microsoft.com/office/drawing/2014/main" id="{F22DCEE2-A050-469B-8A2C-921675613D95}"/>
              </a:ext>
            </a:extLst>
          </p:cNvPr>
          <p:cNvSpPr txBox="1"/>
          <p:nvPr/>
        </p:nvSpPr>
        <p:spPr>
          <a:xfrm>
            <a:off x="2283176" y="2953692"/>
            <a:ext cx="666627" cy="338554"/>
          </a:xfrm>
          <a:prstGeom prst="rect">
            <a:avLst/>
          </a:prstGeom>
          <a:noFill/>
        </p:spPr>
        <p:txBody>
          <a:bodyPr wrap="square" rtlCol="0">
            <a:spAutoFit/>
          </a:bodyPr>
          <a:lstStyle/>
          <a:p>
            <a:r>
              <a:rPr lang="en-US" sz="1600" dirty="0"/>
              <a:t>5</a:t>
            </a:r>
          </a:p>
        </p:txBody>
      </p:sp>
      <p:sp>
        <p:nvSpPr>
          <p:cNvPr id="14" name="TextBox 13">
            <a:extLst>
              <a:ext uri="{FF2B5EF4-FFF2-40B4-BE49-F238E27FC236}">
                <a16:creationId xmlns:a16="http://schemas.microsoft.com/office/drawing/2014/main" id="{C3D2B328-FA53-480D-904A-EE057296B389}"/>
              </a:ext>
            </a:extLst>
          </p:cNvPr>
          <p:cNvSpPr txBox="1"/>
          <p:nvPr/>
        </p:nvSpPr>
        <p:spPr>
          <a:xfrm>
            <a:off x="5635976" y="2953692"/>
            <a:ext cx="666627" cy="338554"/>
          </a:xfrm>
          <a:prstGeom prst="rect">
            <a:avLst/>
          </a:prstGeom>
          <a:noFill/>
        </p:spPr>
        <p:txBody>
          <a:bodyPr wrap="square" rtlCol="0">
            <a:spAutoFit/>
          </a:bodyPr>
          <a:lstStyle/>
          <a:p>
            <a:r>
              <a:rPr lang="en-US" sz="1600" dirty="0"/>
              <a:t>5</a:t>
            </a:r>
          </a:p>
        </p:txBody>
      </p:sp>
      <p:sp>
        <p:nvSpPr>
          <p:cNvPr id="15" name="TextBox 14">
            <a:extLst>
              <a:ext uri="{FF2B5EF4-FFF2-40B4-BE49-F238E27FC236}">
                <a16:creationId xmlns:a16="http://schemas.microsoft.com/office/drawing/2014/main" id="{013A717D-784E-4169-BDE5-EB8CE5AEDADD}"/>
              </a:ext>
            </a:extLst>
          </p:cNvPr>
          <p:cNvSpPr txBox="1"/>
          <p:nvPr/>
        </p:nvSpPr>
        <p:spPr>
          <a:xfrm>
            <a:off x="917926" y="3239442"/>
            <a:ext cx="666627" cy="338554"/>
          </a:xfrm>
          <a:prstGeom prst="rect">
            <a:avLst/>
          </a:prstGeom>
          <a:noFill/>
        </p:spPr>
        <p:txBody>
          <a:bodyPr wrap="square" rtlCol="0">
            <a:spAutoFit/>
          </a:bodyPr>
          <a:lstStyle/>
          <a:p>
            <a:r>
              <a:rPr lang="en-US" sz="1600" dirty="0"/>
              <a:t>High</a:t>
            </a:r>
          </a:p>
        </p:txBody>
      </p:sp>
      <p:sp>
        <p:nvSpPr>
          <p:cNvPr id="16" name="TextBox 15">
            <a:extLst>
              <a:ext uri="{FF2B5EF4-FFF2-40B4-BE49-F238E27FC236}">
                <a16:creationId xmlns:a16="http://schemas.microsoft.com/office/drawing/2014/main" id="{764BBAD6-DBE3-4122-9766-0545E10FE320}"/>
              </a:ext>
            </a:extLst>
          </p:cNvPr>
          <p:cNvSpPr txBox="1"/>
          <p:nvPr/>
        </p:nvSpPr>
        <p:spPr>
          <a:xfrm>
            <a:off x="5635976" y="3245792"/>
            <a:ext cx="1368448" cy="338554"/>
          </a:xfrm>
          <a:prstGeom prst="rect">
            <a:avLst/>
          </a:prstGeom>
          <a:noFill/>
        </p:spPr>
        <p:txBody>
          <a:bodyPr wrap="square" rtlCol="0">
            <a:spAutoFit/>
          </a:bodyPr>
          <a:lstStyle/>
          <a:p>
            <a:r>
              <a:rPr lang="en-US" sz="1600" dirty="0"/>
              <a:t>n/a</a:t>
            </a:r>
          </a:p>
        </p:txBody>
      </p:sp>
      <p:sp>
        <p:nvSpPr>
          <p:cNvPr id="17" name="TextBox 16">
            <a:extLst>
              <a:ext uri="{FF2B5EF4-FFF2-40B4-BE49-F238E27FC236}">
                <a16:creationId xmlns:a16="http://schemas.microsoft.com/office/drawing/2014/main" id="{F7516333-D956-477A-A01C-60BE55683552}"/>
              </a:ext>
            </a:extLst>
          </p:cNvPr>
          <p:cNvSpPr txBox="1"/>
          <p:nvPr/>
        </p:nvSpPr>
        <p:spPr>
          <a:xfrm>
            <a:off x="937032" y="3802498"/>
            <a:ext cx="4219168" cy="338554"/>
          </a:xfrm>
          <a:prstGeom prst="rect">
            <a:avLst/>
          </a:prstGeom>
          <a:noFill/>
        </p:spPr>
        <p:txBody>
          <a:bodyPr wrap="square" rtlCol="0">
            <a:spAutoFit/>
          </a:bodyPr>
          <a:lstStyle/>
          <a:p>
            <a:r>
              <a:rPr lang="en-US" sz="1600" dirty="0"/>
              <a:t>n/a</a:t>
            </a:r>
          </a:p>
        </p:txBody>
      </p:sp>
      <p:sp>
        <p:nvSpPr>
          <p:cNvPr id="18" name="TextBox 17">
            <a:extLst>
              <a:ext uri="{FF2B5EF4-FFF2-40B4-BE49-F238E27FC236}">
                <a16:creationId xmlns:a16="http://schemas.microsoft.com/office/drawing/2014/main" id="{28F4751F-BFF9-4893-9730-067FBF58D7E4}"/>
              </a:ext>
            </a:extLst>
          </p:cNvPr>
          <p:cNvSpPr txBox="1"/>
          <p:nvPr/>
        </p:nvSpPr>
        <p:spPr>
          <a:xfrm>
            <a:off x="2149082" y="3516593"/>
            <a:ext cx="3007118" cy="338554"/>
          </a:xfrm>
          <a:prstGeom prst="rect">
            <a:avLst/>
          </a:prstGeom>
          <a:noFill/>
        </p:spPr>
        <p:txBody>
          <a:bodyPr wrap="square" rtlCol="0">
            <a:spAutoFit/>
          </a:bodyPr>
          <a:lstStyle/>
          <a:p>
            <a:r>
              <a:rPr lang="en-US" sz="1600" dirty="0"/>
              <a:t>n/a</a:t>
            </a:r>
          </a:p>
        </p:txBody>
      </p:sp>
      <p:sp>
        <p:nvSpPr>
          <p:cNvPr id="2" name="Oval 1">
            <a:extLst>
              <a:ext uri="{FF2B5EF4-FFF2-40B4-BE49-F238E27FC236}">
                <a16:creationId xmlns:a16="http://schemas.microsoft.com/office/drawing/2014/main" id="{25DF1531-3F16-4237-8244-98B8BC12C54D}"/>
              </a:ext>
            </a:extLst>
          </p:cNvPr>
          <p:cNvSpPr/>
          <p:nvPr/>
        </p:nvSpPr>
        <p:spPr>
          <a:xfrm>
            <a:off x="6835147" y="142614"/>
            <a:ext cx="338554" cy="33855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0146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8E76BE8-A74D-4F7B-B5D4-15341C7ACBEA}"/>
              </a:ext>
            </a:extLst>
          </p:cNvPr>
          <p:cNvSpPr txBox="1"/>
          <p:nvPr/>
        </p:nvSpPr>
        <p:spPr>
          <a:xfrm>
            <a:off x="1616426" y="70792"/>
            <a:ext cx="941503"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3.02</a:t>
            </a:r>
          </a:p>
        </p:txBody>
      </p:sp>
      <p:sp>
        <p:nvSpPr>
          <p:cNvPr id="7" name="TextBox 6">
            <a:extLst>
              <a:ext uri="{FF2B5EF4-FFF2-40B4-BE49-F238E27FC236}">
                <a16:creationId xmlns:a16="http://schemas.microsoft.com/office/drawing/2014/main" id="{DB9C866F-F8E0-4F8F-8981-F984AD14AE49}"/>
              </a:ext>
            </a:extLst>
          </p:cNvPr>
          <p:cNvSpPr txBox="1"/>
          <p:nvPr/>
        </p:nvSpPr>
        <p:spPr>
          <a:xfrm>
            <a:off x="3945696" y="69813"/>
            <a:ext cx="3058728" cy="338554"/>
          </a:xfrm>
          <a:prstGeom prst="rect">
            <a:avLst/>
          </a:prstGeom>
          <a:solidFill>
            <a:schemeClr val="bg1"/>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Usability – Personalization</a:t>
            </a:r>
          </a:p>
        </p:txBody>
      </p:sp>
      <p:sp>
        <p:nvSpPr>
          <p:cNvPr id="9" name="TextBox 8">
            <a:extLst>
              <a:ext uri="{FF2B5EF4-FFF2-40B4-BE49-F238E27FC236}">
                <a16:creationId xmlns:a16="http://schemas.microsoft.com/office/drawing/2014/main" id="{81827B0C-798D-4E9B-BB47-EC8B9F678E29}"/>
              </a:ext>
            </a:extLst>
          </p:cNvPr>
          <p:cNvSpPr txBox="1"/>
          <p:nvPr/>
        </p:nvSpPr>
        <p:spPr>
          <a:xfrm>
            <a:off x="1279174" y="583053"/>
            <a:ext cx="5725250"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The program shall allow configuration options for the length of time allotted per round as well as associated problem complexity.</a:t>
            </a:r>
          </a:p>
        </p:txBody>
      </p:sp>
      <p:sp>
        <p:nvSpPr>
          <p:cNvPr id="10" name="TextBox 9">
            <a:extLst>
              <a:ext uri="{FF2B5EF4-FFF2-40B4-BE49-F238E27FC236}">
                <a16:creationId xmlns:a16="http://schemas.microsoft.com/office/drawing/2014/main" id="{4552F159-2AC0-4C56-9F60-4413E54C570D}"/>
              </a:ext>
            </a:extLst>
          </p:cNvPr>
          <p:cNvSpPr txBox="1"/>
          <p:nvPr/>
        </p:nvSpPr>
        <p:spPr>
          <a:xfrm>
            <a:off x="1114832" y="1249798"/>
            <a:ext cx="5889592"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The current skill set of each user will be different. Difficulty options provide and allow for a challenge while not being discouraging.</a:t>
            </a:r>
          </a:p>
        </p:txBody>
      </p:sp>
      <p:sp>
        <p:nvSpPr>
          <p:cNvPr id="11" name="TextBox 10">
            <a:extLst>
              <a:ext uri="{FF2B5EF4-FFF2-40B4-BE49-F238E27FC236}">
                <a16:creationId xmlns:a16="http://schemas.microsoft.com/office/drawing/2014/main" id="{88F7BF4A-1F5B-4DB0-AC72-4DC58ECFCD4E}"/>
              </a:ext>
            </a:extLst>
          </p:cNvPr>
          <p:cNvSpPr txBox="1"/>
          <p:nvPr/>
        </p:nvSpPr>
        <p:spPr>
          <a:xfrm>
            <a:off x="1332968" y="2065580"/>
            <a:ext cx="5671456"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Provided a random, representative sample of the target population, a vast majority of users (&gt;90%) will be able to achieve an accuracy rate of 50% or greater by adjusting difficulty.</a:t>
            </a:r>
          </a:p>
        </p:txBody>
      </p:sp>
      <p:sp>
        <p:nvSpPr>
          <p:cNvPr id="12" name="TextBox 11">
            <a:extLst>
              <a:ext uri="{FF2B5EF4-FFF2-40B4-BE49-F238E27FC236}">
                <a16:creationId xmlns:a16="http://schemas.microsoft.com/office/drawing/2014/main" id="{AC35797C-E17B-4996-B4D6-D2306458D049}"/>
              </a:ext>
            </a:extLst>
          </p:cNvPr>
          <p:cNvSpPr txBox="1"/>
          <p:nvPr/>
        </p:nvSpPr>
        <p:spPr>
          <a:xfrm>
            <a:off x="1171182" y="1789393"/>
            <a:ext cx="5833242"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J. Flum</a:t>
            </a:r>
          </a:p>
        </p:txBody>
      </p:sp>
      <p:sp>
        <p:nvSpPr>
          <p:cNvPr id="13" name="TextBox 12">
            <a:extLst>
              <a:ext uri="{FF2B5EF4-FFF2-40B4-BE49-F238E27FC236}">
                <a16:creationId xmlns:a16="http://schemas.microsoft.com/office/drawing/2014/main" id="{F22DCEE2-A050-469B-8A2C-921675613D95}"/>
              </a:ext>
            </a:extLst>
          </p:cNvPr>
          <p:cNvSpPr txBox="1"/>
          <p:nvPr/>
        </p:nvSpPr>
        <p:spPr>
          <a:xfrm>
            <a:off x="2283176" y="2953692"/>
            <a:ext cx="666627"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4</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C3D2B328-FA53-480D-904A-EE057296B389}"/>
              </a:ext>
            </a:extLst>
          </p:cNvPr>
          <p:cNvSpPr txBox="1"/>
          <p:nvPr/>
        </p:nvSpPr>
        <p:spPr>
          <a:xfrm>
            <a:off x="5635976" y="2953692"/>
            <a:ext cx="666627"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5</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013A717D-784E-4169-BDE5-EB8CE5AEDADD}"/>
              </a:ext>
            </a:extLst>
          </p:cNvPr>
          <p:cNvSpPr txBox="1"/>
          <p:nvPr/>
        </p:nvSpPr>
        <p:spPr>
          <a:xfrm>
            <a:off x="917926" y="3239442"/>
            <a:ext cx="666627"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Med.</a:t>
            </a:r>
          </a:p>
        </p:txBody>
      </p:sp>
      <p:sp>
        <p:nvSpPr>
          <p:cNvPr id="16" name="TextBox 15">
            <a:extLst>
              <a:ext uri="{FF2B5EF4-FFF2-40B4-BE49-F238E27FC236}">
                <a16:creationId xmlns:a16="http://schemas.microsoft.com/office/drawing/2014/main" id="{764BBAD6-DBE3-4122-9766-0545E10FE320}"/>
              </a:ext>
            </a:extLst>
          </p:cNvPr>
          <p:cNvSpPr txBox="1"/>
          <p:nvPr/>
        </p:nvSpPr>
        <p:spPr>
          <a:xfrm>
            <a:off x="5635976" y="3245792"/>
            <a:ext cx="1368448"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n/a</a:t>
            </a:r>
          </a:p>
        </p:txBody>
      </p:sp>
      <p:sp>
        <p:nvSpPr>
          <p:cNvPr id="17" name="TextBox 16">
            <a:extLst>
              <a:ext uri="{FF2B5EF4-FFF2-40B4-BE49-F238E27FC236}">
                <a16:creationId xmlns:a16="http://schemas.microsoft.com/office/drawing/2014/main" id="{F7516333-D956-477A-A01C-60BE55683552}"/>
              </a:ext>
            </a:extLst>
          </p:cNvPr>
          <p:cNvSpPr txBox="1"/>
          <p:nvPr/>
        </p:nvSpPr>
        <p:spPr>
          <a:xfrm>
            <a:off x="937032" y="3802498"/>
            <a:ext cx="4219168"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n/a</a:t>
            </a:r>
          </a:p>
        </p:txBody>
      </p:sp>
      <p:sp>
        <p:nvSpPr>
          <p:cNvPr id="18" name="TextBox 17">
            <a:extLst>
              <a:ext uri="{FF2B5EF4-FFF2-40B4-BE49-F238E27FC236}">
                <a16:creationId xmlns:a16="http://schemas.microsoft.com/office/drawing/2014/main" id="{28F4751F-BFF9-4893-9730-067FBF58D7E4}"/>
              </a:ext>
            </a:extLst>
          </p:cNvPr>
          <p:cNvSpPr txBox="1"/>
          <p:nvPr/>
        </p:nvSpPr>
        <p:spPr>
          <a:xfrm>
            <a:off x="2149082" y="3516593"/>
            <a:ext cx="3007118"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n/a</a:t>
            </a:r>
          </a:p>
        </p:txBody>
      </p:sp>
      <p:sp>
        <p:nvSpPr>
          <p:cNvPr id="19" name="Oval 18">
            <a:extLst>
              <a:ext uri="{FF2B5EF4-FFF2-40B4-BE49-F238E27FC236}">
                <a16:creationId xmlns:a16="http://schemas.microsoft.com/office/drawing/2014/main" id="{F2569E09-9EE4-4EB8-B8F5-E82C7715DC65}"/>
              </a:ext>
            </a:extLst>
          </p:cNvPr>
          <p:cNvSpPr/>
          <p:nvPr/>
        </p:nvSpPr>
        <p:spPr>
          <a:xfrm>
            <a:off x="6835147" y="142614"/>
            <a:ext cx="338554" cy="338554"/>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54892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8E76BE8-A74D-4F7B-B5D4-15341C7ACBEA}"/>
              </a:ext>
            </a:extLst>
          </p:cNvPr>
          <p:cNvSpPr txBox="1"/>
          <p:nvPr/>
        </p:nvSpPr>
        <p:spPr>
          <a:xfrm>
            <a:off x="1616426" y="70792"/>
            <a:ext cx="941503"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3.03</a:t>
            </a:r>
          </a:p>
        </p:txBody>
      </p:sp>
      <p:sp>
        <p:nvSpPr>
          <p:cNvPr id="7" name="TextBox 6">
            <a:extLst>
              <a:ext uri="{FF2B5EF4-FFF2-40B4-BE49-F238E27FC236}">
                <a16:creationId xmlns:a16="http://schemas.microsoft.com/office/drawing/2014/main" id="{DB9C866F-F8E0-4F8F-8981-F984AD14AE49}"/>
              </a:ext>
            </a:extLst>
          </p:cNvPr>
          <p:cNvSpPr txBox="1"/>
          <p:nvPr/>
        </p:nvSpPr>
        <p:spPr>
          <a:xfrm>
            <a:off x="3945696" y="69813"/>
            <a:ext cx="3058728" cy="338554"/>
          </a:xfrm>
          <a:prstGeom prst="rect">
            <a:avLst/>
          </a:prstGeom>
          <a:solidFill>
            <a:schemeClr val="bg1"/>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Usability – Learning</a:t>
            </a:r>
          </a:p>
        </p:txBody>
      </p:sp>
      <p:sp>
        <p:nvSpPr>
          <p:cNvPr id="9" name="TextBox 8">
            <a:extLst>
              <a:ext uri="{FF2B5EF4-FFF2-40B4-BE49-F238E27FC236}">
                <a16:creationId xmlns:a16="http://schemas.microsoft.com/office/drawing/2014/main" id="{81827B0C-798D-4E9B-BB47-EC8B9F678E29}"/>
              </a:ext>
            </a:extLst>
          </p:cNvPr>
          <p:cNvSpPr txBox="1"/>
          <p:nvPr/>
        </p:nvSpPr>
        <p:spPr>
          <a:xfrm>
            <a:off x="1279174" y="583053"/>
            <a:ext cx="5725250"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The program shall contain a tutorial mode, which allows, but does not require, new users to gain confidence in the gameplay loop.</a:t>
            </a:r>
          </a:p>
        </p:txBody>
      </p:sp>
      <p:sp>
        <p:nvSpPr>
          <p:cNvPr id="10" name="TextBox 9">
            <a:extLst>
              <a:ext uri="{FF2B5EF4-FFF2-40B4-BE49-F238E27FC236}">
                <a16:creationId xmlns:a16="http://schemas.microsoft.com/office/drawing/2014/main" id="{4552F159-2AC0-4C56-9F60-4413E54C570D}"/>
              </a:ext>
            </a:extLst>
          </p:cNvPr>
          <p:cNvSpPr txBox="1"/>
          <p:nvPr/>
        </p:nvSpPr>
        <p:spPr>
          <a:xfrm>
            <a:off x="1114832" y="1249798"/>
            <a:ext cx="5889592"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Learning how the program operates in its intended format (time restricted) may not be suitable for all persons. </a:t>
            </a:r>
          </a:p>
        </p:txBody>
      </p:sp>
      <p:sp>
        <p:nvSpPr>
          <p:cNvPr id="11" name="TextBox 10">
            <a:extLst>
              <a:ext uri="{FF2B5EF4-FFF2-40B4-BE49-F238E27FC236}">
                <a16:creationId xmlns:a16="http://schemas.microsoft.com/office/drawing/2014/main" id="{88F7BF4A-1F5B-4DB0-AC72-4DC58ECFCD4E}"/>
              </a:ext>
            </a:extLst>
          </p:cNvPr>
          <p:cNvSpPr txBox="1"/>
          <p:nvPr/>
        </p:nvSpPr>
        <p:spPr>
          <a:xfrm>
            <a:off x="1332968" y="2065580"/>
            <a:ext cx="5671456"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Provided a random, representative sample of the target population, all users (100%) will </a:t>
            </a:r>
            <a:r>
              <a:rPr lang="en-US" sz="1600" dirty="0">
                <a:solidFill>
                  <a:prstClr val="black"/>
                </a:solidFill>
                <a:latin typeface="Calibri" panose="020F0502020204030204"/>
              </a:rPr>
              <a:t>see a tutorial session to completion with at least one correct answer.</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AC35797C-E17B-4996-B4D6-D2306458D049}"/>
              </a:ext>
            </a:extLst>
          </p:cNvPr>
          <p:cNvSpPr txBox="1"/>
          <p:nvPr/>
        </p:nvSpPr>
        <p:spPr>
          <a:xfrm>
            <a:off x="1171182" y="1789393"/>
            <a:ext cx="5833242"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J. Flum</a:t>
            </a:r>
          </a:p>
        </p:txBody>
      </p:sp>
      <p:sp>
        <p:nvSpPr>
          <p:cNvPr id="13" name="TextBox 12">
            <a:extLst>
              <a:ext uri="{FF2B5EF4-FFF2-40B4-BE49-F238E27FC236}">
                <a16:creationId xmlns:a16="http://schemas.microsoft.com/office/drawing/2014/main" id="{F22DCEE2-A050-469B-8A2C-921675613D95}"/>
              </a:ext>
            </a:extLst>
          </p:cNvPr>
          <p:cNvSpPr txBox="1"/>
          <p:nvPr/>
        </p:nvSpPr>
        <p:spPr>
          <a:xfrm>
            <a:off x="2283176" y="2953692"/>
            <a:ext cx="666627"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4</a:t>
            </a:r>
          </a:p>
        </p:txBody>
      </p:sp>
      <p:sp>
        <p:nvSpPr>
          <p:cNvPr id="14" name="TextBox 13">
            <a:extLst>
              <a:ext uri="{FF2B5EF4-FFF2-40B4-BE49-F238E27FC236}">
                <a16:creationId xmlns:a16="http://schemas.microsoft.com/office/drawing/2014/main" id="{C3D2B328-FA53-480D-904A-EE057296B389}"/>
              </a:ext>
            </a:extLst>
          </p:cNvPr>
          <p:cNvSpPr txBox="1"/>
          <p:nvPr/>
        </p:nvSpPr>
        <p:spPr>
          <a:xfrm>
            <a:off x="5635976" y="2953692"/>
            <a:ext cx="666627"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3</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013A717D-784E-4169-BDE5-EB8CE5AEDADD}"/>
              </a:ext>
            </a:extLst>
          </p:cNvPr>
          <p:cNvSpPr txBox="1"/>
          <p:nvPr/>
        </p:nvSpPr>
        <p:spPr>
          <a:xfrm>
            <a:off x="917926" y="3239442"/>
            <a:ext cx="666627"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Low</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764BBAD6-DBE3-4122-9766-0545E10FE320}"/>
              </a:ext>
            </a:extLst>
          </p:cNvPr>
          <p:cNvSpPr txBox="1"/>
          <p:nvPr/>
        </p:nvSpPr>
        <p:spPr>
          <a:xfrm>
            <a:off x="5635976" y="3245792"/>
            <a:ext cx="1368448"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n/a</a:t>
            </a:r>
          </a:p>
        </p:txBody>
      </p:sp>
      <p:sp>
        <p:nvSpPr>
          <p:cNvPr id="17" name="TextBox 16">
            <a:extLst>
              <a:ext uri="{FF2B5EF4-FFF2-40B4-BE49-F238E27FC236}">
                <a16:creationId xmlns:a16="http://schemas.microsoft.com/office/drawing/2014/main" id="{F7516333-D956-477A-A01C-60BE55683552}"/>
              </a:ext>
            </a:extLst>
          </p:cNvPr>
          <p:cNvSpPr txBox="1"/>
          <p:nvPr/>
        </p:nvSpPr>
        <p:spPr>
          <a:xfrm>
            <a:off x="937032" y="3802498"/>
            <a:ext cx="4219168"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n/a</a:t>
            </a:r>
          </a:p>
        </p:txBody>
      </p:sp>
      <p:sp>
        <p:nvSpPr>
          <p:cNvPr id="18" name="TextBox 17">
            <a:extLst>
              <a:ext uri="{FF2B5EF4-FFF2-40B4-BE49-F238E27FC236}">
                <a16:creationId xmlns:a16="http://schemas.microsoft.com/office/drawing/2014/main" id="{28F4751F-BFF9-4893-9730-067FBF58D7E4}"/>
              </a:ext>
            </a:extLst>
          </p:cNvPr>
          <p:cNvSpPr txBox="1"/>
          <p:nvPr/>
        </p:nvSpPr>
        <p:spPr>
          <a:xfrm>
            <a:off x="2149082" y="3516593"/>
            <a:ext cx="3007118"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n/a</a:t>
            </a:r>
          </a:p>
        </p:txBody>
      </p:sp>
      <p:sp>
        <p:nvSpPr>
          <p:cNvPr id="19" name="Oval 18">
            <a:extLst>
              <a:ext uri="{FF2B5EF4-FFF2-40B4-BE49-F238E27FC236}">
                <a16:creationId xmlns:a16="http://schemas.microsoft.com/office/drawing/2014/main" id="{F36F7F88-2068-4240-AA72-C3D49C4C31D3}"/>
              </a:ext>
            </a:extLst>
          </p:cNvPr>
          <p:cNvSpPr/>
          <p:nvPr/>
        </p:nvSpPr>
        <p:spPr>
          <a:xfrm>
            <a:off x="6835147" y="142614"/>
            <a:ext cx="338554" cy="338554"/>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8456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8E76BE8-A74D-4F7B-B5D4-15341C7ACBEA}"/>
              </a:ext>
            </a:extLst>
          </p:cNvPr>
          <p:cNvSpPr txBox="1"/>
          <p:nvPr/>
        </p:nvSpPr>
        <p:spPr>
          <a:xfrm>
            <a:off x="1616426" y="70792"/>
            <a:ext cx="941503"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3.04</a:t>
            </a:r>
          </a:p>
        </p:txBody>
      </p:sp>
      <p:sp>
        <p:nvSpPr>
          <p:cNvPr id="7" name="TextBox 6">
            <a:extLst>
              <a:ext uri="{FF2B5EF4-FFF2-40B4-BE49-F238E27FC236}">
                <a16:creationId xmlns:a16="http://schemas.microsoft.com/office/drawing/2014/main" id="{DB9C866F-F8E0-4F8F-8981-F984AD14AE49}"/>
              </a:ext>
            </a:extLst>
          </p:cNvPr>
          <p:cNvSpPr txBox="1"/>
          <p:nvPr/>
        </p:nvSpPr>
        <p:spPr>
          <a:xfrm>
            <a:off x="3945696" y="69813"/>
            <a:ext cx="3058728" cy="338554"/>
          </a:xfrm>
          <a:prstGeom prst="rect">
            <a:avLst/>
          </a:prstGeom>
          <a:solidFill>
            <a:schemeClr val="bg1"/>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Usability – Understandability</a:t>
            </a:r>
          </a:p>
        </p:txBody>
      </p:sp>
      <p:sp>
        <p:nvSpPr>
          <p:cNvPr id="9" name="TextBox 8">
            <a:extLst>
              <a:ext uri="{FF2B5EF4-FFF2-40B4-BE49-F238E27FC236}">
                <a16:creationId xmlns:a16="http://schemas.microsoft.com/office/drawing/2014/main" id="{81827B0C-798D-4E9B-BB47-EC8B9F678E29}"/>
              </a:ext>
            </a:extLst>
          </p:cNvPr>
          <p:cNvSpPr txBox="1"/>
          <p:nvPr/>
        </p:nvSpPr>
        <p:spPr>
          <a:xfrm>
            <a:off x="1279174" y="583053"/>
            <a:ext cx="5725250"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The program shall utilize commonly recognized terminology and iconography for common actions, such as accessing settings.</a:t>
            </a:r>
          </a:p>
        </p:txBody>
      </p:sp>
      <p:sp>
        <p:nvSpPr>
          <p:cNvPr id="10" name="TextBox 9">
            <a:extLst>
              <a:ext uri="{FF2B5EF4-FFF2-40B4-BE49-F238E27FC236}">
                <a16:creationId xmlns:a16="http://schemas.microsoft.com/office/drawing/2014/main" id="{4552F159-2AC0-4C56-9F60-4413E54C570D}"/>
              </a:ext>
            </a:extLst>
          </p:cNvPr>
          <p:cNvSpPr txBox="1"/>
          <p:nvPr/>
        </p:nvSpPr>
        <p:spPr>
          <a:xfrm>
            <a:off x="1114832" y="1249798"/>
            <a:ext cx="5889592"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The user should not be burdened with an interface that introduces ambiguity with regard to their desired selections. </a:t>
            </a:r>
          </a:p>
        </p:txBody>
      </p:sp>
      <p:sp>
        <p:nvSpPr>
          <p:cNvPr id="11" name="TextBox 10">
            <a:extLst>
              <a:ext uri="{FF2B5EF4-FFF2-40B4-BE49-F238E27FC236}">
                <a16:creationId xmlns:a16="http://schemas.microsoft.com/office/drawing/2014/main" id="{88F7BF4A-1F5B-4DB0-AC72-4DC58ECFCD4E}"/>
              </a:ext>
            </a:extLst>
          </p:cNvPr>
          <p:cNvSpPr txBox="1"/>
          <p:nvPr/>
        </p:nvSpPr>
        <p:spPr>
          <a:xfrm>
            <a:off x="1332968" y="2065580"/>
            <a:ext cx="5671456"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Provided a random, representative sample of the target population, a large majority of first-time users (&gt;75%) will report a clear understanding and predictability of interface actions.</a:t>
            </a:r>
          </a:p>
        </p:txBody>
      </p:sp>
      <p:sp>
        <p:nvSpPr>
          <p:cNvPr id="12" name="TextBox 11">
            <a:extLst>
              <a:ext uri="{FF2B5EF4-FFF2-40B4-BE49-F238E27FC236}">
                <a16:creationId xmlns:a16="http://schemas.microsoft.com/office/drawing/2014/main" id="{AC35797C-E17B-4996-B4D6-D2306458D049}"/>
              </a:ext>
            </a:extLst>
          </p:cNvPr>
          <p:cNvSpPr txBox="1"/>
          <p:nvPr/>
        </p:nvSpPr>
        <p:spPr>
          <a:xfrm>
            <a:off x="1171182" y="1789393"/>
            <a:ext cx="5833242"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J. Flum</a:t>
            </a:r>
          </a:p>
        </p:txBody>
      </p:sp>
      <p:sp>
        <p:nvSpPr>
          <p:cNvPr id="13" name="TextBox 12">
            <a:extLst>
              <a:ext uri="{FF2B5EF4-FFF2-40B4-BE49-F238E27FC236}">
                <a16:creationId xmlns:a16="http://schemas.microsoft.com/office/drawing/2014/main" id="{F22DCEE2-A050-469B-8A2C-921675613D95}"/>
              </a:ext>
            </a:extLst>
          </p:cNvPr>
          <p:cNvSpPr txBox="1"/>
          <p:nvPr/>
        </p:nvSpPr>
        <p:spPr>
          <a:xfrm>
            <a:off x="2283176" y="2953692"/>
            <a:ext cx="666627"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3</a:t>
            </a:r>
          </a:p>
        </p:txBody>
      </p:sp>
      <p:sp>
        <p:nvSpPr>
          <p:cNvPr id="14" name="TextBox 13">
            <a:extLst>
              <a:ext uri="{FF2B5EF4-FFF2-40B4-BE49-F238E27FC236}">
                <a16:creationId xmlns:a16="http://schemas.microsoft.com/office/drawing/2014/main" id="{C3D2B328-FA53-480D-904A-EE057296B389}"/>
              </a:ext>
            </a:extLst>
          </p:cNvPr>
          <p:cNvSpPr txBox="1"/>
          <p:nvPr/>
        </p:nvSpPr>
        <p:spPr>
          <a:xfrm>
            <a:off x="5635976" y="2953692"/>
            <a:ext cx="666627"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5</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013A717D-784E-4169-BDE5-EB8CE5AEDADD}"/>
              </a:ext>
            </a:extLst>
          </p:cNvPr>
          <p:cNvSpPr txBox="1"/>
          <p:nvPr/>
        </p:nvSpPr>
        <p:spPr>
          <a:xfrm>
            <a:off x="917926" y="3239442"/>
            <a:ext cx="666627"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High</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764BBAD6-DBE3-4122-9766-0545E10FE320}"/>
              </a:ext>
            </a:extLst>
          </p:cNvPr>
          <p:cNvSpPr txBox="1"/>
          <p:nvPr/>
        </p:nvSpPr>
        <p:spPr>
          <a:xfrm>
            <a:off x="5635976" y="3245792"/>
            <a:ext cx="1368448"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n/a</a:t>
            </a:r>
          </a:p>
        </p:txBody>
      </p:sp>
      <p:sp>
        <p:nvSpPr>
          <p:cNvPr id="17" name="TextBox 16">
            <a:extLst>
              <a:ext uri="{FF2B5EF4-FFF2-40B4-BE49-F238E27FC236}">
                <a16:creationId xmlns:a16="http://schemas.microsoft.com/office/drawing/2014/main" id="{F7516333-D956-477A-A01C-60BE55683552}"/>
              </a:ext>
            </a:extLst>
          </p:cNvPr>
          <p:cNvSpPr txBox="1"/>
          <p:nvPr/>
        </p:nvSpPr>
        <p:spPr>
          <a:xfrm>
            <a:off x="937032" y="3802498"/>
            <a:ext cx="4219168"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n/a</a:t>
            </a:r>
          </a:p>
        </p:txBody>
      </p:sp>
      <p:sp>
        <p:nvSpPr>
          <p:cNvPr id="18" name="TextBox 17">
            <a:extLst>
              <a:ext uri="{FF2B5EF4-FFF2-40B4-BE49-F238E27FC236}">
                <a16:creationId xmlns:a16="http://schemas.microsoft.com/office/drawing/2014/main" id="{28F4751F-BFF9-4893-9730-067FBF58D7E4}"/>
              </a:ext>
            </a:extLst>
          </p:cNvPr>
          <p:cNvSpPr txBox="1"/>
          <p:nvPr/>
        </p:nvSpPr>
        <p:spPr>
          <a:xfrm>
            <a:off x="2149082" y="3516593"/>
            <a:ext cx="3007118"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n/a</a:t>
            </a:r>
          </a:p>
        </p:txBody>
      </p:sp>
      <p:sp>
        <p:nvSpPr>
          <p:cNvPr id="19" name="Oval 18">
            <a:extLst>
              <a:ext uri="{FF2B5EF4-FFF2-40B4-BE49-F238E27FC236}">
                <a16:creationId xmlns:a16="http://schemas.microsoft.com/office/drawing/2014/main" id="{52101CCE-1E61-4B18-AF0A-E3C8EF5861B2}"/>
              </a:ext>
            </a:extLst>
          </p:cNvPr>
          <p:cNvSpPr/>
          <p:nvPr/>
        </p:nvSpPr>
        <p:spPr>
          <a:xfrm>
            <a:off x="6835147" y="142614"/>
            <a:ext cx="338554" cy="338554"/>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4775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8E76BE8-A74D-4F7B-B5D4-15341C7ACBEA}"/>
              </a:ext>
            </a:extLst>
          </p:cNvPr>
          <p:cNvSpPr txBox="1"/>
          <p:nvPr/>
        </p:nvSpPr>
        <p:spPr>
          <a:xfrm>
            <a:off x="1616426" y="70792"/>
            <a:ext cx="941503"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3.05</a:t>
            </a:r>
          </a:p>
        </p:txBody>
      </p:sp>
      <p:sp>
        <p:nvSpPr>
          <p:cNvPr id="7" name="TextBox 6">
            <a:extLst>
              <a:ext uri="{FF2B5EF4-FFF2-40B4-BE49-F238E27FC236}">
                <a16:creationId xmlns:a16="http://schemas.microsoft.com/office/drawing/2014/main" id="{DB9C866F-F8E0-4F8F-8981-F984AD14AE49}"/>
              </a:ext>
            </a:extLst>
          </p:cNvPr>
          <p:cNvSpPr txBox="1"/>
          <p:nvPr/>
        </p:nvSpPr>
        <p:spPr>
          <a:xfrm>
            <a:off x="3945696" y="69813"/>
            <a:ext cx="3058728" cy="338554"/>
          </a:xfrm>
          <a:prstGeom prst="rect">
            <a:avLst/>
          </a:prstGeom>
          <a:solidFill>
            <a:schemeClr val="bg1"/>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Usability – Accessibility</a:t>
            </a:r>
          </a:p>
        </p:txBody>
      </p:sp>
      <p:sp>
        <p:nvSpPr>
          <p:cNvPr id="9" name="TextBox 8">
            <a:extLst>
              <a:ext uri="{FF2B5EF4-FFF2-40B4-BE49-F238E27FC236}">
                <a16:creationId xmlns:a16="http://schemas.microsoft.com/office/drawing/2014/main" id="{81827B0C-798D-4E9B-BB47-EC8B9F678E29}"/>
              </a:ext>
            </a:extLst>
          </p:cNvPr>
          <p:cNvSpPr txBox="1"/>
          <p:nvPr/>
        </p:nvSpPr>
        <p:spPr>
          <a:xfrm>
            <a:off x="1279174" y="583053"/>
            <a:ext cx="5725250"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The program shall implement an alternative color scheme option for users who may have a visual impairment.</a:t>
            </a:r>
          </a:p>
        </p:txBody>
      </p:sp>
      <p:sp>
        <p:nvSpPr>
          <p:cNvPr id="10" name="TextBox 9">
            <a:extLst>
              <a:ext uri="{FF2B5EF4-FFF2-40B4-BE49-F238E27FC236}">
                <a16:creationId xmlns:a16="http://schemas.microsoft.com/office/drawing/2014/main" id="{4552F159-2AC0-4C56-9F60-4413E54C570D}"/>
              </a:ext>
            </a:extLst>
          </p:cNvPr>
          <p:cNvSpPr txBox="1"/>
          <p:nvPr/>
        </p:nvSpPr>
        <p:spPr>
          <a:xfrm>
            <a:off x="1114832" y="1249798"/>
            <a:ext cx="5889592"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T</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he correct identification of colors is one of three main requirements for solving a query. As such, an alternative needs to be available.</a:t>
            </a:r>
          </a:p>
        </p:txBody>
      </p:sp>
      <p:sp>
        <p:nvSpPr>
          <p:cNvPr id="11" name="TextBox 10">
            <a:extLst>
              <a:ext uri="{FF2B5EF4-FFF2-40B4-BE49-F238E27FC236}">
                <a16:creationId xmlns:a16="http://schemas.microsoft.com/office/drawing/2014/main" id="{88F7BF4A-1F5B-4DB0-AC72-4DC58ECFCD4E}"/>
              </a:ext>
            </a:extLst>
          </p:cNvPr>
          <p:cNvSpPr txBox="1"/>
          <p:nvPr/>
        </p:nvSpPr>
        <p:spPr>
          <a:xfrm>
            <a:off x="1332968" y="2065580"/>
            <a:ext cx="5671456"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Provided a random, representative sample of the target population having visual impairment(s), a majority of users (&gt;50%) will be able to perform color analysis tasks.</a:t>
            </a:r>
          </a:p>
        </p:txBody>
      </p:sp>
      <p:sp>
        <p:nvSpPr>
          <p:cNvPr id="12" name="TextBox 11">
            <a:extLst>
              <a:ext uri="{FF2B5EF4-FFF2-40B4-BE49-F238E27FC236}">
                <a16:creationId xmlns:a16="http://schemas.microsoft.com/office/drawing/2014/main" id="{AC35797C-E17B-4996-B4D6-D2306458D049}"/>
              </a:ext>
            </a:extLst>
          </p:cNvPr>
          <p:cNvSpPr txBox="1"/>
          <p:nvPr/>
        </p:nvSpPr>
        <p:spPr>
          <a:xfrm>
            <a:off x="1171182" y="1789393"/>
            <a:ext cx="5833242"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J. Flum</a:t>
            </a:r>
          </a:p>
        </p:txBody>
      </p:sp>
      <p:sp>
        <p:nvSpPr>
          <p:cNvPr id="13" name="TextBox 12">
            <a:extLst>
              <a:ext uri="{FF2B5EF4-FFF2-40B4-BE49-F238E27FC236}">
                <a16:creationId xmlns:a16="http://schemas.microsoft.com/office/drawing/2014/main" id="{F22DCEE2-A050-469B-8A2C-921675613D95}"/>
              </a:ext>
            </a:extLst>
          </p:cNvPr>
          <p:cNvSpPr txBox="1"/>
          <p:nvPr/>
        </p:nvSpPr>
        <p:spPr>
          <a:xfrm>
            <a:off x="2283176" y="2953692"/>
            <a:ext cx="666627"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2</a:t>
            </a:r>
          </a:p>
        </p:txBody>
      </p:sp>
      <p:sp>
        <p:nvSpPr>
          <p:cNvPr id="14" name="TextBox 13">
            <a:extLst>
              <a:ext uri="{FF2B5EF4-FFF2-40B4-BE49-F238E27FC236}">
                <a16:creationId xmlns:a16="http://schemas.microsoft.com/office/drawing/2014/main" id="{C3D2B328-FA53-480D-904A-EE057296B389}"/>
              </a:ext>
            </a:extLst>
          </p:cNvPr>
          <p:cNvSpPr txBox="1"/>
          <p:nvPr/>
        </p:nvSpPr>
        <p:spPr>
          <a:xfrm>
            <a:off x="5635976" y="2953692"/>
            <a:ext cx="666627"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4</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013A717D-784E-4169-BDE5-EB8CE5AEDADD}"/>
              </a:ext>
            </a:extLst>
          </p:cNvPr>
          <p:cNvSpPr txBox="1"/>
          <p:nvPr/>
        </p:nvSpPr>
        <p:spPr>
          <a:xfrm>
            <a:off x="917926" y="3239442"/>
            <a:ext cx="666627"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Low</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764BBAD6-DBE3-4122-9766-0545E10FE320}"/>
              </a:ext>
            </a:extLst>
          </p:cNvPr>
          <p:cNvSpPr txBox="1"/>
          <p:nvPr/>
        </p:nvSpPr>
        <p:spPr>
          <a:xfrm>
            <a:off x="5635976" y="3245792"/>
            <a:ext cx="1368448"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n/a</a:t>
            </a:r>
          </a:p>
        </p:txBody>
      </p:sp>
      <p:sp>
        <p:nvSpPr>
          <p:cNvPr id="17" name="TextBox 16">
            <a:extLst>
              <a:ext uri="{FF2B5EF4-FFF2-40B4-BE49-F238E27FC236}">
                <a16:creationId xmlns:a16="http://schemas.microsoft.com/office/drawing/2014/main" id="{F7516333-D956-477A-A01C-60BE55683552}"/>
              </a:ext>
            </a:extLst>
          </p:cNvPr>
          <p:cNvSpPr txBox="1"/>
          <p:nvPr/>
        </p:nvSpPr>
        <p:spPr>
          <a:xfrm>
            <a:off x="937032" y="3802498"/>
            <a:ext cx="4219168"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n/a</a:t>
            </a:r>
          </a:p>
        </p:txBody>
      </p:sp>
      <p:sp>
        <p:nvSpPr>
          <p:cNvPr id="18" name="TextBox 17">
            <a:extLst>
              <a:ext uri="{FF2B5EF4-FFF2-40B4-BE49-F238E27FC236}">
                <a16:creationId xmlns:a16="http://schemas.microsoft.com/office/drawing/2014/main" id="{28F4751F-BFF9-4893-9730-067FBF58D7E4}"/>
              </a:ext>
            </a:extLst>
          </p:cNvPr>
          <p:cNvSpPr txBox="1"/>
          <p:nvPr/>
        </p:nvSpPr>
        <p:spPr>
          <a:xfrm>
            <a:off x="2149082" y="3516593"/>
            <a:ext cx="3007118"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n/a</a:t>
            </a:r>
          </a:p>
        </p:txBody>
      </p:sp>
      <p:sp>
        <p:nvSpPr>
          <p:cNvPr id="19" name="Oval 18">
            <a:extLst>
              <a:ext uri="{FF2B5EF4-FFF2-40B4-BE49-F238E27FC236}">
                <a16:creationId xmlns:a16="http://schemas.microsoft.com/office/drawing/2014/main" id="{2CF07D7A-0B96-41C9-84F8-8539B977A4E1}"/>
              </a:ext>
            </a:extLst>
          </p:cNvPr>
          <p:cNvSpPr/>
          <p:nvPr/>
        </p:nvSpPr>
        <p:spPr>
          <a:xfrm>
            <a:off x="6835147" y="142614"/>
            <a:ext cx="338554" cy="338554"/>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1489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8E76BE8-A74D-4F7B-B5D4-15341C7ACBEA}"/>
              </a:ext>
            </a:extLst>
          </p:cNvPr>
          <p:cNvSpPr txBox="1"/>
          <p:nvPr/>
        </p:nvSpPr>
        <p:spPr>
          <a:xfrm>
            <a:off x="1616426" y="70792"/>
            <a:ext cx="941503"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3.06</a:t>
            </a:r>
          </a:p>
        </p:txBody>
      </p:sp>
      <p:sp>
        <p:nvSpPr>
          <p:cNvPr id="7" name="TextBox 6">
            <a:extLst>
              <a:ext uri="{FF2B5EF4-FFF2-40B4-BE49-F238E27FC236}">
                <a16:creationId xmlns:a16="http://schemas.microsoft.com/office/drawing/2014/main" id="{DB9C866F-F8E0-4F8F-8981-F984AD14AE49}"/>
              </a:ext>
            </a:extLst>
          </p:cNvPr>
          <p:cNvSpPr txBox="1"/>
          <p:nvPr/>
        </p:nvSpPr>
        <p:spPr>
          <a:xfrm>
            <a:off x="3945696" y="69813"/>
            <a:ext cx="3058728" cy="338554"/>
          </a:xfrm>
          <a:prstGeom prst="rect">
            <a:avLst/>
          </a:prstGeom>
          <a:solidFill>
            <a:schemeClr val="bg1"/>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Usability – Accessibility</a:t>
            </a:r>
          </a:p>
        </p:txBody>
      </p:sp>
      <p:sp>
        <p:nvSpPr>
          <p:cNvPr id="9" name="TextBox 8">
            <a:extLst>
              <a:ext uri="{FF2B5EF4-FFF2-40B4-BE49-F238E27FC236}">
                <a16:creationId xmlns:a16="http://schemas.microsoft.com/office/drawing/2014/main" id="{81827B0C-798D-4E9B-BB47-EC8B9F678E29}"/>
              </a:ext>
            </a:extLst>
          </p:cNvPr>
          <p:cNvSpPr txBox="1"/>
          <p:nvPr/>
        </p:nvSpPr>
        <p:spPr>
          <a:xfrm>
            <a:off x="1279174" y="583053"/>
            <a:ext cx="5725250"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The program shall implement a larger, alternative text option for users who may have a visual impairment.</a:t>
            </a:r>
          </a:p>
        </p:txBody>
      </p:sp>
      <p:sp>
        <p:nvSpPr>
          <p:cNvPr id="10" name="TextBox 9">
            <a:extLst>
              <a:ext uri="{FF2B5EF4-FFF2-40B4-BE49-F238E27FC236}">
                <a16:creationId xmlns:a16="http://schemas.microsoft.com/office/drawing/2014/main" id="{4552F159-2AC0-4C56-9F60-4413E54C570D}"/>
              </a:ext>
            </a:extLst>
          </p:cNvPr>
          <p:cNvSpPr txBox="1"/>
          <p:nvPr/>
        </p:nvSpPr>
        <p:spPr>
          <a:xfrm>
            <a:off x="1114832" y="1249798"/>
            <a:ext cx="5889592"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The correct identification of text objects is one of three main requirements for solving a query. Readability should be configurable.</a:t>
            </a:r>
          </a:p>
        </p:txBody>
      </p:sp>
      <p:sp>
        <p:nvSpPr>
          <p:cNvPr id="11" name="TextBox 10">
            <a:extLst>
              <a:ext uri="{FF2B5EF4-FFF2-40B4-BE49-F238E27FC236}">
                <a16:creationId xmlns:a16="http://schemas.microsoft.com/office/drawing/2014/main" id="{88F7BF4A-1F5B-4DB0-AC72-4DC58ECFCD4E}"/>
              </a:ext>
            </a:extLst>
          </p:cNvPr>
          <p:cNvSpPr txBox="1"/>
          <p:nvPr/>
        </p:nvSpPr>
        <p:spPr>
          <a:xfrm>
            <a:off x="1332968" y="2065580"/>
            <a:ext cx="5671456"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Provided a random, representative sample of the target population having visual impairment(s), a majority of users (&gt;50%) will be able to perform text analysis tasks.</a:t>
            </a:r>
          </a:p>
        </p:txBody>
      </p:sp>
      <p:sp>
        <p:nvSpPr>
          <p:cNvPr id="12" name="TextBox 11">
            <a:extLst>
              <a:ext uri="{FF2B5EF4-FFF2-40B4-BE49-F238E27FC236}">
                <a16:creationId xmlns:a16="http://schemas.microsoft.com/office/drawing/2014/main" id="{AC35797C-E17B-4996-B4D6-D2306458D049}"/>
              </a:ext>
            </a:extLst>
          </p:cNvPr>
          <p:cNvSpPr txBox="1"/>
          <p:nvPr/>
        </p:nvSpPr>
        <p:spPr>
          <a:xfrm>
            <a:off x="1171182" y="1789393"/>
            <a:ext cx="5833242"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J. Flum</a:t>
            </a:r>
          </a:p>
        </p:txBody>
      </p:sp>
      <p:sp>
        <p:nvSpPr>
          <p:cNvPr id="13" name="TextBox 12">
            <a:extLst>
              <a:ext uri="{FF2B5EF4-FFF2-40B4-BE49-F238E27FC236}">
                <a16:creationId xmlns:a16="http://schemas.microsoft.com/office/drawing/2014/main" id="{F22DCEE2-A050-469B-8A2C-921675613D95}"/>
              </a:ext>
            </a:extLst>
          </p:cNvPr>
          <p:cNvSpPr txBox="1"/>
          <p:nvPr/>
        </p:nvSpPr>
        <p:spPr>
          <a:xfrm>
            <a:off x="2283176" y="2953692"/>
            <a:ext cx="666627"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2</a:t>
            </a:r>
          </a:p>
        </p:txBody>
      </p:sp>
      <p:sp>
        <p:nvSpPr>
          <p:cNvPr id="14" name="TextBox 13">
            <a:extLst>
              <a:ext uri="{FF2B5EF4-FFF2-40B4-BE49-F238E27FC236}">
                <a16:creationId xmlns:a16="http://schemas.microsoft.com/office/drawing/2014/main" id="{C3D2B328-FA53-480D-904A-EE057296B389}"/>
              </a:ext>
            </a:extLst>
          </p:cNvPr>
          <p:cNvSpPr txBox="1"/>
          <p:nvPr/>
        </p:nvSpPr>
        <p:spPr>
          <a:xfrm>
            <a:off x="5635976" y="2953692"/>
            <a:ext cx="666627"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4</a:t>
            </a:r>
          </a:p>
        </p:txBody>
      </p:sp>
      <p:sp>
        <p:nvSpPr>
          <p:cNvPr id="15" name="TextBox 14">
            <a:extLst>
              <a:ext uri="{FF2B5EF4-FFF2-40B4-BE49-F238E27FC236}">
                <a16:creationId xmlns:a16="http://schemas.microsoft.com/office/drawing/2014/main" id="{013A717D-784E-4169-BDE5-EB8CE5AEDADD}"/>
              </a:ext>
            </a:extLst>
          </p:cNvPr>
          <p:cNvSpPr txBox="1"/>
          <p:nvPr/>
        </p:nvSpPr>
        <p:spPr>
          <a:xfrm>
            <a:off x="917926" y="3239442"/>
            <a:ext cx="666627"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Low</a:t>
            </a:r>
          </a:p>
        </p:txBody>
      </p:sp>
      <p:sp>
        <p:nvSpPr>
          <p:cNvPr id="16" name="TextBox 15">
            <a:extLst>
              <a:ext uri="{FF2B5EF4-FFF2-40B4-BE49-F238E27FC236}">
                <a16:creationId xmlns:a16="http://schemas.microsoft.com/office/drawing/2014/main" id="{764BBAD6-DBE3-4122-9766-0545E10FE320}"/>
              </a:ext>
            </a:extLst>
          </p:cNvPr>
          <p:cNvSpPr txBox="1"/>
          <p:nvPr/>
        </p:nvSpPr>
        <p:spPr>
          <a:xfrm>
            <a:off x="5635976" y="3245792"/>
            <a:ext cx="1368448"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n/a</a:t>
            </a:r>
          </a:p>
        </p:txBody>
      </p:sp>
      <p:sp>
        <p:nvSpPr>
          <p:cNvPr id="17" name="TextBox 16">
            <a:extLst>
              <a:ext uri="{FF2B5EF4-FFF2-40B4-BE49-F238E27FC236}">
                <a16:creationId xmlns:a16="http://schemas.microsoft.com/office/drawing/2014/main" id="{F7516333-D956-477A-A01C-60BE55683552}"/>
              </a:ext>
            </a:extLst>
          </p:cNvPr>
          <p:cNvSpPr txBox="1"/>
          <p:nvPr/>
        </p:nvSpPr>
        <p:spPr>
          <a:xfrm>
            <a:off x="937032" y="3802498"/>
            <a:ext cx="4219168"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n/a</a:t>
            </a:r>
          </a:p>
        </p:txBody>
      </p:sp>
      <p:sp>
        <p:nvSpPr>
          <p:cNvPr id="18" name="TextBox 17">
            <a:extLst>
              <a:ext uri="{FF2B5EF4-FFF2-40B4-BE49-F238E27FC236}">
                <a16:creationId xmlns:a16="http://schemas.microsoft.com/office/drawing/2014/main" id="{28F4751F-BFF9-4893-9730-067FBF58D7E4}"/>
              </a:ext>
            </a:extLst>
          </p:cNvPr>
          <p:cNvSpPr txBox="1"/>
          <p:nvPr/>
        </p:nvSpPr>
        <p:spPr>
          <a:xfrm>
            <a:off x="2149082" y="3516593"/>
            <a:ext cx="3007118"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n/a</a:t>
            </a:r>
          </a:p>
        </p:txBody>
      </p:sp>
      <p:sp>
        <p:nvSpPr>
          <p:cNvPr id="19" name="Oval 18">
            <a:extLst>
              <a:ext uri="{FF2B5EF4-FFF2-40B4-BE49-F238E27FC236}">
                <a16:creationId xmlns:a16="http://schemas.microsoft.com/office/drawing/2014/main" id="{5A944349-AD9B-4B1E-B94A-989DD2D9DD04}"/>
              </a:ext>
            </a:extLst>
          </p:cNvPr>
          <p:cNvSpPr/>
          <p:nvPr/>
        </p:nvSpPr>
        <p:spPr>
          <a:xfrm>
            <a:off x="6835147" y="142614"/>
            <a:ext cx="338554" cy="338554"/>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4887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8E76BE8-A74D-4F7B-B5D4-15341C7ACBEA}"/>
              </a:ext>
            </a:extLst>
          </p:cNvPr>
          <p:cNvSpPr txBox="1"/>
          <p:nvPr/>
        </p:nvSpPr>
        <p:spPr>
          <a:xfrm>
            <a:off x="1616426" y="70792"/>
            <a:ext cx="941503"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3.07</a:t>
            </a:r>
          </a:p>
        </p:txBody>
      </p:sp>
      <p:sp>
        <p:nvSpPr>
          <p:cNvPr id="7" name="TextBox 6">
            <a:extLst>
              <a:ext uri="{FF2B5EF4-FFF2-40B4-BE49-F238E27FC236}">
                <a16:creationId xmlns:a16="http://schemas.microsoft.com/office/drawing/2014/main" id="{DB9C866F-F8E0-4F8F-8981-F984AD14AE49}"/>
              </a:ext>
            </a:extLst>
          </p:cNvPr>
          <p:cNvSpPr txBox="1"/>
          <p:nvPr/>
        </p:nvSpPr>
        <p:spPr>
          <a:xfrm>
            <a:off x="3945696" y="69813"/>
            <a:ext cx="3058728" cy="338554"/>
          </a:xfrm>
          <a:prstGeom prst="rect">
            <a:avLst/>
          </a:prstGeom>
          <a:solidFill>
            <a:schemeClr val="bg1"/>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Usability – Convenience</a:t>
            </a:r>
          </a:p>
        </p:txBody>
      </p:sp>
      <p:sp>
        <p:nvSpPr>
          <p:cNvPr id="9" name="TextBox 8">
            <a:extLst>
              <a:ext uri="{FF2B5EF4-FFF2-40B4-BE49-F238E27FC236}">
                <a16:creationId xmlns:a16="http://schemas.microsoft.com/office/drawing/2014/main" id="{81827B0C-798D-4E9B-BB47-EC8B9F678E29}"/>
              </a:ext>
            </a:extLst>
          </p:cNvPr>
          <p:cNvSpPr txBox="1"/>
          <p:nvPr/>
        </p:nvSpPr>
        <p:spPr>
          <a:xfrm>
            <a:off x="1279174" y="583053"/>
            <a:ext cx="5725250"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The program shall ‘remember’ a user and his/her personalization settings, options, and past performance. </a:t>
            </a:r>
          </a:p>
        </p:txBody>
      </p:sp>
      <p:sp>
        <p:nvSpPr>
          <p:cNvPr id="10" name="TextBox 9">
            <a:extLst>
              <a:ext uri="{FF2B5EF4-FFF2-40B4-BE49-F238E27FC236}">
                <a16:creationId xmlns:a16="http://schemas.microsoft.com/office/drawing/2014/main" id="{4552F159-2AC0-4C56-9F60-4413E54C570D}"/>
              </a:ext>
            </a:extLst>
          </p:cNvPr>
          <p:cNvSpPr txBox="1"/>
          <p:nvPr/>
        </p:nvSpPr>
        <p:spPr>
          <a:xfrm>
            <a:off x="1114832" y="1249798"/>
            <a:ext cx="5889592"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Requiring a registered or logged in user to adjust their settings for every session would likely lead to product abandonment.</a:t>
            </a:r>
          </a:p>
        </p:txBody>
      </p:sp>
      <p:sp>
        <p:nvSpPr>
          <p:cNvPr id="11" name="TextBox 10">
            <a:extLst>
              <a:ext uri="{FF2B5EF4-FFF2-40B4-BE49-F238E27FC236}">
                <a16:creationId xmlns:a16="http://schemas.microsoft.com/office/drawing/2014/main" id="{88F7BF4A-1F5B-4DB0-AC72-4DC58ECFCD4E}"/>
              </a:ext>
            </a:extLst>
          </p:cNvPr>
          <p:cNvSpPr txBox="1"/>
          <p:nvPr/>
        </p:nvSpPr>
        <p:spPr>
          <a:xfrm>
            <a:off x="1332968" y="2065580"/>
            <a:ext cx="5671456"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Provided a random, representative sample of the engaged target population, a vast majority of returning users (&gt;90%) will rate the process of </a:t>
            </a:r>
            <a:r>
              <a:rPr lang="en-US" sz="1600" dirty="0">
                <a:solidFill>
                  <a:prstClr val="black"/>
                </a:solidFill>
                <a:latin typeface="Calibri" panose="020F0502020204030204"/>
              </a:rPr>
              <a:t>resuming their training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to be “simple” and “easy.” </a:t>
            </a:r>
          </a:p>
        </p:txBody>
      </p:sp>
      <p:sp>
        <p:nvSpPr>
          <p:cNvPr id="12" name="TextBox 11">
            <a:extLst>
              <a:ext uri="{FF2B5EF4-FFF2-40B4-BE49-F238E27FC236}">
                <a16:creationId xmlns:a16="http://schemas.microsoft.com/office/drawing/2014/main" id="{AC35797C-E17B-4996-B4D6-D2306458D049}"/>
              </a:ext>
            </a:extLst>
          </p:cNvPr>
          <p:cNvSpPr txBox="1"/>
          <p:nvPr/>
        </p:nvSpPr>
        <p:spPr>
          <a:xfrm>
            <a:off x="1171182" y="1789393"/>
            <a:ext cx="5833242"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J. Flum</a:t>
            </a:r>
          </a:p>
        </p:txBody>
      </p:sp>
      <p:sp>
        <p:nvSpPr>
          <p:cNvPr id="13" name="TextBox 12">
            <a:extLst>
              <a:ext uri="{FF2B5EF4-FFF2-40B4-BE49-F238E27FC236}">
                <a16:creationId xmlns:a16="http://schemas.microsoft.com/office/drawing/2014/main" id="{F22DCEE2-A050-469B-8A2C-921675613D95}"/>
              </a:ext>
            </a:extLst>
          </p:cNvPr>
          <p:cNvSpPr txBox="1"/>
          <p:nvPr/>
        </p:nvSpPr>
        <p:spPr>
          <a:xfrm>
            <a:off x="2283176" y="2953692"/>
            <a:ext cx="666627"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3</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C3D2B328-FA53-480D-904A-EE057296B389}"/>
              </a:ext>
            </a:extLst>
          </p:cNvPr>
          <p:cNvSpPr txBox="1"/>
          <p:nvPr/>
        </p:nvSpPr>
        <p:spPr>
          <a:xfrm>
            <a:off x="5635976" y="2953692"/>
            <a:ext cx="666627"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5</a:t>
            </a:r>
          </a:p>
        </p:txBody>
      </p:sp>
      <p:sp>
        <p:nvSpPr>
          <p:cNvPr id="15" name="TextBox 14">
            <a:extLst>
              <a:ext uri="{FF2B5EF4-FFF2-40B4-BE49-F238E27FC236}">
                <a16:creationId xmlns:a16="http://schemas.microsoft.com/office/drawing/2014/main" id="{013A717D-784E-4169-BDE5-EB8CE5AEDADD}"/>
              </a:ext>
            </a:extLst>
          </p:cNvPr>
          <p:cNvSpPr txBox="1"/>
          <p:nvPr/>
        </p:nvSpPr>
        <p:spPr>
          <a:xfrm>
            <a:off x="917926" y="3239442"/>
            <a:ext cx="666627"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Med.</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764BBAD6-DBE3-4122-9766-0545E10FE320}"/>
              </a:ext>
            </a:extLst>
          </p:cNvPr>
          <p:cNvSpPr txBox="1"/>
          <p:nvPr/>
        </p:nvSpPr>
        <p:spPr>
          <a:xfrm>
            <a:off x="5635976" y="3245792"/>
            <a:ext cx="1368448"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n/a</a:t>
            </a:r>
          </a:p>
        </p:txBody>
      </p:sp>
      <p:sp>
        <p:nvSpPr>
          <p:cNvPr id="17" name="TextBox 16">
            <a:extLst>
              <a:ext uri="{FF2B5EF4-FFF2-40B4-BE49-F238E27FC236}">
                <a16:creationId xmlns:a16="http://schemas.microsoft.com/office/drawing/2014/main" id="{F7516333-D956-477A-A01C-60BE55683552}"/>
              </a:ext>
            </a:extLst>
          </p:cNvPr>
          <p:cNvSpPr txBox="1"/>
          <p:nvPr/>
        </p:nvSpPr>
        <p:spPr>
          <a:xfrm>
            <a:off x="937032" y="3802498"/>
            <a:ext cx="4219168"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n/a</a:t>
            </a:r>
          </a:p>
        </p:txBody>
      </p:sp>
      <p:sp>
        <p:nvSpPr>
          <p:cNvPr id="18" name="TextBox 17">
            <a:extLst>
              <a:ext uri="{FF2B5EF4-FFF2-40B4-BE49-F238E27FC236}">
                <a16:creationId xmlns:a16="http://schemas.microsoft.com/office/drawing/2014/main" id="{28F4751F-BFF9-4893-9730-067FBF58D7E4}"/>
              </a:ext>
            </a:extLst>
          </p:cNvPr>
          <p:cNvSpPr txBox="1"/>
          <p:nvPr/>
        </p:nvSpPr>
        <p:spPr>
          <a:xfrm>
            <a:off x="2149082" y="3516593"/>
            <a:ext cx="3007118"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n/a</a:t>
            </a:r>
          </a:p>
        </p:txBody>
      </p:sp>
      <p:sp>
        <p:nvSpPr>
          <p:cNvPr id="19" name="Oval 18">
            <a:extLst>
              <a:ext uri="{FF2B5EF4-FFF2-40B4-BE49-F238E27FC236}">
                <a16:creationId xmlns:a16="http://schemas.microsoft.com/office/drawing/2014/main" id="{0D1C0E97-38CE-4758-B00E-2BCEB05C55D2}"/>
              </a:ext>
            </a:extLst>
          </p:cNvPr>
          <p:cNvSpPr/>
          <p:nvPr/>
        </p:nvSpPr>
        <p:spPr>
          <a:xfrm>
            <a:off x="6835147" y="142614"/>
            <a:ext cx="338554" cy="338554"/>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5467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8E76BE8-A74D-4F7B-B5D4-15341C7ACBEA}"/>
              </a:ext>
            </a:extLst>
          </p:cNvPr>
          <p:cNvSpPr txBox="1"/>
          <p:nvPr/>
        </p:nvSpPr>
        <p:spPr>
          <a:xfrm>
            <a:off x="1616426" y="70792"/>
            <a:ext cx="941503"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4.01</a:t>
            </a:r>
          </a:p>
        </p:txBody>
      </p:sp>
      <p:sp>
        <p:nvSpPr>
          <p:cNvPr id="7" name="TextBox 6">
            <a:extLst>
              <a:ext uri="{FF2B5EF4-FFF2-40B4-BE49-F238E27FC236}">
                <a16:creationId xmlns:a16="http://schemas.microsoft.com/office/drawing/2014/main" id="{DB9C866F-F8E0-4F8F-8981-F984AD14AE49}"/>
              </a:ext>
            </a:extLst>
          </p:cNvPr>
          <p:cNvSpPr txBox="1"/>
          <p:nvPr/>
        </p:nvSpPr>
        <p:spPr>
          <a:xfrm>
            <a:off x="3945696" y="69813"/>
            <a:ext cx="3058728" cy="338554"/>
          </a:xfrm>
          <a:prstGeom prst="rect">
            <a:avLst/>
          </a:prstGeom>
          <a:solidFill>
            <a:schemeClr val="bg1"/>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Performance - Speed</a:t>
            </a:r>
          </a:p>
        </p:txBody>
      </p:sp>
      <p:sp>
        <p:nvSpPr>
          <p:cNvPr id="9" name="TextBox 8">
            <a:extLst>
              <a:ext uri="{FF2B5EF4-FFF2-40B4-BE49-F238E27FC236}">
                <a16:creationId xmlns:a16="http://schemas.microsoft.com/office/drawing/2014/main" id="{81827B0C-798D-4E9B-BB47-EC8B9F678E29}"/>
              </a:ext>
            </a:extLst>
          </p:cNvPr>
          <p:cNvSpPr txBox="1"/>
          <p:nvPr/>
        </p:nvSpPr>
        <p:spPr>
          <a:xfrm>
            <a:off x="1279174" y="583053"/>
            <a:ext cx="5725250"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The program shall have an initial, non-cached, maximum load time of 30 seconds.</a:t>
            </a:r>
          </a:p>
        </p:txBody>
      </p:sp>
      <p:sp>
        <p:nvSpPr>
          <p:cNvPr id="10" name="TextBox 9">
            <a:extLst>
              <a:ext uri="{FF2B5EF4-FFF2-40B4-BE49-F238E27FC236}">
                <a16:creationId xmlns:a16="http://schemas.microsoft.com/office/drawing/2014/main" id="{4552F159-2AC0-4C56-9F60-4413E54C570D}"/>
              </a:ext>
            </a:extLst>
          </p:cNvPr>
          <p:cNvSpPr txBox="1"/>
          <p:nvPr/>
        </p:nvSpPr>
        <p:spPr>
          <a:xfrm>
            <a:off x="1114832" y="1249798"/>
            <a:ext cx="5889592"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Excessive load times for a web-based application can have detrimental effects on user acceptable and therefore deter use.</a:t>
            </a:r>
          </a:p>
        </p:txBody>
      </p:sp>
      <p:sp>
        <p:nvSpPr>
          <p:cNvPr id="11" name="TextBox 10">
            <a:extLst>
              <a:ext uri="{FF2B5EF4-FFF2-40B4-BE49-F238E27FC236}">
                <a16:creationId xmlns:a16="http://schemas.microsoft.com/office/drawing/2014/main" id="{88F7BF4A-1F5B-4DB0-AC72-4DC58ECFCD4E}"/>
              </a:ext>
            </a:extLst>
          </p:cNvPr>
          <p:cNvSpPr txBox="1"/>
          <p:nvPr/>
        </p:nvSpPr>
        <p:spPr>
          <a:xfrm>
            <a:off x="1332968" y="2065580"/>
            <a:ext cx="5671456"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Provided a random, representative sample of the target population with a high-speed internet connection, a vast majority of users (&gt;90%) will be able to load the program within 30 sec.</a:t>
            </a:r>
          </a:p>
        </p:txBody>
      </p:sp>
      <p:sp>
        <p:nvSpPr>
          <p:cNvPr id="12" name="TextBox 11">
            <a:extLst>
              <a:ext uri="{FF2B5EF4-FFF2-40B4-BE49-F238E27FC236}">
                <a16:creationId xmlns:a16="http://schemas.microsoft.com/office/drawing/2014/main" id="{AC35797C-E17B-4996-B4D6-D2306458D049}"/>
              </a:ext>
            </a:extLst>
          </p:cNvPr>
          <p:cNvSpPr txBox="1"/>
          <p:nvPr/>
        </p:nvSpPr>
        <p:spPr>
          <a:xfrm>
            <a:off x="1171182" y="1789393"/>
            <a:ext cx="5833242"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J. Flum</a:t>
            </a:r>
          </a:p>
        </p:txBody>
      </p:sp>
      <p:sp>
        <p:nvSpPr>
          <p:cNvPr id="13" name="TextBox 12">
            <a:extLst>
              <a:ext uri="{FF2B5EF4-FFF2-40B4-BE49-F238E27FC236}">
                <a16:creationId xmlns:a16="http://schemas.microsoft.com/office/drawing/2014/main" id="{F22DCEE2-A050-469B-8A2C-921675613D95}"/>
              </a:ext>
            </a:extLst>
          </p:cNvPr>
          <p:cNvSpPr txBox="1"/>
          <p:nvPr/>
        </p:nvSpPr>
        <p:spPr>
          <a:xfrm>
            <a:off x="2283176" y="2953692"/>
            <a:ext cx="666627"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2</a:t>
            </a:r>
          </a:p>
        </p:txBody>
      </p:sp>
      <p:sp>
        <p:nvSpPr>
          <p:cNvPr id="14" name="TextBox 13">
            <a:extLst>
              <a:ext uri="{FF2B5EF4-FFF2-40B4-BE49-F238E27FC236}">
                <a16:creationId xmlns:a16="http://schemas.microsoft.com/office/drawing/2014/main" id="{C3D2B328-FA53-480D-904A-EE057296B389}"/>
              </a:ext>
            </a:extLst>
          </p:cNvPr>
          <p:cNvSpPr txBox="1"/>
          <p:nvPr/>
        </p:nvSpPr>
        <p:spPr>
          <a:xfrm>
            <a:off x="5635976" y="2953692"/>
            <a:ext cx="666627"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5</a:t>
            </a:r>
          </a:p>
        </p:txBody>
      </p:sp>
      <p:sp>
        <p:nvSpPr>
          <p:cNvPr id="15" name="TextBox 14">
            <a:extLst>
              <a:ext uri="{FF2B5EF4-FFF2-40B4-BE49-F238E27FC236}">
                <a16:creationId xmlns:a16="http://schemas.microsoft.com/office/drawing/2014/main" id="{013A717D-784E-4169-BDE5-EB8CE5AEDADD}"/>
              </a:ext>
            </a:extLst>
          </p:cNvPr>
          <p:cNvSpPr txBox="1"/>
          <p:nvPr/>
        </p:nvSpPr>
        <p:spPr>
          <a:xfrm>
            <a:off x="917926" y="3239442"/>
            <a:ext cx="666627"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Med.</a:t>
            </a:r>
          </a:p>
        </p:txBody>
      </p:sp>
      <p:sp>
        <p:nvSpPr>
          <p:cNvPr id="16" name="TextBox 15">
            <a:extLst>
              <a:ext uri="{FF2B5EF4-FFF2-40B4-BE49-F238E27FC236}">
                <a16:creationId xmlns:a16="http://schemas.microsoft.com/office/drawing/2014/main" id="{764BBAD6-DBE3-4122-9766-0545E10FE320}"/>
              </a:ext>
            </a:extLst>
          </p:cNvPr>
          <p:cNvSpPr txBox="1"/>
          <p:nvPr/>
        </p:nvSpPr>
        <p:spPr>
          <a:xfrm>
            <a:off x="5635976" y="3245792"/>
            <a:ext cx="1368448"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n/a</a:t>
            </a:r>
          </a:p>
        </p:txBody>
      </p:sp>
      <p:sp>
        <p:nvSpPr>
          <p:cNvPr id="17" name="TextBox 16">
            <a:extLst>
              <a:ext uri="{FF2B5EF4-FFF2-40B4-BE49-F238E27FC236}">
                <a16:creationId xmlns:a16="http://schemas.microsoft.com/office/drawing/2014/main" id="{F7516333-D956-477A-A01C-60BE55683552}"/>
              </a:ext>
            </a:extLst>
          </p:cNvPr>
          <p:cNvSpPr txBox="1"/>
          <p:nvPr/>
        </p:nvSpPr>
        <p:spPr>
          <a:xfrm>
            <a:off x="937032" y="3802498"/>
            <a:ext cx="4219168"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n/a</a:t>
            </a:r>
          </a:p>
        </p:txBody>
      </p:sp>
      <p:sp>
        <p:nvSpPr>
          <p:cNvPr id="18" name="TextBox 17">
            <a:extLst>
              <a:ext uri="{FF2B5EF4-FFF2-40B4-BE49-F238E27FC236}">
                <a16:creationId xmlns:a16="http://schemas.microsoft.com/office/drawing/2014/main" id="{28F4751F-BFF9-4893-9730-067FBF58D7E4}"/>
              </a:ext>
            </a:extLst>
          </p:cNvPr>
          <p:cNvSpPr txBox="1"/>
          <p:nvPr/>
        </p:nvSpPr>
        <p:spPr>
          <a:xfrm>
            <a:off x="2149082" y="3516593"/>
            <a:ext cx="3007118"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n/a</a:t>
            </a:r>
          </a:p>
        </p:txBody>
      </p:sp>
      <p:sp>
        <p:nvSpPr>
          <p:cNvPr id="19" name="Oval 18">
            <a:extLst>
              <a:ext uri="{FF2B5EF4-FFF2-40B4-BE49-F238E27FC236}">
                <a16:creationId xmlns:a16="http://schemas.microsoft.com/office/drawing/2014/main" id="{0E4456EA-EFB2-43E8-A488-3FA82FE15573}"/>
              </a:ext>
            </a:extLst>
          </p:cNvPr>
          <p:cNvSpPr/>
          <p:nvPr/>
        </p:nvSpPr>
        <p:spPr>
          <a:xfrm>
            <a:off x="6835147" y="142614"/>
            <a:ext cx="338554" cy="338554"/>
          </a:xfrm>
          <a:prstGeom prst="ellipse">
            <a:avLst/>
          </a:prstGeom>
          <a:solidFill>
            <a:schemeClr val="bg1">
              <a:lumMod val="6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09421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8E76BE8-A74D-4F7B-B5D4-15341C7ACBEA}"/>
              </a:ext>
            </a:extLst>
          </p:cNvPr>
          <p:cNvSpPr txBox="1"/>
          <p:nvPr/>
        </p:nvSpPr>
        <p:spPr>
          <a:xfrm>
            <a:off x="1616426" y="70792"/>
            <a:ext cx="941503"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4.02</a:t>
            </a:r>
          </a:p>
        </p:txBody>
      </p:sp>
      <p:sp>
        <p:nvSpPr>
          <p:cNvPr id="7" name="TextBox 6">
            <a:extLst>
              <a:ext uri="{FF2B5EF4-FFF2-40B4-BE49-F238E27FC236}">
                <a16:creationId xmlns:a16="http://schemas.microsoft.com/office/drawing/2014/main" id="{DB9C866F-F8E0-4F8F-8981-F984AD14AE49}"/>
              </a:ext>
            </a:extLst>
          </p:cNvPr>
          <p:cNvSpPr txBox="1"/>
          <p:nvPr/>
        </p:nvSpPr>
        <p:spPr>
          <a:xfrm>
            <a:off x="3945696" y="69813"/>
            <a:ext cx="3058728" cy="338554"/>
          </a:xfrm>
          <a:prstGeom prst="rect">
            <a:avLst/>
          </a:prstGeom>
          <a:solidFill>
            <a:schemeClr val="bg1"/>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Performance – Safety Critical</a:t>
            </a:r>
          </a:p>
        </p:txBody>
      </p:sp>
      <p:sp>
        <p:nvSpPr>
          <p:cNvPr id="9" name="TextBox 8">
            <a:extLst>
              <a:ext uri="{FF2B5EF4-FFF2-40B4-BE49-F238E27FC236}">
                <a16:creationId xmlns:a16="http://schemas.microsoft.com/office/drawing/2014/main" id="{81827B0C-798D-4E9B-BB47-EC8B9F678E29}"/>
              </a:ext>
            </a:extLst>
          </p:cNvPr>
          <p:cNvSpPr txBox="1"/>
          <p:nvPr/>
        </p:nvSpPr>
        <p:spPr>
          <a:xfrm>
            <a:off x="1279174" y="583053"/>
            <a:ext cx="5725250"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The program shall not permit game sessions exceeding a reasonable amount of time, as </a:t>
            </a:r>
            <a:r>
              <a:rPr lang="en-US" sz="1600" dirty="0">
                <a:solidFill>
                  <a:prstClr val="black"/>
                </a:solidFill>
                <a:latin typeface="Calibri" panose="020F0502020204030204"/>
              </a:rPr>
              <a:t>to not induce typing injuries.</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4552F159-2AC0-4C56-9F60-4413E54C570D}"/>
              </a:ext>
            </a:extLst>
          </p:cNvPr>
          <p:cNvSpPr txBox="1"/>
          <p:nvPr/>
        </p:nvSpPr>
        <p:spPr>
          <a:xfrm>
            <a:off x="1114832" y="1249798"/>
            <a:ext cx="5889592"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Extended, high-intensity, and repetitive keyboard use can cause or exacerbate </a:t>
            </a:r>
            <a:r>
              <a:rPr lang="en-US" sz="1600" dirty="0">
                <a:solidFill>
                  <a:prstClr val="black"/>
                </a:solidFill>
                <a:latin typeface="Calibri" panose="020F0502020204030204"/>
              </a:rPr>
              <a:t>hand and arm injuries in some persons.</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88F7BF4A-1F5B-4DB0-AC72-4DC58ECFCD4E}"/>
              </a:ext>
            </a:extLst>
          </p:cNvPr>
          <p:cNvSpPr txBox="1"/>
          <p:nvPr/>
        </p:nvSpPr>
        <p:spPr>
          <a:xfrm>
            <a:off x="1332968" y="2065580"/>
            <a:ext cx="5671456"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In accordance with OSHA Computer Workstation guidelines, user configurable game sessions will be limited to a maximum of one hour, requiring a 5 minute break before a new one can be started. </a:t>
            </a:r>
          </a:p>
        </p:txBody>
      </p:sp>
      <p:sp>
        <p:nvSpPr>
          <p:cNvPr id="12" name="TextBox 11">
            <a:extLst>
              <a:ext uri="{FF2B5EF4-FFF2-40B4-BE49-F238E27FC236}">
                <a16:creationId xmlns:a16="http://schemas.microsoft.com/office/drawing/2014/main" id="{AC35797C-E17B-4996-B4D6-D2306458D049}"/>
              </a:ext>
            </a:extLst>
          </p:cNvPr>
          <p:cNvSpPr txBox="1"/>
          <p:nvPr/>
        </p:nvSpPr>
        <p:spPr>
          <a:xfrm>
            <a:off x="1171182" y="1789393"/>
            <a:ext cx="5833242"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J. Flum</a:t>
            </a:r>
          </a:p>
        </p:txBody>
      </p:sp>
      <p:sp>
        <p:nvSpPr>
          <p:cNvPr id="13" name="TextBox 12">
            <a:extLst>
              <a:ext uri="{FF2B5EF4-FFF2-40B4-BE49-F238E27FC236}">
                <a16:creationId xmlns:a16="http://schemas.microsoft.com/office/drawing/2014/main" id="{F22DCEE2-A050-469B-8A2C-921675613D95}"/>
              </a:ext>
            </a:extLst>
          </p:cNvPr>
          <p:cNvSpPr txBox="1"/>
          <p:nvPr/>
        </p:nvSpPr>
        <p:spPr>
          <a:xfrm>
            <a:off x="2283176" y="2953692"/>
            <a:ext cx="666627"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1</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C3D2B328-FA53-480D-904A-EE057296B389}"/>
              </a:ext>
            </a:extLst>
          </p:cNvPr>
          <p:cNvSpPr txBox="1"/>
          <p:nvPr/>
        </p:nvSpPr>
        <p:spPr>
          <a:xfrm>
            <a:off x="5635976" y="2953692"/>
            <a:ext cx="666627"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2</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013A717D-784E-4169-BDE5-EB8CE5AEDADD}"/>
              </a:ext>
            </a:extLst>
          </p:cNvPr>
          <p:cNvSpPr txBox="1"/>
          <p:nvPr/>
        </p:nvSpPr>
        <p:spPr>
          <a:xfrm>
            <a:off x="917926" y="3239442"/>
            <a:ext cx="666627"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Low</a:t>
            </a:r>
          </a:p>
        </p:txBody>
      </p:sp>
      <p:sp>
        <p:nvSpPr>
          <p:cNvPr id="16" name="TextBox 15">
            <a:extLst>
              <a:ext uri="{FF2B5EF4-FFF2-40B4-BE49-F238E27FC236}">
                <a16:creationId xmlns:a16="http://schemas.microsoft.com/office/drawing/2014/main" id="{764BBAD6-DBE3-4122-9766-0545E10FE320}"/>
              </a:ext>
            </a:extLst>
          </p:cNvPr>
          <p:cNvSpPr txBox="1"/>
          <p:nvPr/>
        </p:nvSpPr>
        <p:spPr>
          <a:xfrm>
            <a:off x="5635976" y="3245792"/>
            <a:ext cx="1368448"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n/a</a:t>
            </a:r>
          </a:p>
        </p:txBody>
      </p:sp>
      <p:sp>
        <p:nvSpPr>
          <p:cNvPr id="17" name="TextBox 16">
            <a:extLst>
              <a:ext uri="{FF2B5EF4-FFF2-40B4-BE49-F238E27FC236}">
                <a16:creationId xmlns:a16="http://schemas.microsoft.com/office/drawing/2014/main" id="{F7516333-D956-477A-A01C-60BE55683552}"/>
              </a:ext>
            </a:extLst>
          </p:cNvPr>
          <p:cNvSpPr txBox="1"/>
          <p:nvPr/>
        </p:nvSpPr>
        <p:spPr>
          <a:xfrm>
            <a:off x="937032" y="3802498"/>
            <a:ext cx="4219168"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n/a</a:t>
            </a:r>
          </a:p>
        </p:txBody>
      </p:sp>
      <p:sp>
        <p:nvSpPr>
          <p:cNvPr id="18" name="TextBox 17">
            <a:extLst>
              <a:ext uri="{FF2B5EF4-FFF2-40B4-BE49-F238E27FC236}">
                <a16:creationId xmlns:a16="http://schemas.microsoft.com/office/drawing/2014/main" id="{28F4751F-BFF9-4893-9730-067FBF58D7E4}"/>
              </a:ext>
            </a:extLst>
          </p:cNvPr>
          <p:cNvSpPr txBox="1"/>
          <p:nvPr/>
        </p:nvSpPr>
        <p:spPr>
          <a:xfrm>
            <a:off x="2149082" y="3546473"/>
            <a:ext cx="2948847"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hlinkClick r:id="rId3"/>
              </a:rPr>
              <a:t>https://www.osha.gov/etools/computer-workstations/additional-information</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Oval 18">
            <a:extLst>
              <a:ext uri="{FF2B5EF4-FFF2-40B4-BE49-F238E27FC236}">
                <a16:creationId xmlns:a16="http://schemas.microsoft.com/office/drawing/2014/main" id="{3EEA85D4-2FC3-4142-891F-FA11F8D9F59B}"/>
              </a:ext>
            </a:extLst>
          </p:cNvPr>
          <p:cNvSpPr/>
          <p:nvPr/>
        </p:nvSpPr>
        <p:spPr>
          <a:xfrm>
            <a:off x="6835147" y="142614"/>
            <a:ext cx="338554" cy="338554"/>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4967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8E76BE8-A74D-4F7B-B5D4-15341C7ACBEA}"/>
              </a:ext>
            </a:extLst>
          </p:cNvPr>
          <p:cNvSpPr txBox="1"/>
          <p:nvPr/>
        </p:nvSpPr>
        <p:spPr>
          <a:xfrm>
            <a:off x="1616426" y="70792"/>
            <a:ext cx="941503"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4.03</a:t>
            </a:r>
          </a:p>
        </p:txBody>
      </p:sp>
      <p:sp>
        <p:nvSpPr>
          <p:cNvPr id="7" name="TextBox 6">
            <a:extLst>
              <a:ext uri="{FF2B5EF4-FFF2-40B4-BE49-F238E27FC236}">
                <a16:creationId xmlns:a16="http://schemas.microsoft.com/office/drawing/2014/main" id="{DB9C866F-F8E0-4F8F-8981-F984AD14AE49}"/>
              </a:ext>
            </a:extLst>
          </p:cNvPr>
          <p:cNvSpPr txBox="1"/>
          <p:nvPr/>
        </p:nvSpPr>
        <p:spPr>
          <a:xfrm>
            <a:off x="3945696" y="69813"/>
            <a:ext cx="3058728" cy="338554"/>
          </a:xfrm>
          <a:prstGeom prst="rect">
            <a:avLst/>
          </a:prstGeom>
          <a:solidFill>
            <a:schemeClr val="bg1"/>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Performance - Accuracy</a:t>
            </a:r>
          </a:p>
        </p:txBody>
      </p:sp>
      <p:sp>
        <p:nvSpPr>
          <p:cNvPr id="9" name="TextBox 8">
            <a:extLst>
              <a:ext uri="{FF2B5EF4-FFF2-40B4-BE49-F238E27FC236}">
                <a16:creationId xmlns:a16="http://schemas.microsoft.com/office/drawing/2014/main" id="{81827B0C-798D-4E9B-BB47-EC8B9F678E29}"/>
              </a:ext>
            </a:extLst>
          </p:cNvPr>
          <p:cNvSpPr txBox="1"/>
          <p:nvPr/>
        </p:nvSpPr>
        <p:spPr>
          <a:xfrm>
            <a:off x="1279174" y="583053"/>
            <a:ext cx="5725250"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The program shall validate user responses to query with 100% string accuracy, disallowing like-type matches.</a:t>
            </a:r>
          </a:p>
        </p:txBody>
      </p:sp>
      <p:sp>
        <p:nvSpPr>
          <p:cNvPr id="10" name="TextBox 9">
            <a:extLst>
              <a:ext uri="{FF2B5EF4-FFF2-40B4-BE49-F238E27FC236}">
                <a16:creationId xmlns:a16="http://schemas.microsoft.com/office/drawing/2014/main" id="{4552F159-2AC0-4C56-9F60-4413E54C570D}"/>
              </a:ext>
            </a:extLst>
          </p:cNvPr>
          <p:cNvSpPr txBox="1"/>
          <p:nvPr/>
        </p:nvSpPr>
        <p:spPr>
          <a:xfrm>
            <a:off x="1114832" y="1249798"/>
            <a:ext cx="5889592"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Because the nature of the program is to develop critical</a:t>
            </a:r>
            <a:r>
              <a:rPr lang="en-US" sz="1600" dirty="0">
                <a:solidFill>
                  <a:prstClr val="black"/>
                </a:solidFill>
                <a:latin typeface="Calibri" panose="020F0502020204030204"/>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accuracy skills of user, partial matches and/or typos will be deemed incorrect.</a:t>
            </a:r>
          </a:p>
        </p:txBody>
      </p:sp>
      <p:sp>
        <p:nvSpPr>
          <p:cNvPr id="11" name="TextBox 10">
            <a:extLst>
              <a:ext uri="{FF2B5EF4-FFF2-40B4-BE49-F238E27FC236}">
                <a16:creationId xmlns:a16="http://schemas.microsoft.com/office/drawing/2014/main" id="{88F7BF4A-1F5B-4DB0-AC72-4DC58ECFCD4E}"/>
              </a:ext>
            </a:extLst>
          </p:cNvPr>
          <p:cNvSpPr txBox="1"/>
          <p:nvPr/>
        </p:nvSpPr>
        <p:spPr>
          <a:xfrm>
            <a:off x="1332968" y="2065580"/>
            <a:ext cx="5671456"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Provided a random, representative sample of the target population, all users’ (100%) input must be accurately evaluated, identifying each response properly as correct or incorrect. </a:t>
            </a:r>
          </a:p>
        </p:txBody>
      </p:sp>
      <p:sp>
        <p:nvSpPr>
          <p:cNvPr id="12" name="TextBox 11">
            <a:extLst>
              <a:ext uri="{FF2B5EF4-FFF2-40B4-BE49-F238E27FC236}">
                <a16:creationId xmlns:a16="http://schemas.microsoft.com/office/drawing/2014/main" id="{AC35797C-E17B-4996-B4D6-D2306458D049}"/>
              </a:ext>
            </a:extLst>
          </p:cNvPr>
          <p:cNvSpPr txBox="1"/>
          <p:nvPr/>
        </p:nvSpPr>
        <p:spPr>
          <a:xfrm>
            <a:off x="1171182" y="1789393"/>
            <a:ext cx="5833242"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J. Flum</a:t>
            </a:r>
          </a:p>
        </p:txBody>
      </p:sp>
      <p:sp>
        <p:nvSpPr>
          <p:cNvPr id="13" name="TextBox 12">
            <a:extLst>
              <a:ext uri="{FF2B5EF4-FFF2-40B4-BE49-F238E27FC236}">
                <a16:creationId xmlns:a16="http://schemas.microsoft.com/office/drawing/2014/main" id="{F22DCEE2-A050-469B-8A2C-921675613D95}"/>
              </a:ext>
            </a:extLst>
          </p:cNvPr>
          <p:cNvSpPr txBox="1"/>
          <p:nvPr/>
        </p:nvSpPr>
        <p:spPr>
          <a:xfrm>
            <a:off x="2283176" y="2953692"/>
            <a:ext cx="666627"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4</a:t>
            </a:r>
          </a:p>
        </p:txBody>
      </p:sp>
      <p:sp>
        <p:nvSpPr>
          <p:cNvPr id="14" name="TextBox 13">
            <a:extLst>
              <a:ext uri="{FF2B5EF4-FFF2-40B4-BE49-F238E27FC236}">
                <a16:creationId xmlns:a16="http://schemas.microsoft.com/office/drawing/2014/main" id="{C3D2B328-FA53-480D-904A-EE057296B389}"/>
              </a:ext>
            </a:extLst>
          </p:cNvPr>
          <p:cNvSpPr txBox="1"/>
          <p:nvPr/>
        </p:nvSpPr>
        <p:spPr>
          <a:xfrm>
            <a:off x="5635976" y="2953692"/>
            <a:ext cx="666627"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5</a:t>
            </a:r>
          </a:p>
        </p:txBody>
      </p:sp>
      <p:sp>
        <p:nvSpPr>
          <p:cNvPr id="15" name="TextBox 14">
            <a:extLst>
              <a:ext uri="{FF2B5EF4-FFF2-40B4-BE49-F238E27FC236}">
                <a16:creationId xmlns:a16="http://schemas.microsoft.com/office/drawing/2014/main" id="{013A717D-784E-4169-BDE5-EB8CE5AEDADD}"/>
              </a:ext>
            </a:extLst>
          </p:cNvPr>
          <p:cNvSpPr txBox="1"/>
          <p:nvPr/>
        </p:nvSpPr>
        <p:spPr>
          <a:xfrm>
            <a:off x="917926" y="3239442"/>
            <a:ext cx="666627"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High</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764BBAD6-DBE3-4122-9766-0545E10FE320}"/>
              </a:ext>
            </a:extLst>
          </p:cNvPr>
          <p:cNvSpPr txBox="1"/>
          <p:nvPr/>
        </p:nvSpPr>
        <p:spPr>
          <a:xfrm>
            <a:off x="5635976" y="3245792"/>
            <a:ext cx="1368448"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n/a</a:t>
            </a:r>
          </a:p>
        </p:txBody>
      </p:sp>
      <p:sp>
        <p:nvSpPr>
          <p:cNvPr id="17" name="TextBox 16">
            <a:extLst>
              <a:ext uri="{FF2B5EF4-FFF2-40B4-BE49-F238E27FC236}">
                <a16:creationId xmlns:a16="http://schemas.microsoft.com/office/drawing/2014/main" id="{F7516333-D956-477A-A01C-60BE55683552}"/>
              </a:ext>
            </a:extLst>
          </p:cNvPr>
          <p:cNvSpPr txBox="1"/>
          <p:nvPr/>
        </p:nvSpPr>
        <p:spPr>
          <a:xfrm>
            <a:off x="937032" y="3802498"/>
            <a:ext cx="4219168"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n/a</a:t>
            </a:r>
          </a:p>
        </p:txBody>
      </p:sp>
      <p:sp>
        <p:nvSpPr>
          <p:cNvPr id="18" name="TextBox 17">
            <a:extLst>
              <a:ext uri="{FF2B5EF4-FFF2-40B4-BE49-F238E27FC236}">
                <a16:creationId xmlns:a16="http://schemas.microsoft.com/office/drawing/2014/main" id="{28F4751F-BFF9-4893-9730-067FBF58D7E4}"/>
              </a:ext>
            </a:extLst>
          </p:cNvPr>
          <p:cNvSpPr txBox="1"/>
          <p:nvPr/>
        </p:nvSpPr>
        <p:spPr>
          <a:xfrm>
            <a:off x="2149082" y="3516593"/>
            <a:ext cx="3007118"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n/a</a:t>
            </a:r>
          </a:p>
        </p:txBody>
      </p:sp>
      <p:sp>
        <p:nvSpPr>
          <p:cNvPr id="19" name="Oval 18">
            <a:extLst>
              <a:ext uri="{FF2B5EF4-FFF2-40B4-BE49-F238E27FC236}">
                <a16:creationId xmlns:a16="http://schemas.microsoft.com/office/drawing/2014/main" id="{2DDBB4D6-DEE0-4B23-ABF4-3BBC49BD9ED5}"/>
              </a:ext>
            </a:extLst>
          </p:cNvPr>
          <p:cNvSpPr/>
          <p:nvPr/>
        </p:nvSpPr>
        <p:spPr>
          <a:xfrm>
            <a:off x="6835147" y="142614"/>
            <a:ext cx="338554" cy="338554"/>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8885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8E76BE8-A74D-4F7B-B5D4-15341C7ACBEA}"/>
              </a:ext>
            </a:extLst>
          </p:cNvPr>
          <p:cNvSpPr txBox="1"/>
          <p:nvPr/>
        </p:nvSpPr>
        <p:spPr>
          <a:xfrm>
            <a:off x="1616426" y="70792"/>
            <a:ext cx="941503"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4.04</a:t>
            </a:r>
          </a:p>
        </p:txBody>
      </p:sp>
      <p:sp>
        <p:nvSpPr>
          <p:cNvPr id="7" name="TextBox 6">
            <a:extLst>
              <a:ext uri="{FF2B5EF4-FFF2-40B4-BE49-F238E27FC236}">
                <a16:creationId xmlns:a16="http://schemas.microsoft.com/office/drawing/2014/main" id="{DB9C866F-F8E0-4F8F-8981-F984AD14AE49}"/>
              </a:ext>
            </a:extLst>
          </p:cNvPr>
          <p:cNvSpPr txBox="1"/>
          <p:nvPr/>
        </p:nvSpPr>
        <p:spPr>
          <a:xfrm>
            <a:off x="3945696" y="69813"/>
            <a:ext cx="3058728" cy="338554"/>
          </a:xfrm>
          <a:prstGeom prst="rect">
            <a:avLst/>
          </a:prstGeom>
          <a:solidFill>
            <a:schemeClr val="bg1"/>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Performance - Availability</a:t>
            </a:r>
          </a:p>
        </p:txBody>
      </p:sp>
      <p:sp>
        <p:nvSpPr>
          <p:cNvPr id="9" name="TextBox 8">
            <a:extLst>
              <a:ext uri="{FF2B5EF4-FFF2-40B4-BE49-F238E27FC236}">
                <a16:creationId xmlns:a16="http://schemas.microsoft.com/office/drawing/2014/main" id="{81827B0C-798D-4E9B-BB47-EC8B9F678E29}"/>
              </a:ext>
            </a:extLst>
          </p:cNvPr>
          <p:cNvSpPr txBox="1"/>
          <p:nvPr/>
        </p:nvSpPr>
        <p:spPr>
          <a:xfrm>
            <a:off x="1279174" y="583053"/>
            <a:ext cx="5725250"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The program shall be available nearly 24 hours a day, via public web access, at a measure of 99% uptime.</a:t>
            </a:r>
          </a:p>
        </p:txBody>
      </p:sp>
      <p:sp>
        <p:nvSpPr>
          <p:cNvPr id="10" name="TextBox 9">
            <a:extLst>
              <a:ext uri="{FF2B5EF4-FFF2-40B4-BE49-F238E27FC236}">
                <a16:creationId xmlns:a16="http://schemas.microsoft.com/office/drawing/2014/main" id="{4552F159-2AC0-4C56-9F60-4413E54C570D}"/>
              </a:ext>
            </a:extLst>
          </p:cNvPr>
          <p:cNvSpPr txBox="1"/>
          <p:nvPr/>
        </p:nvSpPr>
        <p:spPr>
          <a:xfrm>
            <a:off x="1114832" y="1249798"/>
            <a:ext cx="5889592"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The efficacy of the program relies on the user’s ability to access it and perform tasks at his/her convenience, which may be any time.</a:t>
            </a:r>
          </a:p>
        </p:txBody>
      </p:sp>
      <p:sp>
        <p:nvSpPr>
          <p:cNvPr id="11" name="TextBox 10">
            <a:extLst>
              <a:ext uri="{FF2B5EF4-FFF2-40B4-BE49-F238E27FC236}">
                <a16:creationId xmlns:a16="http://schemas.microsoft.com/office/drawing/2014/main" id="{88F7BF4A-1F5B-4DB0-AC72-4DC58ECFCD4E}"/>
              </a:ext>
            </a:extLst>
          </p:cNvPr>
          <p:cNvSpPr txBox="1"/>
          <p:nvPr/>
        </p:nvSpPr>
        <p:spPr>
          <a:xfrm>
            <a:off x="1332968" y="2065580"/>
            <a:ext cx="5671456"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Provided a random, representative sample of the target population, all users (100%) will report successful access to the program within 10 minutes of an attempt (if not immediate). </a:t>
            </a:r>
          </a:p>
        </p:txBody>
      </p:sp>
      <p:sp>
        <p:nvSpPr>
          <p:cNvPr id="12" name="TextBox 11">
            <a:extLst>
              <a:ext uri="{FF2B5EF4-FFF2-40B4-BE49-F238E27FC236}">
                <a16:creationId xmlns:a16="http://schemas.microsoft.com/office/drawing/2014/main" id="{AC35797C-E17B-4996-B4D6-D2306458D049}"/>
              </a:ext>
            </a:extLst>
          </p:cNvPr>
          <p:cNvSpPr txBox="1"/>
          <p:nvPr/>
        </p:nvSpPr>
        <p:spPr>
          <a:xfrm>
            <a:off x="1171182" y="1789393"/>
            <a:ext cx="5833242"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J. Flum</a:t>
            </a:r>
          </a:p>
        </p:txBody>
      </p:sp>
      <p:sp>
        <p:nvSpPr>
          <p:cNvPr id="13" name="TextBox 12">
            <a:extLst>
              <a:ext uri="{FF2B5EF4-FFF2-40B4-BE49-F238E27FC236}">
                <a16:creationId xmlns:a16="http://schemas.microsoft.com/office/drawing/2014/main" id="{F22DCEE2-A050-469B-8A2C-921675613D95}"/>
              </a:ext>
            </a:extLst>
          </p:cNvPr>
          <p:cNvSpPr txBox="1"/>
          <p:nvPr/>
        </p:nvSpPr>
        <p:spPr>
          <a:xfrm>
            <a:off x="2283176" y="2953692"/>
            <a:ext cx="666627"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3</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C3D2B328-FA53-480D-904A-EE057296B389}"/>
              </a:ext>
            </a:extLst>
          </p:cNvPr>
          <p:cNvSpPr txBox="1"/>
          <p:nvPr/>
        </p:nvSpPr>
        <p:spPr>
          <a:xfrm>
            <a:off x="5635976" y="2953692"/>
            <a:ext cx="666627"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4</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013A717D-784E-4169-BDE5-EB8CE5AEDADD}"/>
              </a:ext>
            </a:extLst>
          </p:cNvPr>
          <p:cNvSpPr txBox="1"/>
          <p:nvPr/>
        </p:nvSpPr>
        <p:spPr>
          <a:xfrm>
            <a:off x="917926" y="3239442"/>
            <a:ext cx="666627"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Med.</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764BBAD6-DBE3-4122-9766-0545E10FE320}"/>
              </a:ext>
            </a:extLst>
          </p:cNvPr>
          <p:cNvSpPr txBox="1"/>
          <p:nvPr/>
        </p:nvSpPr>
        <p:spPr>
          <a:xfrm>
            <a:off x="5635976" y="3245792"/>
            <a:ext cx="1368448"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n/a</a:t>
            </a:r>
          </a:p>
        </p:txBody>
      </p:sp>
      <p:sp>
        <p:nvSpPr>
          <p:cNvPr id="17" name="TextBox 16">
            <a:extLst>
              <a:ext uri="{FF2B5EF4-FFF2-40B4-BE49-F238E27FC236}">
                <a16:creationId xmlns:a16="http://schemas.microsoft.com/office/drawing/2014/main" id="{F7516333-D956-477A-A01C-60BE55683552}"/>
              </a:ext>
            </a:extLst>
          </p:cNvPr>
          <p:cNvSpPr txBox="1"/>
          <p:nvPr/>
        </p:nvSpPr>
        <p:spPr>
          <a:xfrm>
            <a:off x="937032" y="3802498"/>
            <a:ext cx="4219168"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n/a</a:t>
            </a:r>
          </a:p>
        </p:txBody>
      </p:sp>
      <p:sp>
        <p:nvSpPr>
          <p:cNvPr id="18" name="TextBox 17">
            <a:extLst>
              <a:ext uri="{FF2B5EF4-FFF2-40B4-BE49-F238E27FC236}">
                <a16:creationId xmlns:a16="http://schemas.microsoft.com/office/drawing/2014/main" id="{28F4751F-BFF9-4893-9730-067FBF58D7E4}"/>
              </a:ext>
            </a:extLst>
          </p:cNvPr>
          <p:cNvSpPr txBox="1"/>
          <p:nvPr/>
        </p:nvSpPr>
        <p:spPr>
          <a:xfrm>
            <a:off x="2149082" y="3516593"/>
            <a:ext cx="3007118"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n/a</a:t>
            </a:r>
          </a:p>
        </p:txBody>
      </p:sp>
      <p:sp>
        <p:nvSpPr>
          <p:cNvPr id="19" name="Oval 18">
            <a:extLst>
              <a:ext uri="{FF2B5EF4-FFF2-40B4-BE49-F238E27FC236}">
                <a16:creationId xmlns:a16="http://schemas.microsoft.com/office/drawing/2014/main" id="{5EECA3B3-CC7F-4382-A4ED-637A585342DB}"/>
              </a:ext>
            </a:extLst>
          </p:cNvPr>
          <p:cNvSpPr/>
          <p:nvPr/>
        </p:nvSpPr>
        <p:spPr>
          <a:xfrm>
            <a:off x="6835147" y="142614"/>
            <a:ext cx="338554" cy="338554"/>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4849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8E76BE8-A74D-4F7B-B5D4-15341C7ACBEA}"/>
              </a:ext>
            </a:extLst>
          </p:cNvPr>
          <p:cNvSpPr txBox="1"/>
          <p:nvPr/>
        </p:nvSpPr>
        <p:spPr>
          <a:xfrm>
            <a:off x="1616426" y="70792"/>
            <a:ext cx="666627"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1.02</a:t>
            </a:r>
          </a:p>
        </p:txBody>
      </p:sp>
      <p:sp>
        <p:nvSpPr>
          <p:cNvPr id="7" name="TextBox 6">
            <a:extLst>
              <a:ext uri="{FF2B5EF4-FFF2-40B4-BE49-F238E27FC236}">
                <a16:creationId xmlns:a16="http://schemas.microsoft.com/office/drawing/2014/main" id="{DB9C866F-F8E0-4F8F-8981-F984AD14AE49}"/>
              </a:ext>
            </a:extLst>
          </p:cNvPr>
          <p:cNvSpPr txBox="1"/>
          <p:nvPr/>
        </p:nvSpPr>
        <p:spPr>
          <a:xfrm>
            <a:off x="3945696" y="69813"/>
            <a:ext cx="3058728" cy="338554"/>
          </a:xfrm>
          <a:prstGeom prst="rect">
            <a:avLst/>
          </a:prstGeom>
          <a:solidFill>
            <a:schemeClr val="bg1"/>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Functional</a:t>
            </a:r>
          </a:p>
        </p:txBody>
      </p:sp>
      <p:sp>
        <p:nvSpPr>
          <p:cNvPr id="9" name="TextBox 8">
            <a:extLst>
              <a:ext uri="{FF2B5EF4-FFF2-40B4-BE49-F238E27FC236}">
                <a16:creationId xmlns:a16="http://schemas.microsoft.com/office/drawing/2014/main" id="{81827B0C-798D-4E9B-BB47-EC8B9F678E29}"/>
              </a:ext>
            </a:extLst>
          </p:cNvPr>
          <p:cNvSpPr txBox="1"/>
          <p:nvPr/>
        </p:nvSpPr>
        <p:spPr>
          <a:xfrm>
            <a:off x="1279174" y="583053"/>
            <a:ext cx="5725250"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The program shall prompt the user with a query that requires evaluation and analysis of the displayed tiles in order to answer.</a:t>
            </a:r>
          </a:p>
        </p:txBody>
      </p:sp>
      <p:sp>
        <p:nvSpPr>
          <p:cNvPr id="10" name="TextBox 9">
            <a:extLst>
              <a:ext uri="{FF2B5EF4-FFF2-40B4-BE49-F238E27FC236}">
                <a16:creationId xmlns:a16="http://schemas.microsoft.com/office/drawing/2014/main" id="{4552F159-2AC0-4C56-9F60-4413E54C570D}"/>
              </a:ext>
            </a:extLst>
          </p:cNvPr>
          <p:cNvSpPr txBox="1"/>
          <p:nvPr/>
        </p:nvSpPr>
        <p:spPr>
          <a:xfrm>
            <a:off x="1114832" y="1249798"/>
            <a:ext cx="5889592"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Performing evaluation and analysis of compound data will facilitate (and isolate) training</a:t>
            </a:r>
            <a:r>
              <a:rPr lang="en-US" sz="1600" dirty="0">
                <a:solidFill>
                  <a:prstClr val="black"/>
                </a:solidFill>
                <a:latin typeface="Calibri" panose="020F0502020204030204"/>
              </a:rPr>
              <a:t> to higher orders of cognizance.</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88F7BF4A-1F5B-4DB0-AC72-4DC58ECFCD4E}"/>
              </a:ext>
            </a:extLst>
          </p:cNvPr>
          <p:cNvSpPr txBox="1"/>
          <p:nvPr/>
        </p:nvSpPr>
        <p:spPr>
          <a:xfrm>
            <a:off x="1332968" y="2065580"/>
            <a:ext cx="5671456"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Per round, a query will be generated from the instantiated tile set consisting of a minimum of two operations a user must perform on the presented data. </a:t>
            </a:r>
          </a:p>
        </p:txBody>
      </p:sp>
      <p:sp>
        <p:nvSpPr>
          <p:cNvPr id="12" name="TextBox 11">
            <a:extLst>
              <a:ext uri="{FF2B5EF4-FFF2-40B4-BE49-F238E27FC236}">
                <a16:creationId xmlns:a16="http://schemas.microsoft.com/office/drawing/2014/main" id="{AC35797C-E17B-4996-B4D6-D2306458D049}"/>
              </a:ext>
            </a:extLst>
          </p:cNvPr>
          <p:cNvSpPr txBox="1"/>
          <p:nvPr/>
        </p:nvSpPr>
        <p:spPr>
          <a:xfrm>
            <a:off x="1171182" y="1789393"/>
            <a:ext cx="5833242"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J. Flum</a:t>
            </a:r>
          </a:p>
        </p:txBody>
      </p:sp>
      <p:sp>
        <p:nvSpPr>
          <p:cNvPr id="13" name="TextBox 12">
            <a:extLst>
              <a:ext uri="{FF2B5EF4-FFF2-40B4-BE49-F238E27FC236}">
                <a16:creationId xmlns:a16="http://schemas.microsoft.com/office/drawing/2014/main" id="{F22DCEE2-A050-469B-8A2C-921675613D95}"/>
              </a:ext>
            </a:extLst>
          </p:cNvPr>
          <p:cNvSpPr txBox="1"/>
          <p:nvPr/>
        </p:nvSpPr>
        <p:spPr>
          <a:xfrm>
            <a:off x="2283176" y="2953692"/>
            <a:ext cx="666627"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5</a:t>
            </a:r>
          </a:p>
        </p:txBody>
      </p:sp>
      <p:sp>
        <p:nvSpPr>
          <p:cNvPr id="14" name="TextBox 13">
            <a:extLst>
              <a:ext uri="{FF2B5EF4-FFF2-40B4-BE49-F238E27FC236}">
                <a16:creationId xmlns:a16="http://schemas.microsoft.com/office/drawing/2014/main" id="{C3D2B328-FA53-480D-904A-EE057296B389}"/>
              </a:ext>
            </a:extLst>
          </p:cNvPr>
          <p:cNvSpPr txBox="1"/>
          <p:nvPr/>
        </p:nvSpPr>
        <p:spPr>
          <a:xfrm>
            <a:off x="5635976" y="2953692"/>
            <a:ext cx="666627"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5</a:t>
            </a:r>
          </a:p>
        </p:txBody>
      </p:sp>
      <p:sp>
        <p:nvSpPr>
          <p:cNvPr id="15" name="TextBox 14">
            <a:extLst>
              <a:ext uri="{FF2B5EF4-FFF2-40B4-BE49-F238E27FC236}">
                <a16:creationId xmlns:a16="http://schemas.microsoft.com/office/drawing/2014/main" id="{013A717D-784E-4169-BDE5-EB8CE5AEDADD}"/>
              </a:ext>
            </a:extLst>
          </p:cNvPr>
          <p:cNvSpPr txBox="1"/>
          <p:nvPr/>
        </p:nvSpPr>
        <p:spPr>
          <a:xfrm>
            <a:off x="917926" y="3239442"/>
            <a:ext cx="666627"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High</a:t>
            </a:r>
          </a:p>
        </p:txBody>
      </p:sp>
      <p:sp>
        <p:nvSpPr>
          <p:cNvPr id="16" name="TextBox 15">
            <a:extLst>
              <a:ext uri="{FF2B5EF4-FFF2-40B4-BE49-F238E27FC236}">
                <a16:creationId xmlns:a16="http://schemas.microsoft.com/office/drawing/2014/main" id="{764BBAD6-DBE3-4122-9766-0545E10FE320}"/>
              </a:ext>
            </a:extLst>
          </p:cNvPr>
          <p:cNvSpPr txBox="1"/>
          <p:nvPr/>
        </p:nvSpPr>
        <p:spPr>
          <a:xfrm>
            <a:off x="5635976" y="3245792"/>
            <a:ext cx="1368448"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n/a</a:t>
            </a:r>
          </a:p>
        </p:txBody>
      </p:sp>
      <p:sp>
        <p:nvSpPr>
          <p:cNvPr id="17" name="TextBox 16">
            <a:extLst>
              <a:ext uri="{FF2B5EF4-FFF2-40B4-BE49-F238E27FC236}">
                <a16:creationId xmlns:a16="http://schemas.microsoft.com/office/drawing/2014/main" id="{F7516333-D956-477A-A01C-60BE55683552}"/>
              </a:ext>
            </a:extLst>
          </p:cNvPr>
          <p:cNvSpPr txBox="1"/>
          <p:nvPr/>
        </p:nvSpPr>
        <p:spPr>
          <a:xfrm>
            <a:off x="937032" y="3802498"/>
            <a:ext cx="4219168"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n/a</a:t>
            </a:r>
          </a:p>
        </p:txBody>
      </p:sp>
      <p:sp>
        <p:nvSpPr>
          <p:cNvPr id="18" name="TextBox 17">
            <a:extLst>
              <a:ext uri="{FF2B5EF4-FFF2-40B4-BE49-F238E27FC236}">
                <a16:creationId xmlns:a16="http://schemas.microsoft.com/office/drawing/2014/main" id="{28F4751F-BFF9-4893-9730-067FBF58D7E4}"/>
              </a:ext>
            </a:extLst>
          </p:cNvPr>
          <p:cNvSpPr txBox="1"/>
          <p:nvPr/>
        </p:nvSpPr>
        <p:spPr>
          <a:xfrm>
            <a:off x="2149082" y="3516593"/>
            <a:ext cx="3007118"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n/a</a:t>
            </a:r>
          </a:p>
        </p:txBody>
      </p:sp>
      <p:sp>
        <p:nvSpPr>
          <p:cNvPr id="19" name="Oval 18">
            <a:extLst>
              <a:ext uri="{FF2B5EF4-FFF2-40B4-BE49-F238E27FC236}">
                <a16:creationId xmlns:a16="http://schemas.microsoft.com/office/drawing/2014/main" id="{C9FC764B-3DAD-4841-9234-60226A6D9114}"/>
              </a:ext>
            </a:extLst>
          </p:cNvPr>
          <p:cNvSpPr/>
          <p:nvPr/>
        </p:nvSpPr>
        <p:spPr>
          <a:xfrm>
            <a:off x="6835147" y="142614"/>
            <a:ext cx="338554" cy="33855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3669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8E76BE8-A74D-4F7B-B5D4-15341C7ACBEA}"/>
              </a:ext>
            </a:extLst>
          </p:cNvPr>
          <p:cNvSpPr txBox="1"/>
          <p:nvPr/>
        </p:nvSpPr>
        <p:spPr>
          <a:xfrm>
            <a:off x="1616426" y="70792"/>
            <a:ext cx="941503"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4.05</a:t>
            </a:r>
          </a:p>
        </p:txBody>
      </p:sp>
      <p:sp>
        <p:nvSpPr>
          <p:cNvPr id="7" name="TextBox 6">
            <a:extLst>
              <a:ext uri="{FF2B5EF4-FFF2-40B4-BE49-F238E27FC236}">
                <a16:creationId xmlns:a16="http://schemas.microsoft.com/office/drawing/2014/main" id="{DB9C866F-F8E0-4F8F-8981-F984AD14AE49}"/>
              </a:ext>
            </a:extLst>
          </p:cNvPr>
          <p:cNvSpPr txBox="1"/>
          <p:nvPr/>
        </p:nvSpPr>
        <p:spPr>
          <a:xfrm>
            <a:off x="3945696" y="69813"/>
            <a:ext cx="3058728" cy="338554"/>
          </a:xfrm>
          <a:prstGeom prst="rect">
            <a:avLst/>
          </a:prstGeom>
          <a:solidFill>
            <a:schemeClr val="bg1"/>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Performance - Fault-Tolerance</a:t>
            </a:r>
          </a:p>
        </p:txBody>
      </p:sp>
      <p:sp>
        <p:nvSpPr>
          <p:cNvPr id="9" name="TextBox 8">
            <a:extLst>
              <a:ext uri="{FF2B5EF4-FFF2-40B4-BE49-F238E27FC236}">
                <a16:creationId xmlns:a16="http://schemas.microsoft.com/office/drawing/2014/main" id="{81827B0C-798D-4E9B-BB47-EC8B9F678E29}"/>
              </a:ext>
            </a:extLst>
          </p:cNvPr>
          <p:cNvSpPr txBox="1"/>
          <p:nvPr/>
        </p:nvSpPr>
        <p:spPr>
          <a:xfrm>
            <a:off x="1279174" y="583053"/>
            <a:ext cx="5725250"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The program shall implement a redundant user profile database as a backup in the event of data loss/corruption.</a:t>
            </a:r>
          </a:p>
        </p:txBody>
      </p:sp>
      <p:sp>
        <p:nvSpPr>
          <p:cNvPr id="10" name="TextBox 9">
            <a:extLst>
              <a:ext uri="{FF2B5EF4-FFF2-40B4-BE49-F238E27FC236}">
                <a16:creationId xmlns:a16="http://schemas.microsoft.com/office/drawing/2014/main" id="{4552F159-2AC0-4C56-9F60-4413E54C570D}"/>
              </a:ext>
            </a:extLst>
          </p:cNvPr>
          <p:cNvSpPr txBox="1"/>
          <p:nvPr/>
        </p:nvSpPr>
        <p:spPr>
          <a:xfrm>
            <a:off x="1114832" y="1249798"/>
            <a:ext cx="5889592"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If users were to lose their ‘progress’ or past performance metrics, as well as personal settings, it could lead to product abandonment.</a:t>
            </a:r>
          </a:p>
        </p:txBody>
      </p:sp>
      <p:sp>
        <p:nvSpPr>
          <p:cNvPr id="11" name="TextBox 10">
            <a:extLst>
              <a:ext uri="{FF2B5EF4-FFF2-40B4-BE49-F238E27FC236}">
                <a16:creationId xmlns:a16="http://schemas.microsoft.com/office/drawing/2014/main" id="{88F7BF4A-1F5B-4DB0-AC72-4DC58ECFCD4E}"/>
              </a:ext>
            </a:extLst>
          </p:cNvPr>
          <p:cNvSpPr txBox="1"/>
          <p:nvPr/>
        </p:nvSpPr>
        <p:spPr>
          <a:xfrm>
            <a:off x="1332968" y="2065580"/>
            <a:ext cx="5671456"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The program’s primary database will be backed up on a weekly basis to ensure minimal data loss in a fault or failure case requiring a restoration event.</a:t>
            </a:r>
          </a:p>
        </p:txBody>
      </p:sp>
      <p:sp>
        <p:nvSpPr>
          <p:cNvPr id="12" name="TextBox 11">
            <a:extLst>
              <a:ext uri="{FF2B5EF4-FFF2-40B4-BE49-F238E27FC236}">
                <a16:creationId xmlns:a16="http://schemas.microsoft.com/office/drawing/2014/main" id="{AC35797C-E17B-4996-B4D6-D2306458D049}"/>
              </a:ext>
            </a:extLst>
          </p:cNvPr>
          <p:cNvSpPr txBox="1"/>
          <p:nvPr/>
        </p:nvSpPr>
        <p:spPr>
          <a:xfrm>
            <a:off x="1171182" y="1789393"/>
            <a:ext cx="5833242"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J. Flum</a:t>
            </a:r>
          </a:p>
        </p:txBody>
      </p:sp>
      <p:sp>
        <p:nvSpPr>
          <p:cNvPr id="13" name="TextBox 12">
            <a:extLst>
              <a:ext uri="{FF2B5EF4-FFF2-40B4-BE49-F238E27FC236}">
                <a16:creationId xmlns:a16="http://schemas.microsoft.com/office/drawing/2014/main" id="{F22DCEE2-A050-469B-8A2C-921675613D95}"/>
              </a:ext>
            </a:extLst>
          </p:cNvPr>
          <p:cNvSpPr txBox="1"/>
          <p:nvPr/>
        </p:nvSpPr>
        <p:spPr>
          <a:xfrm>
            <a:off x="2283176" y="2953692"/>
            <a:ext cx="666627"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3</a:t>
            </a:r>
          </a:p>
        </p:txBody>
      </p:sp>
      <p:sp>
        <p:nvSpPr>
          <p:cNvPr id="14" name="TextBox 13">
            <a:extLst>
              <a:ext uri="{FF2B5EF4-FFF2-40B4-BE49-F238E27FC236}">
                <a16:creationId xmlns:a16="http://schemas.microsoft.com/office/drawing/2014/main" id="{C3D2B328-FA53-480D-904A-EE057296B389}"/>
              </a:ext>
            </a:extLst>
          </p:cNvPr>
          <p:cNvSpPr txBox="1"/>
          <p:nvPr/>
        </p:nvSpPr>
        <p:spPr>
          <a:xfrm>
            <a:off x="5635976" y="2953692"/>
            <a:ext cx="666627"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5</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013A717D-784E-4169-BDE5-EB8CE5AEDADD}"/>
              </a:ext>
            </a:extLst>
          </p:cNvPr>
          <p:cNvSpPr txBox="1"/>
          <p:nvPr/>
        </p:nvSpPr>
        <p:spPr>
          <a:xfrm>
            <a:off x="917926" y="3239442"/>
            <a:ext cx="666627"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Med.</a:t>
            </a:r>
          </a:p>
        </p:txBody>
      </p:sp>
      <p:sp>
        <p:nvSpPr>
          <p:cNvPr id="16" name="TextBox 15">
            <a:extLst>
              <a:ext uri="{FF2B5EF4-FFF2-40B4-BE49-F238E27FC236}">
                <a16:creationId xmlns:a16="http://schemas.microsoft.com/office/drawing/2014/main" id="{764BBAD6-DBE3-4122-9766-0545E10FE320}"/>
              </a:ext>
            </a:extLst>
          </p:cNvPr>
          <p:cNvSpPr txBox="1"/>
          <p:nvPr/>
        </p:nvSpPr>
        <p:spPr>
          <a:xfrm>
            <a:off x="5635976" y="3245792"/>
            <a:ext cx="1368448"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n/a</a:t>
            </a:r>
          </a:p>
        </p:txBody>
      </p:sp>
      <p:sp>
        <p:nvSpPr>
          <p:cNvPr id="17" name="TextBox 16">
            <a:extLst>
              <a:ext uri="{FF2B5EF4-FFF2-40B4-BE49-F238E27FC236}">
                <a16:creationId xmlns:a16="http://schemas.microsoft.com/office/drawing/2014/main" id="{F7516333-D956-477A-A01C-60BE55683552}"/>
              </a:ext>
            </a:extLst>
          </p:cNvPr>
          <p:cNvSpPr txBox="1"/>
          <p:nvPr/>
        </p:nvSpPr>
        <p:spPr>
          <a:xfrm>
            <a:off x="937032" y="3802498"/>
            <a:ext cx="4219168"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n/a</a:t>
            </a:r>
          </a:p>
        </p:txBody>
      </p:sp>
      <p:sp>
        <p:nvSpPr>
          <p:cNvPr id="18" name="TextBox 17">
            <a:extLst>
              <a:ext uri="{FF2B5EF4-FFF2-40B4-BE49-F238E27FC236}">
                <a16:creationId xmlns:a16="http://schemas.microsoft.com/office/drawing/2014/main" id="{28F4751F-BFF9-4893-9730-067FBF58D7E4}"/>
              </a:ext>
            </a:extLst>
          </p:cNvPr>
          <p:cNvSpPr txBox="1"/>
          <p:nvPr/>
        </p:nvSpPr>
        <p:spPr>
          <a:xfrm>
            <a:off x="2149082" y="3516593"/>
            <a:ext cx="3007118"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n/a</a:t>
            </a:r>
          </a:p>
        </p:txBody>
      </p:sp>
      <p:sp>
        <p:nvSpPr>
          <p:cNvPr id="19" name="Oval 18">
            <a:extLst>
              <a:ext uri="{FF2B5EF4-FFF2-40B4-BE49-F238E27FC236}">
                <a16:creationId xmlns:a16="http://schemas.microsoft.com/office/drawing/2014/main" id="{37C70F76-EA9E-4225-A040-AA423699A035}"/>
              </a:ext>
            </a:extLst>
          </p:cNvPr>
          <p:cNvSpPr/>
          <p:nvPr/>
        </p:nvSpPr>
        <p:spPr>
          <a:xfrm>
            <a:off x="6835147" y="142614"/>
            <a:ext cx="338554" cy="338554"/>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1924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8E76BE8-A74D-4F7B-B5D4-15341C7ACBEA}"/>
              </a:ext>
            </a:extLst>
          </p:cNvPr>
          <p:cNvSpPr txBox="1"/>
          <p:nvPr/>
        </p:nvSpPr>
        <p:spPr>
          <a:xfrm>
            <a:off x="1616426" y="70792"/>
            <a:ext cx="941503"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4.06</a:t>
            </a:r>
          </a:p>
        </p:txBody>
      </p:sp>
      <p:sp>
        <p:nvSpPr>
          <p:cNvPr id="7" name="TextBox 6">
            <a:extLst>
              <a:ext uri="{FF2B5EF4-FFF2-40B4-BE49-F238E27FC236}">
                <a16:creationId xmlns:a16="http://schemas.microsoft.com/office/drawing/2014/main" id="{DB9C866F-F8E0-4F8F-8981-F984AD14AE49}"/>
              </a:ext>
            </a:extLst>
          </p:cNvPr>
          <p:cNvSpPr txBox="1"/>
          <p:nvPr/>
        </p:nvSpPr>
        <p:spPr>
          <a:xfrm>
            <a:off x="3945696" y="69813"/>
            <a:ext cx="3058728" cy="338554"/>
          </a:xfrm>
          <a:prstGeom prst="rect">
            <a:avLst/>
          </a:prstGeom>
          <a:solidFill>
            <a:schemeClr val="bg1"/>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Performance - Capacity</a:t>
            </a:r>
          </a:p>
        </p:txBody>
      </p:sp>
      <p:sp>
        <p:nvSpPr>
          <p:cNvPr id="9" name="TextBox 8">
            <a:extLst>
              <a:ext uri="{FF2B5EF4-FFF2-40B4-BE49-F238E27FC236}">
                <a16:creationId xmlns:a16="http://schemas.microsoft.com/office/drawing/2014/main" id="{81827B0C-798D-4E9B-BB47-EC8B9F678E29}"/>
              </a:ext>
            </a:extLst>
          </p:cNvPr>
          <p:cNvSpPr txBox="1"/>
          <p:nvPr/>
        </p:nvSpPr>
        <p:spPr>
          <a:xfrm>
            <a:off x="1279174" y="583053"/>
            <a:ext cx="5725250"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The program shall support 100 concurrent users/site visitors, with minimal, if any degradation to performance.</a:t>
            </a:r>
          </a:p>
        </p:txBody>
      </p:sp>
      <p:sp>
        <p:nvSpPr>
          <p:cNvPr id="10" name="TextBox 9">
            <a:extLst>
              <a:ext uri="{FF2B5EF4-FFF2-40B4-BE49-F238E27FC236}">
                <a16:creationId xmlns:a16="http://schemas.microsoft.com/office/drawing/2014/main" id="{4552F159-2AC0-4C56-9F60-4413E54C570D}"/>
              </a:ext>
            </a:extLst>
          </p:cNvPr>
          <p:cNvSpPr txBox="1"/>
          <p:nvPr/>
        </p:nvSpPr>
        <p:spPr>
          <a:xfrm>
            <a:off x="1114832" y="1249798"/>
            <a:ext cx="5889592"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In the event that many users wish to access the program at the same time, e.g. during peak hours, latency should not become intrusive.</a:t>
            </a:r>
          </a:p>
        </p:txBody>
      </p:sp>
      <p:sp>
        <p:nvSpPr>
          <p:cNvPr id="11" name="TextBox 10">
            <a:extLst>
              <a:ext uri="{FF2B5EF4-FFF2-40B4-BE49-F238E27FC236}">
                <a16:creationId xmlns:a16="http://schemas.microsoft.com/office/drawing/2014/main" id="{88F7BF4A-1F5B-4DB0-AC72-4DC58ECFCD4E}"/>
              </a:ext>
            </a:extLst>
          </p:cNvPr>
          <p:cNvSpPr txBox="1"/>
          <p:nvPr/>
        </p:nvSpPr>
        <p:spPr>
          <a:xfrm>
            <a:off x="1332968" y="2065580"/>
            <a:ext cx="5671456"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As the program will be hosted via GitHub Pages, bandwidth and traffic limitations are not of direct control</a:t>
            </a:r>
            <a:r>
              <a:rPr lang="en-US" sz="1600" dirty="0">
                <a:solidFill>
                  <a:prstClr val="black"/>
                </a:solidFill>
                <a:latin typeface="Calibri" panose="020F0502020204030204"/>
              </a:rPr>
              <a:t>, however file sizes may not exceed 100Mb individually and 1Gb in total. </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AC35797C-E17B-4996-B4D6-D2306458D049}"/>
              </a:ext>
            </a:extLst>
          </p:cNvPr>
          <p:cNvSpPr txBox="1"/>
          <p:nvPr/>
        </p:nvSpPr>
        <p:spPr>
          <a:xfrm>
            <a:off x="1171182" y="1789393"/>
            <a:ext cx="5833242"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J. Flum</a:t>
            </a:r>
          </a:p>
        </p:txBody>
      </p:sp>
      <p:sp>
        <p:nvSpPr>
          <p:cNvPr id="13" name="TextBox 12">
            <a:extLst>
              <a:ext uri="{FF2B5EF4-FFF2-40B4-BE49-F238E27FC236}">
                <a16:creationId xmlns:a16="http://schemas.microsoft.com/office/drawing/2014/main" id="{F22DCEE2-A050-469B-8A2C-921675613D95}"/>
              </a:ext>
            </a:extLst>
          </p:cNvPr>
          <p:cNvSpPr txBox="1"/>
          <p:nvPr/>
        </p:nvSpPr>
        <p:spPr>
          <a:xfrm>
            <a:off x="2283176" y="2953692"/>
            <a:ext cx="666627"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2</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C3D2B328-FA53-480D-904A-EE057296B389}"/>
              </a:ext>
            </a:extLst>
          </p:cNvPr>
          <p:cNvSpPr txBox="1"/>
          <p:nvPr/>
        </p:nvSpPr>
        <p:spPr>
          <a:xfrm>
            <a:off x="5635976" y="2953692"/>
            <a:ext cx="666627"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4</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013A717D-784E-4169-BDE5-EB8CE5AEDADD}"/>
              </a:ext>
            </a:extLst>
          </p:cNvPr>
          <p:cNvSpPr txBox="1"/>
          <p:nvPr/>
        </p:nvSpPr>
        <p:spPr>
          <a:xfrm>
            <a:off x="917926" y="3239442"/>
            <a:ext cx="666627"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Low</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764BBAD6-DBE3-4122-9766-0545E10FE320}"/>
              </a:ext>
            </a:extLst>
          </p:cNvPr>
          <p:cNvSpPr txBox="1"/>
          <p:nvPr/>
        </p:nvSpPr>
        <p:spPr>
          <a:xfrm>
            <a:off x="5635976" y="3245792"/>
            <a:ext cx="1368448"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n/a</a:t>
            </a:r>
          </a:p>
        </p:txBody>
      </p:sp>
      <p:sp>
        <p:nvSpPr>
          <p:cNvPr id="17" name="TextBox 16">
            <a:extLst>
              <a:ext uri="{FF2B5EF4-FFF2-40B4-BE49-F238E27FC236}">
                <a16:creationId xmlns:a16="http://schemas.microsoft.com/office/drawing/2014/main" id="{F7516333-D956-477A-A01C-60BE55683552}"/>
              </a:ext>
            </a:extLst>
          </p:cNvPr>
          <p:cNvSpPr txBox="1"/>
          <p:nvPr/>
        </p:nvSpPr>
        <p:spPr>
          <a:xfrm>
            <a:off x="937032" y="3802498"/>
            <a:ext cx="4219168"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n/a</a:t>
            </a:r>
          </a:p>
        </p:txBody>
      </p:sp>
      <p:sp>
        <p:nvSpPr>
          <p:cNvPr id="18" name="TextBox 17">
            <a:extLst>
              <a:ext uri="{FF2B5EF4-FFF2-40B4-BE49-F238E27FC236}">
                <a16:creationId xmlns:a16="http://schemas.microsoft.com/office/drawing/2014/main" id="{28F4751F-BFF9-4893-9730-067FBF58D7E4}"/>
              </a:ext>
            </a:extLst>
          </p:cNvPr>
          <p:cNvSpPr txBox="1"/>
          <p:nvPr/>
        </p:nvSpPr>
        <p:spPr>
          <a:xfrm>
            <a:off x="2149082" y="3516593"/>
            <a:ext cx="3007118"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n/a</a:t>
            </a:r>
          </a:p>
        </p:txBody>
      </p:sp>
      <p:sp>
        <p:nvSpPr>
          <p:cNvPr id="19" name="Oval 18">
            <a:extLst>
              <a:ext uri="{FF2B5EF4-FFF2-40B4-BE49-F238E27FC236}">
                <a16:creationId xmlns:a16="http://schemas.microsoft.com/office/drawing/2014/main" id="{AB274412-F61D-48FC-BFFA-DC425D3D3DEA}"/>
              </a:ext>
            </a:extLst>
          </p:cNvPr>
          <p:cNvSpPr/>
          <p:nvPr/>
        </p:nvSpPr>
        <p:spPr>
          <a:xfrm>
            <a:off x="6835147" y="142614"/>
            <a:ext cx="338554" cy="338554"/>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49462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8E76BE8-A74D-4F7B-B5D4-15341C7ACBEA}"/>
              </a:ext>
            </a:extLst>
          </p:cNvPr>
          <p:cNvSpPr txBox="1"/>
          <p:nvPr/>
        </p:nvSpPr>
        <p:spPr>
          <a:xfrm>
            <a:off x="1616426" y="70792"/>
            <a:ext cx="941503"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4.06</a:t>
            </a:r>
          </a:p>
        </p:txBody>
      </p:sp>
      <p:sp>
        <p:nvSpPr>
          <p:cNvPr id="7" name="TextBox 6">
            <a:extLst>
              <a:ext uri="{FF2B5EF4-FFF2-40B4-BE49-F238E27FC236}">
                <a16:creationId xmlns:a16="http://schemas.microsoft.com/office/drawing/2014/main" id="{DB9C866F-F8E0-4F8F-8981-F984AD14AE49}"/>
              </a:ext>
            </a:extLst>
          </p:cNvPr>
          <p:cNvSpPr txBox="1"/>
          <p:nvPr/>
        </p:nvSpPr>
        <p:spPr>
          <a:xfrm>
            <a:off x="3945696" y="69813"/>
            <a:ext cx="3058728" cy="338554"/>
          </a:xfrm>
          <a:prstGeom prst="rect">
            <a:avLst/>
          </a:prstGeom>
          <a:solidFill>
            <a:schemeClr val="bg1"/>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Performance - Scalability</a:t>
            </a:r>
          </a:p>
        </p:txBody>
      </p:sp>
      <p:sp>
        <p:nvSpPr>
          <p:cNvPr id="9" name="TextBox 8">
            <a:extLst>
              <a:ext uri="{FF2B5EF4-FFF2-40B4-BE49-F238E27FC236}">
                <a16:creationId xmlns:a16="http://schemas.microsoft.com/office/drawing/2014/main" id="{81827B0C-798D-4E9B-BB47-EC8B9F678E29}"/>
              </a:ext>
            </a:extLst>
          </p:cNvPr>
          <p:cNvSpPr txBox="1"/>
          <p:nvPr/>
        </p:nvSpPr>
        <p:spPr>
          <a:xfrm>
            <a:off x="1279174" y="583053"/>
            <a:ext cx="5725250"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The program shall support 100 concurrent users/site visitors upon launch, but its user base is expected to grow to 500 within 3 years.</a:t>
            </a:r>
          </a:p>
        </p:txBody>
      </p:sp>
      <p:sp>
        <p:nvSpPr>
          <p:cNvPr id="10" name="TextBox 9">
            <a:extLst>
              <a:ext uri="{FF2B5EF4-FFF2-40B4-BE49-F238E27FC236}">
                <a16:creationId xmlns:a16="http://schemas.microsoft.com/office/drawing/2014/main" id="{4552F159-2AC0-4C56-9F60-4413E54C570D}"/>
              </a:ext>
            </a:extLst>
          </p:cNvPr>
          <p:cNvSpPr txBox="1"/>
          <p:nvPr/>
        </p:nvSpPr>
        <p:spPr>
          <a:xfrm>
            <a:off x="1114832" y="1249798"/>
            <a:ext cx="5889592"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The initial implementation, with regard to </a:t>
            </a:r>
            <a:r>
              <a:rPr lang="en-US" sz="1600" dirty="0">
                <a:solidFill>
                  <a:prstClr val="black"/>
                </a:solidFill>
                <a:latin typeface="Calibri" panose="020F0502020204030204"/>
              </a:rPr>
              <a:t>it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user database and initial hosting, via GitHub, may reach inadequacy in the near future.</a:t>
            </a:r>
          </a:p>
        </p:txBody>
      </p:sp>
      <p:sp>
        <p:nvSpPr>
          <p:cNvPr id="11" name="TextBox 10">
            <a:extLst>
              <a:ext uri="{FF2B5EF4-FFF2-40B4-BE49-F238E27FC236}">
                <a16:creationId xmlns:a16="http://schemas.microsoft.com/office/drawing/2014/main" id="{88F7BF4A-1F5B-4DB0-AC72-4DC58ECFCD4E}"/>
              </a:ext>
            </a:extLst>
          </p:cNvPr>
          <p:cNvSpPr txBox="1"/>
          <p:nvPr/>
        </p:nvSpPr>
        <p:spPr>
          <a:xfrm>
            <a:off x="1332968" y="2065580"/>
            <a:ext cx="5671456"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As the program will be hosted via GitHub Pages, if bandwidth usage reaches 80% of allocated throughput at any given point, migration/extension efforts should be commenced.  </a:t>
            </a:r>
          </a:p>
        </p:txBody>
      </p:sp>
      <p:sp>
        <p:nvSpPr>
          <p:cNvPr id="12" name="TextBox 11">
            <a:extLst>
              <a:ext uri="{FF2B5EF4-FFF2-40B4-BE49-F238E27FC236}">
                <a16:creationId xmlns:a16="http://schemas.microsoft.com/office/drawing/2014/main" id="{AC35797C-E17B-4996-B4D6-D2306458D049}"/>
              </a:ext>
            </a:extLst>
          </p:cNvPr>
          <p:cNvSpPr txBox="1"/>
          <p:nvPr/>
        </p:nvSpPr>
        <p:spPr>
          <a:xfrm>
            <a:off x="1171182" y="1789393"/>
            <a:ext cx="5833242"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J. Flum</a:t>
            </a:r>
          </a:p>
        </p:txBody>
      </p:sp>
      <p:sp>
        <p:nvSpPr>
          <p:cNvPr id="13" name="TextBox 12">
            <a:extLst>
              <a:ext uri="{FF2B5EF4-FFF2-40B4-BE49-F238E27FC236}">
                <a16:creationId xmlns:a16="http://schemas.microsoft.com/office/drawing/2014/main" id="{F22DCEE2-A050-469B-8A2C-921675613D95}"/>
              </a:ext>
            </a:extLst>
          </p:cNvPr>
          <p:cNvSpPr txBox="1"/>
          <p:nvPr/>
        </p:nvSpPr>
        <p:spPr>
          <a:xfrm>
            <a:off x="2283176" y="2953692"/>
            <a:ext cx="666627"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2</a:t>
            </a:r>
          </a:p>
        </p:txBody>
      </p:sp>
      <p:sp>
        <p:nvSpPr>
          <p:cNvPr id="14" name="TextBox 13">
            <a:extLst>
              <a:ext uri="{FF2B5EF4-FFF2-40B4-BE49-F238E27FC236}">
                <a16:creationId xmlns:a16="http://schemas.microsoft.com/office/drawing/2014/main" id="{C3D2B328-FA53-480D-904A-EE057296B389}"/>
              </a:ext>
            </a:extLst>
          </p:cNvPr>
          <p:cNvSpPr txBox="1"/>
          <p:nvPr/>
        </p:nvSpPr>
        <p:spPr>
          <a:xfrm>
            <a:off x="5635976" y="2953692"/>
            <a:ext cx="666627"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3</a:t>
            </a:r>
          </a:p>
        </p:txBody>
      </p:sp>
      <p:sp>
        <p:nvSpPr>
          <p:cNvPr id="15" name="TextBox 14">
            <a:extLst>
              <a:ext uri="{FF2B5EF4-FFF2-40B4-BE49-F238E27FC236}">
                <a16:creationId xmlns:a16="http://schemas.microsoft.com/office/drawing/2014/main" id="{013A717D-784E-4169-BDE5-EB8CE5AEDADD}"/>
              </a:ext>
            </a:extLst>
          </p:cNvPr>
          <p:cNvSpPr txBox="1"/>
          <p:nvPr/>
        </p:nvSpPr>
        <p:spPr>
          <a:xfrm>
            <a:off x="917926" y="3239442"/>
            <a:ext cx="666627"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Low</a:t>
            </a:r>
          </a:p>
        </p:txBody>
      </p:sp>
      <p:sp>
        <p:nvSpPr>
          <p:cNvPr id="16" name="TextBox 15">
            <a:extLst>
              <a:ext uri="{FF2B5EF4-FFF2-40B4-BE49-F238E27FC236}">
                <a16:creationId xmlns:a16="http://schemas.microsoft.com/office/drawing/2014/main" id="{764BBAD6-DBE3-4122-9766-0545E10FE320}"/>
              </a:ext>
            </a:extLst>
          </p:cNvPr>
          <p:cNvSpPr txBox="1"/>
          <p:nvPr/>
        </p:nvSpPr>
        <p:spPr>
          <a:xfrm>
            <a:off x="5635976" y="3245792"/>
            <a:ext cx="1368448"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n/a</a:t>
            </a:r>
          </a:p>
        </p:txBody>
      </p:sp>
      <p:sp>
        <p:nvSpPr>
          <p:cNvPr id="17" name="TextBox 16">
            <a:extLst>
              <a:ext uri="{FF2B5EF4-FFF2-40B4-BE49-F238E27FC236}">
                <a16:creationId xmlns:a16="http://schemas.microsoft.com/office/drawing/2014/main" id="{F7516333-D956-477A-A01C-60BE55683552}"/>
              </a:ext>
            </a:extLst>
          </p:cNvPr>
          <p:cNvSpPr txBox="1"/>
          <p:nvPr/>
        </p:nvSpPr>
        <p:spPr>
          <a:xfrm>
            <a:off x="937032" y="3802498"/>
            <a:ext cx="4219168"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n/a</a:t>
            </a:r>
          </a:p>
        </p:txBody>
      </p:sp>
      <p:sp>
        <p:nvSpPr>
          <p:cNvPr id="18" name="TextBox 17">
            <a:extLst>
              <a:ext uri="{FF2B5EF4-FFF2-40B4-BE49-F238E27FC236}">
                <a16:creationId xmlns:a16="http://schemas.microsoft.com/office/drawing/2014/main" id="{28F4751F-BFF9-4893-9730-067FBF58D7E4}"/>
              </a:ext>
            </a:extLst>
          </p:cNvPr>
          <p:cNvSpPr txBox="1"/>
          <p:nvPr/>
        </p:nvSpPr>
        <p:spPr>
          <a:xfrm>
            <a:off x="2149082" y="3516593"/>
            <a:ext cx="3007118"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n/a</a:t>
            </a:r>
          </a:p>
        </p:txBody>
      </p:sp>
      <p:sp>
        <p:nvSpPr>
          <p:cNvPr id="19" name="Oval 18">
            <a:extLst>
              <a:ext uri="{FF2B5EF4-FFF2-40B4-BE49-F238E27FC236}">
                <a16:creationId xmlns:a16="http://schemas.microsoft.com/office/drawing/2014/main" id="{CC70DFA0-B3AF-4F94-9E5F-4E660A0263E9}"/>
              </a:ext>
            </a:extLst>
          </p:cNvPr>
          <p:cNvSpPr/>
          <p:nvPr/>
        </p:nvSpPr>
        <p:spPr>
          <a:xfrm>
            <a:off x="6835147" y="142614"/>
            <a:ext cx="338554" cy="338554"/>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5557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8E76BE8-A74D-4F7B-B5D4-15341C7ACBEA}"/>
              </a:ext>
            </a:extLst>
          </p:cNvPr>
          <p:cNvSpPr txBox="1"/>
          <p:nvPr/>
        </p:nvSpPr>
        <p:spPr>
          <a:xfrm>
            <a:off x="1616426" y="70792"/>
            <a:ext cx="666627"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1.03</a:t>
            </a:r>
          </a:p>
        </p:txBody>
      </p:sp>
      <p:sp>
        <p:nvSpPr>
          <p:cNvPr id="7" name="TextBox 6">
            <a:extLst>
              <a:ext uri="{FF2B5EF4-FFF2-40B4-BE49-F238E27FC236}">
                <a16:creationId xmlns:a16="http://schemas.microsoft.com/office/drawing/2014/main" id="{DB9C866F-F8E0-4F8F-8981-F984AD14AE49}"/>
              </a:ext>
            </a:extLst>
          </p:cNvPr>
          <p:cNvSpPr txBox="1"/>
          <p:nvPr/>
        </p:nvSpPr>
        <p:spPr>
          <a:xfrm>
            <a:off x="3945696" y="69813"/>
            <a:ext cx="3058728" cy="338554"/>
          </a:xfrm>
          <a:prstGeom prst="rect">
            <a:avLst/>
          </a:prstGeom>
          <a:solidFill>
            <a:schemeClr val="bg1"/>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Functional</a:t>
            </a:r>
          </a:p>
        </p:txBody>
      </p:sp>
      <p:sp>
        <p:nvSpPr>
          <p:cNvPr id="9" name="TextBox 8">
            <a:extLst>
              <a:ext uri="{FF2B5EF4-FFF2-40B4-BE49-F238E27FC236}">
                <a16:creationId xmlns:a16="http://schemas.microsoft.com/office/drawing/2014/main" id="{81827B0C-798D-4E9B-BB47-EC8B9F678E29}"/>
              </a:ext>
            </a:extLst>
          </p:cNvPr>
          <p:cNvSpPr txBox="1"/>
          <p:nvPr/>
        </p:nvSpPr>
        <p:spPr>
          <a:xfrm>
            <a:off x="1279174" y="583053"/>
            <a:ext cx="5725250"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The program shall begin a countdown timer once a tile set and query have been displayed to the user.</a:t>
            </a:r>
          </a:p>
        </p:txBody>
      </p:sp>
      <p:sp>
        <p:nvSpPr>
          <p:cNvPr id="10" name="TextBox 9">
            <a:extLst>
              <a:ext uri="{FF2B5EF4-FFF2-40B4-BE49-F238E27FC236}">
                <a16:creationId xmlns:a16="http://schemas.microsoft.com/office/drawing/2014/main" id="{4552F159-2AC0-4C56-9F60-4413E54C570D}"/>
              </a:ext>
            </a:extLst>
          </p:cNvPr>
          <p:cNvSpPr txBox="1"/>
          <p:nvPr/>
        </p:nvSpPr>
        <p:spPr>
          <a:xfrm>
            <a:off x="1114832" y="1249798"/>
            <a:ext cx="5889592"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Performing evaluation and analysis of data under a time constraint supports the development of user speed and decisiveness.</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88F7BF4A-1F5B-4DB0-AC72-4DC58ECFCD4E}"/>
              </a:ext>
            </a:extLst>
          </p:cNvPr>
          <p:cNvSpPr txBox="1"/>
          <p:nvPr/>
        </p:nvSpPr>
        <p:spPr>
          <a:xfrm>
            <a:off x="1332968" y="2065580"/>
            <a:ext cx="5671456"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Per round, a brief window be afforded for users to analyze and interpret the presented data against a specified query. </a:t>
            </a:r>
            <a:r>
              <a:rPr lang="en-US" sz="1600" dirty="0">
                <a:solidFill>
                  <a:prstClr val="black"/>
                </a:solidFill>
                <a:latin typeface="Calibri" panose="020F0502020204030204"/>
              </a:rPr>
              <a:t>The timer shall indicate remaining seconds and prevent input once expired.</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AC35797C-E17B-4996-B4D6-D2306458D049}"/>
              </a:ext>
            </a:extLst>
          </p:cNvPr>
          <p:cNvSpPr txBox="1"/>
          <p:nvPr/>
        </p:nvSpPr>
        <p:spPr>
          <a:xfrm>
            <a:off x="1225178" y="1779702"/>
            <a:ext cx="5833242"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J. Flum</a:t>
            </a:r>
          </a:p>
        </p:txBody>
      </p:sp>
      <p:sp>
        <p:nvSpPr>
          <p:cNvPr id="13" name="TextBox 12">
            <a:extLst>
              <a:ext uri="{FF2B5EF4-FFF2-40B4-BE49-F238E27FC236}">
                <a16:creationId xmlns:a16="http://schemas.microsoft.com/office/drawing/2014/main" id="{F22DCEE2-A050-469B-8A2C-921675613D95}"/>
              </a:ext>
            </a:extLst>
          </p:cNvPr>
          <p:cNvSpPr txBox="1"/>
          <p:nvPr/>
        </p:nvSpPr>
        <p:spPr>
          <a:xfrm>
            <a:off x="2283176" y="2953692"/>
            <a:ext cx="666627"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5</a:t>
            </a:r>
          </a:p>
        </p:txBody>
      </p:sp>
      <p:sp>
        <p:nvSpPr>
          <p:cNvPr id="14" name="TextBox 13">
            <a:extLst>
              <a:ext uri="{FF2B5EF4-FFF2-40B4-BE49-F238E27FC236}">
                <a16:creationId xmlns:a16="http://schemas.microsoft.com/office/drawing/2014/main" id="{C3D2B328-FA53-480D-904A-EE057296B389}"/>
              </a:ext>
            </a:extLst>
          </p:cNvPr>
          <p:cNvSpPr txBox="1"/>
          <p:nvPr/>
        </p:nvSpPr>
        <p:spPr>
          <a:xfrm>
            <a:off x="5635976" y="2953692"/>
            <a:ext cx="666627"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4</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013A717D-784E-4169-BDE5-EB8CE5AEDADD}"/>
              </a:ext>
            </a:extLst>
          </p:cNvPr>
          <p:cNvSpPr txBox="1"/>
          <p:nvPr/>
        </p:nvSpPr>
        <p:spPr>
          <a:xfrm>
            <a:off x="917926" y="3239442"/>
            <a:ext cx="666627"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High</a:t>
            </a:r>
          </a:p>
        </p:txBody>
      </p:sp>
      <p:sp>
        <p:nvSpPr>
          <p:cNvPr id="16" name="TextBox 15">
            <a:extLst>
              <a:ext uri="{FF2B5EF4-FFF2-40B4-BE49-F238E27FC236}">
                <a16:creationId xmlns:a16="http://schemas.microsoft.com/office/drawing/2014/main" id="{764BBAD6-DBE3-4122-9766-0545E10FE320}"/>
              </a:ext>
            </a:extLst>
          </p:cNvPr>
          <p:cNvSpPr txBox="1"/>
          <p:nvPr/>
        </p:nvSpPr>
        <p:spPr>
          <a:xfrm>
            <a:off x="5635976" y="3245792"/>
            <a:ext cx="1368448"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n/a</a:t>
            </a:r>
          </a:p>
        </p:txBody>
      </p:sp>
      <p:sp>
        <p:nvSpPr>
          <p:cNvPr id="17" name="TextBox 16">
            <a:extLst>
              <a:ext uri="{FF2B5EF4-FFF2-40B4-BE49-F238E27FC236}">
                <a16:creationId xmlns:a16="http://schemas.microsoft.com/office/drawing/2014/main" id="{F7516333-D956-477A-A01C-60BE55683552}"/>
              </a:ext>
            </a:extLst>
          </p:cNvPr>
          <p:cNvSpPr txBox="1"/>
          <p:nvPr/>
        </p:nvSpPr>
        <p:spPr>
          <a:xfrm>
            <a:off x="937032" y="3802498"/>
            <a:ext cx="4219168"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n/a</a:t>
            </a:r>
          </a:p>
        </p:txBody>
      </p:sp>
      <p:sp>
        <p:nvSpPr>
          <p:cNvPr id="18" name="TextBox 17">
            <a:extLst>
              <a:ext uri="{FF2B5EF4-FFF2-40B4-BE49-F238E27FC236}">
                <a16:creationId xmlns:a16="http://schemas.microsoft.com/office/drawing/2014/main" id="{28F4751F-BFF9-4893-9730-067FBF58D7E4}"/>
              </a:ext>
            </a:extLst>
          </p:cNvPr>
          <p:cNvSpPr txBox="1"/>
          <p:nvPr/>
        </p:nvSpPr>
        <p:spPr>
          <a:xfrm>
            <a:off x="2149082" y="3516593"/>
            <a:ext cx="3007118"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n/a</a:t>
            </a:r>
          </a:p>
        </p:txBody>
      </p:sp>
      <p:sp>
        <p:nvSpPr>
          <p:cNvPr id="19" name="Oval 18">
            <a:extLst>
              <a:ext uri="{FF2B5EF4-FFF2-40B4-BE49-F238E27FC236}">
                <a16:creationId xmlns:a16="http://schemas.microsoft.com/office/drawing/2014/main" id="{0C9DA72E-B6B5-480D-A7C4-7689115F3146}"/>
              </a:ext>
            </a:extLst>
          </p:cNvPr>
          <p:cNvSpPr/>
          <p:nvPr/>
        </p:nvSpPr>
        <p:spPr>
          <a:xfrm>
            <a:off x="6835147" y="142614"/>
            <a:ext cx="338554" cy="33855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4189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8E76BE8-A74D-4F7B-B5D4-15341C7ACBEA}"/>
              </a:ext>
            </a:extLst>
          </p:cNvPr>
          <p:cNvSpPr txBox="1"/>
          <p:nvPr/>
        </p:nvSpPr>
        <p:spPr>
          <a:xfrm>
            <a:off x="1616426" y="70792"/>
            <a:ext cx="666627"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1.04</a:t>
            </a:r>
          </a:p>
        </p:txBody>
      </p:sp>
      <p:sp>
        <p:nvSpPr>
          <p:cNvPr id="7" name="TextBox 6">
            <a:extLst>
              <a:ext uri="{FF2B5EF4-FFF2-40B4-BE49-F238E27FC236}">
                <a16:creationId xmlns:a16="http://schemas.microsoft.com/office/drawing/2014/main" id="{DB9C866F-F8E0-4F8F-8981-F984AD14AE49}"/>
              </a:ext>
            </a:extLst>
          </p:cNvPr>
          <p:cNvSpPr txBox="1"/>
          <p:nvPr/>
        </p:nvSpPr>
        <p:spPr>
          <a:xfrm>
            <a:off x="3945696" y="69813"/>
            <a:ext cx="3058728" cy="338554"/>
          </a:xfrm>
          <a:prstGeom prst="rect">
            <a:avLst/>
          </a:prstGeom>
          <a:solidFill>
            <a:schemeClr val="bg1"/>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Functional</a:t>
            </a:r>
          </a:p>
        </p:txBody>
      </p:sp>
      <p:sp>
        <p:nvSpPr>
          <p:cNvPr id="9" name="TextBox 8">
            <a:extLst>
              <a:ext uri="{FF2B5EF4-FFF2-40B4-BE49-F238E27FC236}">
                <a16:creationId xmlns:a16="http://schemas.microsoft.com/office/drawing/2014/main" id="{81827B0C-798D-4E9B-BB47-EC8B9F678E29}"/>
              </a:ext>
            </a:extLst>
          </p:cNvPr>
          <p:cNvSpPr txBox="1"/>
          <p:nvPr/>
        </p:nvSpPr>
        <p:spPr>
          <a:xfrm>
            <a:off x="1279174" y="583053"/>
            <a:ext cx="5725250"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The program shall accept a user’s input as response to a query in text form and validate the answer against the appropriate solution.</a:t>
            </a:r>
          </a:p>
        </p:txBody>
      </p:sp>
      <p:sp>
        <p:nvSpPr>
          <p:cNvPr id="10" name="TextBox 9">
            <a:extLst>
              <a:ext uri="{FF2B5EF4-FFF2-40B4-BE49-F238E27FC236}">
                <a16:creationId xmlns:a16="http://schemas.microsoft.com/office/drawing/2014/main" id="{4552F159-2AC0-4C56-9F60-4413E54C570D}"/>
              </a:ext>
            </a:extLst>
          </p:cNvPr>
          <p:cNvSpPr txBox="1"/>
          <p:nvPr/>
        </p:nvSpPr>
        <p:spPr>
          <a:xfrm>
            <a:off x="1114832" y="1249798"/>
            <a:ext cx="5889592"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Evaluating the accuracy of a user’s response is a fundamental aspect of developing critical thought and proficiency. </a:t>
            </a:r>
          </a:p>
        </p:txBody>
      </p:sp>
      <p:sp>
        <p:nvSpPr>
          <p:cNvPr id="11" name="TextBox 10">
            <a:extLst>
              <a:ext uri="{FF2B5EF4-FFF2-40B4-BE49-F238E27FC236}">
                <a16:creationId xmlns:a16="http://schemas.microsoft.com/office/drawing/2014/main" id="{88F7BF4A-1F5B-4DB0-AC72-4DC58ECFCD4E}"/>
              </a:ext>
            </a:extLst>
          </p:cNvPr>
          <p:cNvSpPr txBox="1"/>
          <p:nvPr/>
        </p:nvSpPr>
        <p:spPr>
          <a:xfrm>
            <a:off x="1332968" y="2065580"/>
            <a:ext cx="5671456"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Per round, a user’s response will evaluated against the generated tile set and query presented. The answer will be either correct or incorrect, with no facility for partially accurate answers. </a:t>
            </a:r>
          </a:p>
        </p:txBody>
      </p:sp>
      <p:sp>
        <p:nvSpPr>
          <p:cNvPr id="12" name="TextBox 11">
            <a:extLst>
              <a:ext uri="{FF2B5EF4-FFF2-40B4-BE49-F238E27FC236}">
                <a16:creationId xmlns:a16="http://schemas.microsoft.com/office/drawing/2014/main" id="{AC35797C-E17B-4996-B4D6-D2306458D049}"/>
              </a:ext>
            </a:extLst>
          </p:cNvPr>
          <p:cNvSpPr txBox="1"/>
          <p:nvPr/>
        </p:nvSpPr>
        <p:spPr>
          <a:xfrm>
            <a:off x="1171182" y="1789393"/>
            <a:ext cx="5833242"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J. Flum</a:t>
            </a:r>
          </a:p>
        </p:txBody>
      </p:sp>
      <p:sp>
        <p:nvSpPr>
          <p:cNvPr id="13" name="TextBox 12">
            <a:extLst>
              <a:ext uri="{FF2B5EF4-FFF2-40B4-BE49-F238E27FC236}">
                <a16:creationId xmlns:a16="http://schemas.microsoft.com/office/drawing/2014/main" id="{F22DCEE2-A050-469B-8A2C-921675613D95}"/>
              </a:ext>
            </a:extLst>
          </p:cNvPr>
          <p:cNvSpPr txBox="1"/>
          <p:nvPr/>
        </p:nvSpPr>
        <p:spPr>
          <a:xfrm>
            <a:off x="2283176" y="2953692"/>
            <a:ext cx="666627"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5</a:t>
            </a:r>
          </a:p>
        </p:txBody>
      </p:sp>
      <p:sp>
        <p:nvSpPr>
          <p:cNvPr id="14" name="TextBox 13">
            <a:extLst>
              <a:ext uri="{FF2B5EF4-FFF2-40B4-BE49-F238E27FC236}">
                <a16:creationId xmlns:a16="http://schemas.microsoft.com/office/drawing/2014/main" id="{C3D2B328-FA53-480D-904A-EE057296B389}"/>
              </a:ext>
            </a:extLst>
          </p:cNvPr>
          <p:cNvSpPr txBox="1"/>
          <p:nvPr/>
        </p:nvSpPr>
        <p:spPr>
          <a:xfrm>
            <a:off x="5635976" y="2953692"/>
            <a:ext cx="666627"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4</a:t>
            </a:r>
          </a:p>
        </p:txBody>
      </p:sp>
      <p:sp>
        <p:nvSpPr>
          <p:cNvPr id="15" name="TextBox 14">
            <a:extLst>
              <a:ext uri="{FF2B5EF4-FFF2-40B4-BE49-F238E27FC236}">
                <a16:creationId xmlns:a16="http://schemas.microsoft.com/office/drawing/2014/main" id="{013A717D-784E-4169-BDE5-EB8CE5AEDADD}"/>
              </a:ext>
            </a:extLst>
          </p:cNvPr>
          <p:cNvSpPr txBox="1"/>
          <p:nvPr/>
        </p:nvSpPr>
        <p:spPr>
          <a:xfrm>
            <a:off x="917926" y="3239442"/>
            <a:ext cx="666627"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High</a:t>
            </a:r>
          </a:p>
        </p:txBody>
      </p:sp>
      <p:sp>
        <p:nvSpPr>
          <p:cNvPr id="16" name="TextBox 15">
            <a:extLst>
              <a:ext uri="{FF2B5EF4-FFF2-40B4-BE49-F238E27FC236}">
                <a16:creationId xmlns:a16="http://schemas.microsoft.com/office/drawing/2014/main" id="{764BBAD6-DBE3-4122-9766-0545E10FE320}"/>
              </a:ext>
            </a:extLst>
          </p:cNvPr>
          <p:cNvSpPr txBox="1"/>
          <p:nvPr/>
        </p:nvSpPr>
        <p:spPr>
          <a:xfrm>
            <a:off x="5635976" y="3245792"/>
            <a:ext cx="1368448"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n/a</a:t>
            </a:r>
          </a:p>
        </p:txBody>
      </p:sp>
      <p:sp>
        <p:nvSpPr>
          <p:cNvPr id="17" name="TextBox 16">
            <a:extLst>
              <a:ext uri="{FF2B5EF4-FFF2-40B4-BE49-F238E27FC236}">
                <a16:creationId xmlns:a16="http://schemas.microsoft.com/office/drawing/2014/main" id="{F7516333-D956-477A-A01C-60BE55683552}"/>
              </a:ext>
            </a:extLst>
          </p:cNvPr>
          <p:cNvSpPr txBox="1"/>
          <p:nvPr/>
        </p:nvSpPr>
        <p:spPr>
          <a:xfrm>
            <a:off x="937032" y="3802498"/>
            <a:ext cx="4219168"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n/a</a:t>
            </a:r>
          </a:p>
        </p:txBody>
      </p:sp>
      <p:sp>
        <p:nvSpPr>
          <p:cNvPr id="18" name="TextBox 17">
            <a:extLst>
              <a:ext uri="{FF2B5EF4-FFF2-40B4-BE49-F238E27FC236}">
                <a16:creationId xmlns:a16="http://schemas.microsoft.com/office/drawing/2014/main" id="{28F4751F-BFF9-4893-9730-067FBF58D7E4}"/>
              </a:ext>
            </a:extLst>
          </p:cNvPr>
          <p:cNvSpPr txBox="1"/>
          <p:nvPr/>
        </p:nvSpPr>
        <p:spPr>
          <a:xfrm>
            <a:off x="2149082" y="3516593"/>
            <a:ext cx="3007118"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n/a</a:t>
            </a:r>
          </a:p>
        </p:txBody>
      </p:sp>
      <p:sp>
        <p:nvSpPr>
          <p:cNvPr id="19" name="Oval 18">
            <a:extLst>
              <a:ext uri="{FF2B5EF4-FFF2-40B4-BE49-F238E27FC236}">
                <a16:creationId xmlns:a16="http://schemas.microsoft.com/office/drawing/2014/main" id="{B8DF9557-EFEB-442E-A3FC-393BD9C57325}"/>
              </a:ext>
            </a:extLst>
          </p:cNvPr>
          <p:cNvSpPr/>
          <p:nvPr/>
        </p:nvSpPr>
        <p:spPr>
          <a:xfrm>
            <a:off x="6835147" y="142614"/>
            <a:ext cx="338554" cy="33855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5224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8E76BE8-A74D-4F7B-B5D4-15341C7ACBEA}"/>
              </a:ext>
            </a:extLst>
          </p:cNvPr>
          <p:cNvSpPr txBox="1"/>
          <p:nvPr/>
        </p:nvSpPr>
        <p:spPr>
          <a:xfrm>
            <a:off x="1616426" y="70792"/>
            <a:ext cx="666627"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1.05</a:t>
            </a:r>
          </a:p>
        </p:txBody>
      </p:sp>
      <p:sp>
        <p:nvSpPr>
          <p:cNvPr id="7" name="TextBox 6">
            <a:extLst>
              <a:ext uri="{FF2B5EF4-FFF2-40B4-BE49-F238E27FC236}">
                <a16:creationId xmlns:a16="http://schemas.microsoft.com/office/drawing/2014/main" id="{DB9C866F-F8E0-4F8F-8981-F984AD14AE49}"/>
              </a:ext>
            </a:extLst>
          </p:cNvPr>
          <p:cNvSpPr txBox="1"/>
          <p:nvPr/>
        </p:nvSpPr>
        <p:spPr>
          <a:xfrm>
            <a:off x="3945696" y="69813"/>
            <a:ext cx="3058728" cy="338554"/>
          </a:xfrm>
          <a:prstGeom prst="rect">
            <a:avLst/>
          </a:prstGeom>
          <a:solidFill>
            <a:schemeClr val="bg1"/>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Functional</a:t>
            </a:r>
          </a:p>
        </p:txBody>
      </p:sp>
      <p:sp>
        <p:nvSpPr>
          <p:cNvPr id="9" name="TextBox 8">
            <a:extLst>
              <a:ext uri="{FF2B5EF4-FFF2-40B4-BE49-F238E27FC236}">
                <a16:creationId xmlns:a16="http://schemas.microsoft.com/office/drawing/2014/main" id="{81827B0C-798D-4E9B-BB47-EC8B9F678E29}"/>
              </a:ext>
            </a:extLst>
          </p:cNvPr>
          <p:cNvSpPr txBox="1"/>
          <p:nvPr/>
        </p:nvSpPr>
        <p:spPr>
          <a:xfrm>
            <a:off x="1279174" y="583053"/>
            <a:ext cx="5725250"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The program shall continue presenting data and associated queries for a specified number of rounds or a specified amount of time. </a:t>
            </a:r>
          </a:p>
        </p:txBody>
      </p:sp>
      <p:sp>
        <p:nvSpPr>
          <p:cNvPr id="10" name="TextBox 9">
            <a:extLst>
              <a:ext uri="{FF2B5EF4-FFF2-40B4-BE49-F238E27FC236}">
                <a16:creationId xmlns:a16="http://schemas.microsoft.com/office/drawing/2014/main" id="{4552F159-2AC0-4C56-9F60-4413E54C570D}"/>
              </a:ext>
            </a:extLst>
          </p:cNvPr>
          <p:cNvSpPr txBox="1"/>
          <p:nvPr/>
        </p:nvSpPr>
        <p:spPr>
          <a:xfrm>
            <a:off x="1114832" y="1249798"/>
            <a:ext cx="5889592"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Repetition over a short period of time, will aid in long-term proficiency of the skills required for analysis and evaluation.</a:t>
            </a:r>
          </a:p>
        </p:txBody>
      </p:sp>
      <p:sp>
        <p:nvSpPr>
          <p:cNvPr id="11" name="TextBox 10">
            <a:extLst>
              <a:ext uri="{FF2B5EF4-FFF2-40B4-BE49-F238E27FC236}">
                <a16:creationId xmlns:a16="http://schemas.microsoft.com/office/drawing/2014/main" id="{88F7BF4A-1F5B-4DB0-AC72-4DC58ECFCD4E}"/>
              </a:ext>
            </a:extLst>
          </p:cNvPr>
          <p:cNvSpPr txBox="1"/>
          <p:nvPr/>
        </p:nvSpPr>
        <p:spPr>
          <a:xfrm>
            <a:off x="1332968" y="2065580"/>
            <a:ext cx="5671456"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Per game, after initial presentation, a new round will take place upon answering (correctly) or on time expiration and the game will terminate upon set time or round limitations.  </a:t>
            </a:r>
          </a:p>
        </p:txBody>
      </p:sp>
      <p:sp>
        <p:nvSpPr>
          <p:cNvPr id="12" name="TextBox 11">
            <a:extLst>
              <a:ext uri="{FF2B5EF4-FFF2-40B4-BE49-F238E27FC236}">
                <a16:creationId xmlns:a16="http://schemas.microsoft.com/office/drawing/2014/main" id="{AC35797C-E17B-4996-B4D6-D2306458D049}"/>
              </a:ext>
            </a:extLst>
          </p:cNvPr>
          <p:cNvSpPr txBox="1"/>
          <p:nvPr/>
        </p:nvSpPr>
        <p:spPr>
          <a:xfrm>
            <a:off x="1171182" y="1789393"/>
            <a:ext cx="5833242"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J. Flum</a:t>
            </a:r>
          </a:p>
        </p:txBody>
      </p:sp>
      <p:sp>
        <p:nvSpPr>
          <p:cNvPr id="13" name="TextBox 12">
            <a:extLst>
              <a:ext uri="{FF2B5EF4-FFF2-40B4-BE49-F238E27FC236}">
                <a16:creationId xmlns:a16="http://schemas.microsoft.com/office/drawing/2014/main" id="{F22DCEE2-A050-469B-8A2C-921675613D95}"/>
              </a:ext>
            </a:extLst>
          </p:cNvPr>
          <p:cNvSpPr txBox="1"/>
          <p:nvPr/>
        </p:nvSpPr>
        <p:spPr>
          <a:xfrm>
            <a:off x="2283176" y="2953692"/>
            <a:ext cx="666627"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4</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C3D2B328-FA53-480D-904A-EE057296B389}"/>
              </a:ext>
            </a:extLst>
          </p:cNvPr>
          <p:cNvSpPr txBox="1"/>
          <p:nvPr/>
        </p:nvSpPr>
        <p:spPr>
          <a:xfrm>
            <a:off x="5635976" y="2953692"/>
            <a:ext cx="666627"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5</a:t>
            </a:r>
          </a:p>
        </p:txBody>
      </p:sp>
      <p:sp>
        <p:nvSpPr>
          <p:cNvPr id="15" name="TextBox 14">
            <a:extLst>
              <a:ext uri="{FF2B5EF4-FFF2-40B4-BE49-F238E27FC236}">
                <a16:creationId xmlns:a16="http://schemas.microsoft.com/office/drawing/2014/main" id="{013A717D-784E-4169-BDE5-EB8CE5AEDADD}"/>
              </a:ext>
            </a:extLst>
          </p:cNvPr>
          <p:cNvSpPr txBox="1"/>
          <p:nvPr/>
        </p:nvSpPr>
        <p:spPr>
          <a:xfrm>
            <a:off x="917926" y="3239442"/>
            <a:ext cx="666627"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High</a:t>
            </a:r>
          </a:p>
        </p:txBody>
      </p:sp>
      <p:sp>
        <p:nvSpPr>
          <p:cNvPr id="16" name="TextBox 15">
            <a:extLst>
              <a:ext uri="{FF2B5EF4-FFF2-40B4-BE49-F238E27FC236}">
                <a16:creationId xmlns:a16="http://schemas.microsoft.com/office/drawing/2014/main" id="{764BBAD6-DBE3-4122-9766-0545E10FE320}"/>
              </a:ext>
            </a:extLst>
          </p:cNvPr>
          <p:cNvSpPr txBox="1"/>
          <p:nvPr/>
        </p:nvSpPr>
        <p:spPr>
          <a:xfrm>
            <a:off x="5635976" y="3245792"/>
            <a:ext cx="1368448"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n/a</a:t>
            </a:r>
          </a:p>
        </p:txBody>
      </p:sp>
      <p:sp>
        <p:nvSpPr>
          <p:cNvPr id="17" name="TextBox 16">
            <a:extLst>
              <a:ext uri="{FF2B5EF4-FFF2-40B4-BE49-F238E27FC236}">
                <a16:creationId xmlns:a16="http://schemas.microsoft.com/office/drawing/2014/main" id="{F7516333-D956-477A-A01C-60BE55683552}"/>
              </a:ext>
            </a:extLst>
          </p:cNvPr>
          <p:cNvSpPr txBox="1"/>
          <p:nvPr/>
        </p:nvSpPr>
        <p:spPr>
          <a:xfrm>
            <a:off x="937032" y="3802498"/>
            <a:ext cx="4219168"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n/a</a:t>
            </a:r>
          </a:p>
        </p:txBody>
      </p:sp>
      <p:sp>
        <p:nvSpPr>
          <p:cNvPr id="18" name="TextBox 17">
            <a:extLst>
              <a:ext uri="{FF2B5EF4-FFF2-40B4-BE49-F238E27FC236}">
                <a16:creationId xmlns:a16="http://schemas.microsoft.com/office/drawing/2014/main" id="{28F4751F-BFF9-4893-9730-067FBF58D7E4}"/>
              </a:ext>
            </a:extLst>
          </p:cNvPr>
          <p:cNvSpPr txBox="1"/>
          <p:nvPr/>
        </p:nvSpPr>
        <p:spPr>
          <a:xfrm>
            <a:off x="2149082" y="3516593"/>
            <a:ext cx="3007118"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n/a</a:t>
            </a:r>
          </a:p>
        </p:txBody>
      </p:sp>
      <p:sp>
        <p:nvSpPr>
          <p:cNvPr id="19" name="Oval 18">
            <a:extLst>
              <a:ext uri="{FF2B5EF4-FFF2-40B4-BE49-F238E27FC236}">
                <a16:creationId xmlns:a16="http://schemas.microsoft.com/office/drawing/2014/main" id="{7CA1C301-D7C7-4F17-A20B-5DA5A80FEBCE}"/>
              </a:ext>
            </a:extLst>
          </p:cNvPr>
          <p:cNvSpPr/>
          <p:nvPr/>
        </p:nvSpPr>
        <p:spPr>
          <a:xfrm>
            <a:off x="6835147" y="142614"/>
            <a:ext cx="338554" cy="33855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7370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8E76BE8-A74D-4F7B-B5D4-15341C7ACBEA}"/>
              </a:ext>
            </a:extLst>
          </p:cNvPr>
          <p:cNvSpPr txBox="1"/>
          <p:nvPr/>
        </p:nvSpPr>
        <p:spPr>
          <a:xfrm>
            <a:off x="1616426" y="70792"/>
            <a:ext cx="666627"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1.06</a:t>
            </a:r>
          </a:p>
        </p:txBody>
      </p:sp>
      <p:sp>
        <p:nvSpPr>
          <p:cNvPr id="7" name="TextBox 6">
            <a:extLst>
              <a:ext uri="{FF2B5EF4-FFF2-40B4-BE49-F238E27FC236}">
                <a16:creationId xmlns:a16="http://schemas.microsoft.com/office/drawing/2014/main" id="{DB9C866F-F8E0-4F8F-8981-F984AD14AE49}"/>
              </a:ext>
            </a:extLst>
          </p:cNvPr>
          <p:cNvSpPr txBox="1"/>
          <p:nvPr/>
        </p:nvSpPr>
        <p:spPr>
          <a:xfrm>
            <a:off x="3945696" y="69813"/>
            <a:ext cx="3058728" cy="338554"/>
          </a:xfrm>
          <a:prstGeom prst="rect">
            <a:avLst/>
          </a:prstGeom>
          <a:solidFill>
            <a:schemeClr val="bg1"/>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Functional</a:t>
            </a:r>
          </a:p>
        </p:txBody>
      </p:sp>
      <p:sp>
        <p:nvSpPr>
          <p:cNvPr id="9" name="TextBox 8">
            <a:extLst>
              <a:ext uri="{FF2B5EF4-FFF2-40B4-BE49-F238E27FC236}">
                <a16:creationId xmlns:a16="http://schemas.microsoft.com/office/drawing/2014/main" id="{81827B0C-798D-4E9B-BB47-EC8B9F678E29}"/>
              </a:ext>
            </a:extLst>
          </p:cNvPr>
          <p:cNvSpPr txBox="1"/>
          <p:nvPr/>
        </p:nvSpPr>
        <p:spPr>
          <a:xfrm>
            <a:off x="1279174" y="583053"/>
            <a:ext cx="5725250"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The program shall measure and report the accuracy of a user’s game session, as well as track performance over time.</a:t>
            </a:r>
          </a:p>
        </p:txBody>
      </p:sp>
      <p:sp>
        <p:nvSpPr>
          <p:cNvPr id="10" name="TextBox 9">
            <a:extLst>
              <a:ext uri="{FF2B5EF4-FFF2-40B4-BE49-F238E27FC236}">
                <a16:creationId xmlns:a16="http://schemas.microsoft.com/office/drawing/2014/main" id="{4552F159-2AC0-4C56-9F60-4413E54C570D}"/>
              </a:ext>
            </a:extLst>
          </p:cNvPr>
          <p:cNvSpPr txBox="1"/>
          <p:nvPr/>
        </p:nvSpPr>
        <p:spPr>
          <a:xfrm>
            <a:off x="1114832" y="1249798"/>
            <a:ext cx="5889592"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Gameplay usage and statistics are helpful metrics in motivating use, by establishing a personal baseline and measuring improvements.</a:t>
            </a:r>
          </a:p>
        </p:txBody>
      </p:sp>
      <p:sp>
        <p:nvSpPr>
          <p:cNvPr id="11" name="TextBox 10">
            <a:extLst>
              <a:ext uri="{FF2B5EF4-FFF2-40B4-BE49-F238E27FC236}">
                <a16:creationId xmlns:a16="http://schemas.microsoft.com/office/drawing/2014/main" id="{88F7BF4A-1F5B-4DB0-AC72-4DC58ECFCD4E}"/>
              </a:ext>
            </a:extLst>
          </p:cNvPr>
          <p:cNvSpPr txBox="1"/>
          <p:nvPr/>
        </p:nvSpPr>
        <p:spPr>
          <a:xfrm>
            <a:off x="1332968" y="2065580"/>
            <a:ext cx="5671456"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Per game, </a:t>
            </a:r>
            <a:r>
              <a:rPr lang="en-US" sz="1600" dirty="0">
                <a:solidFill>
                  <a:prstClr val="black"/>
                </a:solidFill>
                <a:latin typeface="Calibri" panose="020F0502020204030204"/>
              </a:rPr>
              <a:t>upon completion of a session, the user will be presented a ‘score’ indicating performance metrics derived from the number of correct and incorrect answers, as well as speed.</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AC35797C-E17B-4996-B4D6-D2306458D049}"/>
              </a:ext>
            </a:extLst>
          </p:cNvPr>
          <p:cNvSpPr txBox="1"/>
          <p:nvPr/>
        </p:nvSpPr>
        <p:spPr>
          <a:xfrm>
            <a:off x="1171182" y="1789393"/>
            <a:ext cx="5833242"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J. Flum</a:t>
            </a:r>
          </a:p>
        </p:txBody>
      </p:sp>
      <p:sp>
        <p:nvSpPr>
          <p:cNvPr id="13" name="TextBox 12">
            <a:extLst>
              <a:ext uri="{FF2B5EF4-FFF2-40B4-BE49-F238E27FC236}">
                <a16:creationId xmlns:a16="http://schemas.microsoft.com/office/drawing/2014/main" id="{F22DCEE2-A050-469B-8A2C-921675613D95}"/>
              </a:ext>
            </a:extLst>
          </p:cNvPr>
          <p:cNvSpPr txBox="1"/>
          <p:nvPr/>
        </p:nvSpPr>
        <p:spPr>
          <a:xfrm>
            <a:off x="2283176" y="2953692"/>
            <a:ext cx="666627"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4</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C3D2B328-FA53-480D-904A-EE057296B389}"/>
              </a:ext>
            </a:extLst>
          </p:cNvPr>
          <p:cNvSpPr txBox="1"/>
          <p:nvPr/>
        </p:nvSpPr>
        <p:spPr>
          <a:xfrm>
            <a:off x="5635976" y="2953692"/>
            <a:ext cx="666627"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3</a:t>
            </a:r>
          </a:p>
        </p:txBody>
      </p:sp>
      <p:sp>
        <p:nvSpPr>
          <p:cNvPr id="15" name="TextBox 14">
            <a:extLst>
              <a:ext uri="{FF2B5EF4-FFF2-40B4-BE49-F238E27FC236}">
                <a16:creationId xmlns:a16="http://schemas.microsoft.com/office/drawing/2014/main" id="{013A717D-784E-4169-BDE5-EB8CE5AEDADD}"/>
              </a:ext>
            </a:extLst>
          </p:cNvPr>
          <p:cNvSpPr txBox="1"/>
          <p:nvPr/>
        </p:nvSpPr>
        <p:spPr>
          <a:xfrm>
            <a:off x="917926" y="3239442"/>
            <a:ext cx="666627"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Med.</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764BBAD6-DBE3-4122-9766-0545E10FE320}"/>
              </a:ext>
            </a:extLst>
          </p:cNvPr>
          <p:cNvSpPr txBox="1"/>
          <p:nvPr/>
        </p:nvSpPr>
        <p:spPr>
          <a:xfrm>
            <a:off x="5635976" y="3245792"/>
            <a:ext cx="1368448"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n/a</a:t>
            </a:r>
          </a:p>
        </p:txBody>
      </p:sp>
      <p:sp>
        <p:nvSpPr>
          <p:cNvPr id="17" name="TextBox 16">
            <a:extLst>
              <a:ext uri="{FF2B5EF4-FFF2-40B4-BE49-F238E27FC236}">
                <a16:creationId xmlns:a16="http://schemas.microsoft.com/office/drawing/2014/main" id="{F7516333-D956-477A-A01C-60BE55683552}"/>
              </a:ext>
            </a:extLst>
          </p:cNvPr>
          <p:cNvSpPr txBox="1"/>
          <p:nvPr/>
        </p:nvSpPr>
        <p:spPr>
          <a:xfrm>
            <a:off x="937032" y="3802498"/>
            <a:ext cx="4219168"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n/a</a:t>
            </a:r>
          </a:p>
        </p:txBody>
      </p:sp>
      <p:sp>
        <p:nvSpPr>
          <p:cNvPr id="18" name="TextBox 17">
            <a:extLst>
              <a:ext uri="{FF2B5EF4-FFF2-40B4-BE49-F238E27FC236}">
                <a16:creationId xmlns:a16="http://schemas.microsoft.com/office/drawing/2014/main" id="{28F4751F-BFF9-4893-9730-067FBF58D7E4}"/>
              </a:ext>
            </a:extLst>
          </p:cNvPr>
          <p:cNvSpPr txBox="1"/>
          <p:nvPr/>
        </p:nvSpPr>
        <p:spPr>
          <a:xfrm>
            <a:off x="2149082" y="3516593"/>
            <a:ext cx="3007118"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n/a</a:t>
            </a:r>
          </a:p>
        </p:txBody>
      </p:sp>
      <p:sp>
        <p:nvSpPr>
          <p:cNvPr id="19" name="Oval 18">
            <a:extLst>
              <a:ext uri="{FF2B5EF4-FFF2-40B4-BE49-F238E27FC236}">
                <a16:creationId xmlns:a16="http://schemas.microsoft.com/office/drawing/2014/main" id="{2682DB23-C7DD-4F0C-BA54-6B6E1479218F}"/>
              </a:ext>
            </a:extLst>
          </p:cNvPr>
          <p:cNvSpPr/>
          <p:nvPr/>
        </p:nvSpPr>
        <p:spPr>
          <a:xfrm>
            <a:off x="6835147" y="142004"/>
            <a:ext cx="338554" cy="338554"/>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9351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8E76BE8-A74D-4F7B-B5D4-15341C7ACBEA}"/>
              </a:ext>
            </a:extLst>
          </p:cNvPr>
          <p:cNvSpPr txBox="1"/>
          <p:nvPr/>
        </p:nvSpPr>
        <p:spPr>
          <a:xfrm>
            <a:off x="1616426" y="70792"/>
            <a:ext cx="941503"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2</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.01</a:t>
            </a:r>
          </a:p>
        </p:txBody>
      </p:sp>
      <p:sp>
        <p:nvSpPr>
          <p:cNvPr id="7" name="TextBox 6">
            <a:extLst>
              <a:ext uri="{FF2B5EF4-FFF2-40B4-BE49-F238E27FC236}">
                <a16:creationId xmlns:a16="http://schemas.microsoft.com/office/drawing/2014/main" id="{DB9C866F-F8E0-4F8F-8981-F984AD14AE49}"/>
              </a:ext>
            </a:extLst>
          </p:cNvPr>
          <p:cNvSpPr txBox="1"/>
          <p:nvPr/>
        </p:nvSpPr>
        <p:spPr>
          <a:xfrm>
            <a:off x="3945696" y="69813"/>
            <a:ext cx="3058728" cy="338554"/>
          </a:xfrm>
          <a:prstGeom prst="rect">
            <a:avLst/>
          </a:prstGeom>
          <a:solidFill>
            <a:schemeClr val="bg1"/>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Look and Feel - Appearance</a:t>
            </a:r>
          </a:p>
        </p:txBody>
      </p:sp>
      <p:sp>
        <p:nvSpPr>
          <p:cNvPr id="9" name="TextBox 8">
            <a:extLst>
              <a:ext uri="{FF2B5EF4-FFF2-40B4-BE49-F238E27FC236}">
                <a16:creationId xmlns:a16="http://schemas.microsoft.com/office/drawing/2014/main" id="{81827B0C-798D-4E9B-BB47-EC8B9F678E29}"/>
              </a:ext>
            </a:extLst>
          </p:cNvPr>
          <p:cNvSpPr txBox="1"/>
          <p:nvPr/>
        </p:nvSpPr>
        <p:spPr>
          <a:xfrm>
            <a:off x="1279174" y="583053"/>
            <a:ext cx="5725250"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The program shall be attractive to college-aged students and/or adult professionals.</a:t>
            </a:r>
          </a:p>
        </p:txBody>
      </p:sp>
      <p:sp>
        <p:nvSpPr>
          <p:cNvPr id="10" name="TextBox 9">
            <a:extLst>
              <a:ext uri="{FF2B5EF4-FFF2-40B4-BE49-F238E27FC236}">
                <a16:creationId xmlns:a16="http://schemas.microsoft.com/office/drawing/2014/main" id="{4552F159-2AC0-4C56-9F60-4413E54C570D}"/>
              </a:ext>
            </a:extLst>
          </p:cNvPr>
          <p:cNvSpPr txBox="1"/>
          <p:nvPr/>
        </p:nvSpPr>
        <p:spPr>
          <a:xfrm>
            <a:off x="1114832" y="1249798"/>
            <a:ext cx="5889592"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Engagement and acceptance of the target audience is a necessary component of the program’s initial and repeated use.</a:t>
            </a:r>
          </a:p>
        </p:txBody>
      </p:sp>
      <p:sp>
        <p:nvSpPr>
          <p:cNvPr id="11" name="TextBox 10">
            <a:extLst>
              <a:ext uri="{FF2B5EF4-FFF2-40B4-BE49-F238E27FC236}">
                <a16:creationId xmlns:a16="http://schemas.microsoft.com/office/drawing/2014/main" id="{88F7BF4A-1F5B-4DB0-AC72-4DC58ECFCD4E}"/>
              </a:ext>
            </a:extLst>
          </p:cNvPr>
          <p:cNvSpPr txBox="1"/>
          <p:nvPr/>
        </p:nvSpPr>
        <p:spPr>
          <a:xfrm>
            <a:off x="1332968" y="2065580"/>
            <a:ext cx="5671456"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Provided a random, representative sample of the target population, a majority of users (&gt;50%) will, of their own volition, engage with the product.  </a:t>
            </a:r>
          </a:p>
        </p:txBody>
      </p:sp>
      <p:sp>
        <p:nvSpPr>
          <p:cNvPr id="12" name="TextBox 11">
            <a:extLst>
              <a:ext uri="{FF2B5EF4-FFF2-40B4-BE49-F238E27FC236}">
                <a16:creationId xmlns:a16="http://schemas.microsoft.com/office/drawing/2014/main" id="{AC35797C-E17B-4996-B4D6-D2306458D049}"/>
              </a:ext>
            </a:extLst>
          </p:cNvPr>
          <p:cNvSpPr txBox="1"/>
          <p:nvPr/>
        </p:nvSpPr>
        <p:spPr>
          <a:xfrm>
            <a:off x="1171182" y="1789393"/>
            <a:ext cx="5833242"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J. Flum</a:t>
            </a:r>
          </a:p>
        </p:txBody>
      </p:sp>
      <p:sp>
        <p:nvSpPr>
          <p:cNvPr id="13" name="TextBox 12">
            <a:extLst>
              <a:ext uri="{FF2B5EF4-FFF2-40B4-BE49-F238E27FC236}">
                <a16:creationId xmlns:a16="http://schemas.microsoft.com/office/drawing/2014/main" id="{F22DCEE2-A050-469B-8A2C-921675613D95}"/>
              </a:ext>
            </a:extLst>
          </p:cNvPr>
          <p:cNvSpPr txBox="1"/>
          <p:nvPr/>
        </p:nvSpPr>
        <p:spPr>
          <a:xfrm>
            <a:off x="2283176" y="2953692"/>
            <a:ext cx="666627"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4</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C3D2B328-FA53-480D-904A-EE057296B389}"/>
              </a:ext>
            </a:extLst>
          </p:cNvPr>
          <p:cNvSpPr txBox="1"/>
          <p:nvPr/>
        </p:nvSpPr>
        <p:spPr>
          <a:xfrm>
            <a:off x="5635976" y="2953692"/>
            <a:ext cx="666627"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3</a:t>
            </a:r>
          </a:p>
        </p:txBody>
      </p:sp>
      <p:sp>
        <p:nvSpPr>
          <p:cNvPr id="15" name="TextBox 14">
            <a:extLst>
              <a:ext uri="{FF2B5EF4-FFF2-40B4-BE49-F238E27FC236}">
                <a16:creationId xmlns:a16="http://schemas.microsoft.com/office/drawing/2014/main" id="{013A717D-784E-4169-BDE5-EB8CE5AEDADD}"/>
              </a:ext>
            </a:extLst>
          </p:cNvPr>
          <p:cNvSpPr txBox="1"/>
          <p:nvPr/>
        </p:nvSpPr>
        <p:spPr>
          <a:xfrm>
            <a:off x="917926" y="3239442"/>
            <a:ext cx="666627"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High</a:t>
            </a:r>
          </a:p>
        </p:txBody>
      </p:sp>
      <p:sp>
        <p:nvSpPr>
          <p:cNvPr id="16" name="TextBox 15">
            <a:extLst>
              <a:ext uri="{FF2B5EF4-FFF2-40B4-BE49-F238E27FC236}">
                <a16:creationId xmlns:a16="http://schemas.microsoft.com/office/drawing/2014/main" id="{764BBAD6-DBE3-4122-9766-0545E10FE320}"/>
              </a:ext>
            </a:extLst>
          </p:cNvPr>
          <p:cNvSpPr txBox="1"/>
          <p:nvPr/>
        </p:nvSpPr>
        <p:spPr>
          <a:xfrm>
            <a:off x="5635976" y="3245792"/>
            <a:ext cx="1368448"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n/a</a:t>
            </a:r>
          </a:p>
        </p:txBody>
      </p:sp>
      <p:sp>
        <p:nvSpPr>
          <p:cNvPr id="17" name="TextBox 16">
            <a:extLst>
              <a:ext uri="{FF2B5EF4-FFF2-40B4-BE49-F238E27FC236}">
                <a16:creationId xmlns:a16="http://schemas.microsoft.com/office/drawing/2014/main" id="{F7516333-D956-477A-A01C-60BE55683552}"/>
              </a:ext>
            </a:extLst>
          </p:cNvPr>
          <p:cNvSpPr txBox="1"/>
          <p:nvPr/>
        </p:nvSpPr>
        <p:spPr>
          <a:xfrm>
            <a:off x="937032" y="3802498"/>
            <a:ext cx="4219168"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n/a</a:t>
            </a:r>
          </a:p>
        </p:txBody>
      </p:sp>
      <p:sp>
        <p:nvSpPr>
          <p:cNvPr id="18" name="TextBox 17">
            <a:extLst>
              <a:ext uri="{FF2B5EF4-FFF2-40B4-BE49-F238E27FC236}">
                <a16:creationId xmlns:a16="http://schemas.microsoft.com/office/drawing/2014/main" id="{28F4751F-BFF9-4893-9730-067FBF58D7E4}"/>
              </a:ext>
            </a:extLst>
          </p:cNvPr>
          <p:cNvSpPr txBox="1"/>
          <p:nvPr/>
        </p:nvSpPr>
        <p:spPr>
          <a:xfrm>
            <a:off x="2149082" y="3516593"/>
            <a:ext cx="3007118"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n/a</a:t>
            </a:r>
          </a:p>
        </p:txBody>
      </p:sp>
      <p:sp>
        <p:nvSpPr>
          <p:cNvPr id="19" name="Oval 18">
            <a:extLst>
              <a:ext uri="{FF2B5EF4-FFF2-40B4-BE49-F238E27FC236}">
                <a16:creationId xmlns:a16="http://schemas.microsoft.com/office/drawing/2014/main" id="{6AF3BE83-3FD5-4F72-BB3E-684FD685FAAC}"/>
              </a:ext>
            </a:extLst>
          </p:cNvPr>
          <p:cNvSpPr/>
          <p:nvPr/>
        </p:nvSpPr>
        <p:spPr>
          <a:xfrm>
            <a:off x="6835147" y="142614"/>
            <a:ext cx="338554" cy="338554"/>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57652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8E76BE8-A74D-4F7B-B5D4-15341C7ACBEA}"/>
              </a:ext>
            </a:extLst>
          </p:cNvPr>
          <p:cNvSpPr txBox="1"/>
          <p:nvPr/>
        </p:nvSpPr>
        <p:spPr>
          <a:xfrm>
            <a:off x="1616426" y="70792"/>
            <a:ext cx="941503"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2.02</a:t>
            </a:r>
          </a:p>
        </p:txBody>
      </p:sp>
      <p:sp>
        <p:nvSpPr>
          <p:cNvPr id="7" name="TextBox 6">
            <a:extLst>
              <a:ext uri="{FF2B5EF4-FFF2-40B4-BE49-F238E27FC236}">
                <a16:creationId xmlns:a16="http://schemas.microsoft.com/office/drawing/2014/main" id="{DB9C866F-F8E0-4F8F-8981-F984AD14AE49}"/>
              </a:ext>
            </a:extLst>
          </p:cNvPr>
          <p:cNvSpPr txBox="1"/>
          <p:nvPr/>
        </p:nvSpPr>
        <p:spPr>
          <a:xfrm>
            <a:off x="3945696" y="69813"/>
            <a:ext cx="3058728" cy="338554"/>
          </a:xfrm>
          <a:prstGeom prst="rect">
            <a:avLst/>
          </a:prstGeom>
          <a:solidFill>
            <a:schemeClr val="bg1"/>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Look and Feel - </a:t>
            </a:r>
            <a:r>
              <a:rPr lang="en-US" sz="1600" dirty="0">
                <a:solidFill>
                  <a:prstClr val="black"/>
                </a:solidFill>
                <a:latin typeface="Calibri" panose="020F0502020204030204"/>
              </a:rPr>
              <a:t>Style</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81827B0C-798D-4E9B-BB47-EC8B9F678E29}"/>
              </a:ext>
            </a:extLst>
          </p:cNvPr>
          <p:cNvSpPr txBox="1"/>
          <p:nvPr/>
        </p:nvSpPr>
        <p:spPr>
          <a:xfrm>
            <a:off x="1279174" y="583053"/>
            <a:ext cx="5725250"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The program shall be professional and simple in design, more representative of a game than productivity software or a utility.</a:t>
            </a:r>
          </a:p>
        </p:txBody>
      </p:sp>
      <p:sp>
        <p:nvSpPr>
          <p:cNvPr id="10" name="TextBox 9">
            <a:extLst>
              <a:ext uri="{FF2B5EF4-FFF2-40B4-BE49-F238E27FC236}">
                <a16:creationId xmlns:a16="http://schemas.microsoft.com/office/drawing/2014/main" id="{4552F159-2AC0-4C56-9F60-4413E54C570D}"/>
              </a:ext>
            </a:extLst>
          </p:cNvPr>
          <p:cNvSpPr txBox="1"/>
          <p:nvPr/>
        </p:nvSpPr>
        <p:spPr>
          <a:xfrm>
            <a:off x="1114832" y="1249798"/>
            <a:ext cx="5889592"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To maximize repeat engagement and enjoyment of the program, the user should not associate performing the tasks as ‘work.’</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88F7BF4A-1F5B-4DB0-AC72-4DC58ECFCD4E}"/>
              </a:ext>
            </a:extLst>
          </p:cNvPr>
          <p:cNvSpPr txBox="1"/>
          <p:nvPr/>
        </p:nvSpPr>
        <p:spPr>
          <a:xfrm>
            <a:off x="1332968" y="2065580"/>
            <a:ext cx="5671456"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Provided a random, representative sample of the engaged target population, a large majority of users (&gt;75%) will, of their own volition, demonstrate reuse of the product.  </a:t>
            </a:r>
          </a:p>
        </p:txBody>
      </p:sp>
      <p:sp>
        <p:nvSpPr>
          <p:cNvPr id="12" name="TextBox 11">
            <a:extLst>
              <a:ext uri="{FF2B5EF4-FFF2-40B4-BE49-F238E27FC236}">
                <a16:creationId xmlns:a16="http://schemas.microsoft.com/office/drawing/2014/main" id="{AC35797C-E17B-4996-B4D6-D2306458D049}"/>
              </a:ext>
            </a:extLst>
          </p:cNvPr>
          <p:cNvSpPr txBox="1"/>
          <p:nvPr/>
        </p:nvSpPr>
        <p:spPr>
          <a:xfrm>
            <a:off x="1171182" y="1789393"/>
            <a:ext cx="5833242"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J. Flum</a:t>
            </a:r>
          </a:p>
        </p:txBody>
      </p:sp>
      <p:sp>
        <p:nvSpPr>
          <p:cNvPr id="13" name="TextBox 12">
            <a:extLst>
              <a:ext uri="{FF2B5EF4-FFF2-40B4-BE49-F238E27FC236}">
                <a16:creationId xmlns:a16="http://schemas.microsoft.com/office/drawing/2014/main" id="{F22DCEE2-A050-469B-8A2C-921675613D95}"/>
              </a:ext>
            </a:extLst>
          </p:cNvPr>
          <p:cNvSpPr txBox="1"/>
          <p:nvPr/>
        </p:nvSpPr>
        <p:spPr>
          <a:xfrm>
            <a:off x="2283176" y="2953692"/>
            <a:ext cx="666627"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4</a:t>
            </a:r>
          </a:p>
        </p:txBody>
      </p:sp>
      <p:sp>
        <p:nvSpPr>
          <p:cNvPr id="14" name="TextBox 13">
            <a:extLst>
              <a:ext uri="{FF2B5EF4-FFF2-40B4-BE49-F238E27FC236}">
                <a16:creationId xmlns:a16="http://schemas.microsoft.com/office/drawing/2014/main" id="{C3D2B328-FA53-480D-904A-EE057296B389}"/>
              </a:ext>
            </a:extLst>
          </p:cNvPr>
          <p:cNvSpPr txBox="1"/>
          <p:nvPr/>
        </p:nvSpPr>
        <p:spPr>
          <a:xfrm>
            <a:off x="5635976" y="2953692"/>
            <a:ext cx="666627"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3</a:t>
            </a:r>
          </a:p>
        </p:txBody>
      </p:sp>
      <p:sp>
        <p:nvSpPr>
          <p:cNvPr id="15" name="TextBox 14">
            <a:extLst>
              <a:ext uri="{FF2B5EF4-FFF2-40B4-BE49-F238E27FC236}">
                <a16:creationId xmlns:a16="http://schemas.microsoft.com/office/drawing/2014/main" id="{013A717D-784E-4169-BDE5-EB8CE5AEDADD}"/>
              </a:ext>
            </a:extLst>
          </p:cNvPr>
          <p:cNvSpPr txBox="1"/>
          <p:nvPr/>
        </p:nvSpPr>
        <p:spPr>
          <a:xfrm>
            <a:off x="917926" y="3239442"/>
            <a:ext cx="666627"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Med.</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764BBAD6-DBE3-4122-9766-0545E10FE320}"/>
              </a:ext>
            </a:extLst>
          </p:cNvPr>
          <p:cNvSpPr txBox="1"/>
          <p:nvPr/>
        </p:nvSpPr>
        <p:spPr>
          <a:xfrm>
            <a:off x="5635976" y="3245792"/>
            <a:ext cx="1368448"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n/a</a:t>
            </a:r>
          </a:p>
        </p:txBody>
      </p:sp>
      <p:sp>
        <p:nvSpPr>
          <p:cNvPr id="17" name="TextBox 16">
            <a:extLst>
              <a:ext uri="{FF2B5EF4-FFF2-40B4-BE49-F238E27FC236}">
                <a16:creationId xmlns:a16="http://schemas.microsoft.com/office/drawing/2014/main" id="{F7516333-D956-477A-A01C-60BE55683552}"/>
              </a:ext>
            </a:extLst>
          </p:cNvPr>
          <p:cNvSpPr txBox="1"/>
          <p:nvPr/>
        </p:nvSpPr>
        <p:spPr>
          <a:xfrm>
            <a:off x="937032" y="3802498"/>
            <a:ext cx="4219168"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n/a</a:t>
            </a:r>
          </a:p>
        </p:txBody>
      </p:sp>
      <p:sp>
        <p:nvSpPr>
          <p:cNvPr id="18" name="TextBox 17">
            <a:extLst>
              <a:ext uri="{FF2B5EF4-FFF2-40B4-BE49-F238E27FC236}">
                <a16:creationId xmlns:a16="http://schemas.microsoft.com/office/drawing/2014/main" id="{28F4751F-BFF9-4893-9730-067FBF58D7E4}"/>
              </a:ext>
            </a:extLst>
          </p:cNvPr>
          <p:cNvSpPr txBox="1"/>
          <p:nvPr/>
        </p:nvSpPr>
        <p:spPr>
          <a:xfrm>
            <a:off x="2149082" y="3516593"/>
            <a:ext cx="3007118"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n/a</a:t>
            </a:r>
          </a:p>
        </p:txBody>
      </p:sp>
      <p:sp>
        <p:nvSpPr>
          <p:cNvPr id="21" name="Oval 20">
            <a:extLst>
              <a:ext uri="{FF2B5EF4-FFF2-40B4-BE49-F238E27FC236}">
                <a16:creationId xmlns:a16="http://schemas.microsoft.com/office/drawing/2014/main" id="{6A3A3884-5B09-4715-8B67-3CB20B7DA626}"/>
              </a:ext>
            </a:extLst>
          </p:cNvPr>
          <p:cNvSpPr/>
          <p:nvPr/>
        </p:nvSpPr>
        <p:spPr>
          <a:xfrm>
            <a:off x="6835147" y="142614"/>
            <a:ext cx="338554" cy="338554"/>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3510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8E76BE8-A74D-4F7B-B5D4-15341C7ACBEA}"/>
              </a:ext>
            </a:extLst>
          </p:cNvPr>
          <p:cNvSpPr txBox="1"/>
          <p:nvPr/>
        </p:nvSpPr>
        <p:spPr>
          <a:xfrm>
            <a:off x="1616426" y="70792"/>
            <a:ext cx="941503"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3.01</a:t>
            </a:r>
          </a:p>
        </p:txBody>
      </p:sp>
      <p:sp>
        <p:nvSpPr>
          <p:cNvPr id="7" name="TextBox 6">
            <a:extLst>
              <a:ext uri="{FF2B5EF4-FFF2-40B4-BE49-F238E27FC236}">
                <a16:creationId xmlns:a16="http://schemas.microsoft.com/office/drawing/2014/main" id="{DB9C866F-F8E0-4F8F-8981-F984AD14AE49}"/>
              </a:ext>
            </a:extLst>
          </p:cNvPr>
          <p:cNvSpPr txBox="1"/>
          <p:nvPr/>
        </p:nvSpPr>
        <p:spPr>
          <a:xfrm>
            <a:off x="3945696" y="69813"/>
            <a:ext cx="3058728" cy="338554"/>
          </a:xfrm>
          <a:prstGeom prst="rect">
            <a:avLst/>
          </a:prstGeom>
          <a:solidFill>
            <a:schemeClr val="bg1"/>
          </a:solid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Usability – Ease of Use</a:t>
            </a:r>
          </a:p>
        </p:txBody>
      </p:sp>
      <p:sp>
        <p:nvSpPr>
          <p:cNvPr id="9" name="TextBox 8">
            <a:extLst>
              <a:ext uri="{FF2B5EF4-FFF2-40B4-BE49-F238E27FC236}">
                <a16:creationId xmlns:a16="http://schemas.microsoft.com/office/drawing/2014/main" id="{81827B0C-798D-4E9B-BB47-EC8B9F678E29}"/>
              </a:ext>
            </a:extLst>
          </p:cNvPr>
          <p:cNvSpPr txBox="1"/>
          <p:nvPr/>
        </p:nvSpPr>
        <p:spPr>
          <a:xfrm>
            <a:off x="1279174" y="583053"/>
            <a:ext cx="5725250"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The program shall successfully facilitate a productive game session for users with no prior experience.</a:t>
            </a:r>
          </a:p>
        </p:txBody>
      </p:sp>
      <p:sp>
        <p:nvSpPr>
          <p:cNvPr id="10" name="TextBox 9">
            <a:extLst>
              <a:ext uri="{FF2B5EF4-FFF2-40B4-BE49-F238E27FC236}">
                <a16:creationId xmlns:a16="http://schemas.microsoft.com/office/drawing/2014/main" id="{4552F159-2AC0-4C56-9F60-4413E54C570D}"/>
              </a:ext>
            </a:extLst>
          </p:cNvPr>
          <p:cNvSpPr txBox="1"/>
          <p:nvPr/>
        </p:nvSpPr>
        <p:spPr>
          <a:xfrm>
            <a:off x="1114832" y="1249798"/>
            <a:ext cx="5889592"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While still being challenging, the goals of the query and response format should be intuitive in order to not discourage new users.</a:t>
            </a:r>
          </a:p>
        </p:txBody>
      </p:sp>
      <p:sp>
        <p:nvSpPr>
          <p:cNvPr id="11" name="TextBox 10">
            <a:extLst>
              <a:ext uri="{FF2B5EF4-FFF2-40B4-BE49-F238E27FC236}">
                <a16:creationId xmlns:a16="http://schemas.microsoft.com/office/drawing/2014/main" id="{88F7BF4A-1F5B-4DB0-AC72-4DC58ECFCD4E}"/>
              </a:ext>
            </a:extLst>
          </p:cNvPr>
          <p:cNvSpPr txBox="1"/>
          <p:nvPr/>
        </p:nvSpPr>
        <p:spPr>
          <a:xfrm>
            <a:off x="1332968" y="2065580"/>
            <a:ext cx="5671456"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Provided a random, representative sample of the target population, a majority of users (&gt;50%) will </a:t>
            </a:r>
            <a:r>
              <a:rPr lang="en-US" sz="1600" dirty="0">
                <a:solidFill>
                  <a:prstClr val="black"/>
                </a:solidFill>
                <a:latin typeface="Calibri" panose="020F0502020204030204"/>
              </a:rPr>
              <a:t>see a game session to completion with at least one correct answer.</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AC35797C-E17B-4996-B4D6-D2306458D049}"/>
              </a:ext>
            </a:extLst>
          </p:cNvPr>
          <p:cNvSpPr txBox="1"/>
          <p:nvPr/>
        </p:nvSpPr>
        <p:spPr>
          <a:xfrm>
            <a:off x="1171182" y="1789393"/>
            <a:ext cx="5833242"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J. Flum</a:t>
            </a:r>
          </a:p>
        </p:txBody>
      </p:sp>
      <p:sp>
        <p:nvSpPr>
          <p:cNvPr id="13" name="TextBox 12">
            <a:extLst>
              <a:ext uri="{FF2B5EF4-FFF2-40B4-BE49-F238E27FC236}">
                <a16:creationId xmlns:a16="http://schemas.microsoft.com/office/drawing/2014/main" id="{F22DCEE2-A050-469B-8A2C-921675613D95}"/>
              </a:ext>
            </a:extLst>
          </p:cNvPr>
          <p:cNvSpPr txBox="1"/>
          <p:nvPr/>
        </p:nvSpPr>
        <p:spPr>
          <a:xfrm>
            <a:off x="2283176" y="2953692"/>
            <a:ext cx="666627"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3</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C3D2B328-FA53-480D-904A-EE057296B389}"/>
              </a:ext>
            </a:extLst>
          </p:cNvPr>
          <p:cNvSpPr txBox="1"/>
          <p:nvPr/>
        </p:nvSpPr>
        <p:spPr>
          <a:xfrm>
            <a:off x="5635976" y="2953692"/>
            <a:ext cx="666627"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4</a:t>
            </a:r>
          </a:p>
        </p:txBody>
      </p:sp>
      <p:sp>
        <p:nvSpPr>
          <p:cNvPr id="15" name="TextBox 14">
            <a:extLst>
              <a:ext uri="{FF2B5EF4-FFF2-40B4-BE49-F238E27FC236}">
                <a16:creationId xmlns:a16="http://schemas.microsoft.com/office/drawing/2014/main" id="{013A717D-784E-4169-BDE5-EB8CE5AEDADD}"/>
              </a:ext>
            </a:extLst>
          </p:cNvPr>
          <p:cNvSpPr txBox="1"/>
          <p:nvPr/>
        </p:nvSpPr>
        <p:spPr>
          <a:xfrm>
            <a:off x="917926" y="3239442"/>
            <a:ext cx="666627"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solidFill>
                  <a:prstClr val="black"/>
                </a:solidFill>
                <a:latin typeface="Calibri" panose="020F0502020204030204"/>
              </a:rPr>
              <a:t>Med.</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764BBAD6-DBE3-4122-9766-0545E10FE320}"/>
              </a:ext>
            </a:extLst>
          </p:cNvPr>
          <p:cNvSpPr txBox="1"/>
          <p:nvPr/>
        </p:nvSpPr>
        <p:spPr>
          <a:xfrm>
            <a:off x="5635976" y="3245792"/>
            <a:ext cx="1368448"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n/a</a:t>
            </a:r>
          </a:p>
        </p:txBody>
      </p:sp>
      <p:sp>
        <p:nvSpPr>
          <p:cNvPr id="17" name="TextBox 16">
            <a:extLst>
              <a:ext uri="{FF2B5EF4-FFF2-40B4-BE49-F238E27FC236}">
                <a16:creationId xmlns:a16="http://schemas.microsoft.com/office/drawing/2014/main" id="{F7516333-D956-477A-A01C-60BE55683552}"/>
              </a:ext>
            </a:extLst>
          </p:cNvPr>
          <p:cNvSpPr txBox="1"/>
          <p:nvPr/>
        </p:nvSpPr>
        <p:spPr>
          <a:xfrm>
            <a:off x="937032" y="3802498"/>
            <a:ext cx="4219168"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n/a</a:t>
            </a:r>
          </a:p>
        </p:txBody>
      </p:sp>
      <p:sp>
        <p:nvSpPr>
          <p:cNvPr id="18" name="TextBox 17">
            <a:extLst>
              <a:ext uri="{FF2B5EF4-FFF2-40B4-BE49-F238E27FC236}">
                <a16:creationId xmlns:a16="http://schemas.microsoft.com/office/drawing/2014/main" id="{28F4751F-BFF9-4893-9730-067FBF58D7E4}"/>
              </a:ext>
            </a:extLst>
          </p:cNvPr>
          <p:cNvSpPr txBox="1"/>
          <p:nvPr/>
        </p:nvSpPr>
        <p:spPr>
          <a:xfrm>
            <a:off x="2149082" y="3516593"/>
            <a:ext cx="3007118"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n/a</a:t>
            </a:r>
          </a:p>
        </p:txBody>
      </p:sp>
      <p:sp>
        <p:nvSpPr>
          <p:cNvPr id="19" name="Oval 18">
            <a:extLst>
              <a:ext uri="{FF2B5EF4-FFF2-40B4-BE49-F238E27FC236}">
                <a16:creationId xmlns:a16="http://schemas.microsoft.com/office/drawing/2014/main" id="{82886224-951E-497B-A322-645667C8F56C}"/>
              </a:ext>
            </a:extLst>
          </p:cNvPr>
          <p:cNvSpPr/>
          <p:nvPr/>
        </p:nvSpPr>
        <p:spPr>
          <a:xfrm>
            <a:off x="6835147" y="142614"/>
            <a:ext cx="338554" cy="338554"/>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672191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23779</TotalTime>
  <Words>2126</Words>
  <Application>Microsoft Office PowerPoint</Application>
  <PresentationFormat>Custom</PresentationFormat>
  <Paragraphs>266</Paragraphs>
  <Slides>22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Flum</dc:creator>
  <cp:lastModifiedBy>Jonathan Flum</cp:lastModifiedBy>
  <cp:revision>29</cp:revision>
  <dcterms:created xsi:type="dcterms:W3CDTF">2022-03-24T16:02:51Z</dcterms:created>
  <dcterms:modified xsi:type="dcterms:W3CDTF">2023-09-19T16:12:19Z</dcterms:modified>
</cp:coreProperties>
</file>