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7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10" autoAdjust="0"/>
  </p:normalViewPr>
  <p:slideViewPr>
    <p:cSldViewPr snapToGrid="0">
      <p:cViewPr varScale="1">
        <p:scale>
          <a:sx n="160" d="100"/>
          <a:sy n="160" d="100"/>
        </p:scale>
        <p:origin x="6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2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1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3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9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7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6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8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AA00-1F83-4303-9263-8C4B807B853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2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AA00-1F83-4303-9263-8C4B807B8531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E6E1F-A2DE-47D5-AB18-DE3083D1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ha.gov/etools/computer-workstations/additional-inform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program shall display randomly generated cards containing compound data assembled from colors, numbers, and shapes.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Compound data, whose individual parts have already been mastered, form the basis of information that necessitates complex thought.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 round, four tiles shall be instantiated, each containing a background color, a colored shape within it, a colored number, and colored text describing a written number and a written shape.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450146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Personalization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allow configuration options for the length of time allotted per round as well as associated problem complexity.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current skill set of each user will be different. Difficulty options provide and allow for a challenge while not being discouraging.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 vast majority of users (&gt;90%) will be able to achieve an accuracy rate of 50% or greater by adjusting difficulty.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55489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contain a tutorial mode, which allows, but does not require, new users to gain confidence in the gameplay loop.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how the program operates in its intended format (time restricted) may not be suitable for all persons.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all users (100%) will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see a tutorial session to completion with at least one correct answer.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Low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46845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Understandability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utilize commonly recognized terminology and iconography for common actions, such as accessing settings.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user should not be burdened with an interface that introduces ambiguity with regard to their desired selections.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 large majority of first-time users (&gt;75%) will report a clear understanding and predictability of interface actions.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High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50477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Accessibility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implement an alternative color scheme option for users who may have a visual impairment.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correct identification of colors is one of three main requirements for solving a query. As such, an alternative needs to be available.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 having visual impairment(s), a majority of users (&gt;50%) will be able to perform color analysis tasks.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Low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58148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Accessibility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implement a larger, alternative text option for users who may have a visual impairment.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correct identification of text objects is one of three main requirements for solving a query. Readability should be configurable.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 having visual impairment(s), a majority of users (&gt;50%) will be able to perform text analysis tasks.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52488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Convenience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‘remember’ a user and his/her personalization settings, options, and past performance.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Requiring a registered or logged in user to adjust their settings for every session would likely lead to product abandonment.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engaged target population, a vast majority of returning users (&gt;90%) will rate the process of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resuming their training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“simple” and “easy.”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23546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- Speed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have an initial, non-cached, maximum load time of 30 seconds.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Excessive load times for a web-based application can have detrimental effects on user acceptable and therefore deter use.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 with a high-speed internet connection, a vast majority of users (&gt;90%) will be able to load the program within 30 sec.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49094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– Safety Critical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not permit game sessions exceeding a reasonable amount of time, as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to not induce typing injuries.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Extended, high-intensity, and repetitive keyboard use can cause or exacerbate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hand and arm injuries in some persons.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accordance with OSHA Computer Workstation guidelines, user configurable game sessions will be limited to a maximum of one hour, requiring a 5 minute break before a new one can be started.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46473"/>
            <a:ext cx="294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https://www.osha.gov/etools/computer-workstations/additional-information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967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- Accuracy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validate user responses to query with 100% string accuracy, disallowing like-type matches.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Because the nature of the program is to develop critical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accuracy skills of user, partial matches and/or typos will be deemed incorrect.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all users’ (100%) input must be accurately evaluated, identifying each response properly as correct or incorrect.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High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96888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- Availability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be available nearly 24 hours a day, via public web access, at a measure of 99% uptime.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efficacy of the program relies on the user’s ability to access it and perform tasks at his/her convenience, which may be any time.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all users (100%) will report successful access to the program within 10 minutes of an attempt (if not immediate).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74484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prompt the user with a query that requires evaluation and analysis of the displayed tiles in order to answer.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Performing evaluation and analysis of compound data will facilitate (and isolate) training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 to higher orders of cognizance.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round, a query will be generated from the instantiated tile set consisting of a minimum of two operations a user must perform on the presented data.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41636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- Fault-Tolerance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implement a redundant user profile database as a backup in the event of data loss/corruption.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users were to lose their ‘progress’ or past performance metrics, as well as personal settings, it could lead to product abandonment.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program’s primary database will be backed up on a weekly basis to ensure minimal data loss in a fault or failure case requiring a restoration event.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36192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- Capacity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support 100 concurrent users/site visitors, with minimal, if any degradation to performance.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event that many users wish to access the program at the same time, e.g. during peak hours, latency should not become intrusive.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the program will be hosted via GitHub Pages, bandwidth and traffic limitations are not of direct control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, however file sizes may not exceed 100Mb individually and 1Gb in total.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Low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94494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Performance - 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support 100 concurrent users/site visitors upon launch, but its user base is expected to grow to 500 within 3 years.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initial implementation, with regard to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it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database and initial hosting, via GitHub, may reach inadequacy in the near future.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 the program will be hosted via GitHub Pages, if bandwidth usage reaches 80% of allocated throughput at any given point, migration/extension efforts should be commenced.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085557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begin a countdown timer once a tile set and query have been displayed to the user.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Performing evaluation and analysis of data under a time constraint supports the development of user speed and decisiveness.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round, a brief window be afforded for users to analyze and interpret the presented data against a specified query.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The timer shall indicate remaining seconds and prevent input once expired.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23418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accept a user’s input as response to a query in text form and validate the answer against the appropriate solution.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Evaluating the accuracy of a user’s response is a fundamental aspect of developing critical thought and proficiency.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round, a user’s response will evaluated against the generated tile set and query presented. The answer will be either correct or incorrect, with no facility for partially accurate answers.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65522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continue presenting data and associated queries for a specified number of rounds or a specified amount of time.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Repetition over a short period of time, will aid in long-term proficiency of the skills required for analysis and evaluation.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game, after initial presentation, a new round will take place upon answering (correctly) or on time expiration and the game will terminate upon set time or round limitations.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138737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measure and report the accuracy of a user’s game session, as well as track performance over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Gameplay usage and statistics are helpful metrics in motivating use, by establishing a personal baseline and measuring improvements.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 game,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upon completion of a session, the user will be presented a ‘score’ indicating performance metrics derived from the number of correct and incorrect answers, as well as speed.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65935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 and Feel - Appearance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be attractive to college-aged students and/or adult professionals.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Engagement and acceptance of the target audience is a necessary component of the program’s initial and repeated use.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 majority of users (&gt;50%) will, of their own volition, engage with the product.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557652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 and Feel -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Style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be professional and simple in design, more representative of a game than productivity software or a utility.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To maximize repeat engagement and enjoyment of the program, the user should not associate performing the tasks as ‘work.’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engaged target population, a large majority of users  (&gt;75%) will, of their own volition, demonstrate reuse of the product.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324351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76BE8-A74D-4F7B-B5D4-15341C7ACBEA}"/>
              </a:ext>
            </a:extLst>
          </p:cNvPr>
          <p:cNvSpPr txBox="1"/>
          <p:nvPr/>
        </p:nvSpPr>
        <p:spPr>
          <a:xfrm>
            <a:off x="1616426" y="70792"/>
            <a:ext cx="941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9C866F-F8E0-4F8F-8981-F984AD14AE49}"/>
              </a:ext>
            </a:extLst>
          </p:cNvPr>
          <p:cNvSpPr txBox="1"/>
          <p:nvPr/>
        </p:nvSpPr>
        <p:spPr>
          <a:xfrm>
            <a:off x="3945696" y="69813"/>
            <a:ext cx="305872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Usability – Ease of 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27B0C-798D-4E9B-BB47-EC8B9F678E29}"/>
              </a:ext>
            </a:extLst>
          </p:cNvPr>
          <p:cNvSpPr txBox="1"/>
          <p:nvPr/>
        </p:nvSpPr>
        <p:spPr>
          <a:xfrm>
            <a:off x="1279174" y="583053"/>
            <a:ext cx="5725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program shall successfully facilitate a productive game session for users with no prior experience.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2F159-2AC0-4C56-9F60-4413E54C570D}"/>
              </a:ext>
            </a:extLst>
          </p:cNvPr>
          <p:cNvSpPr txBox="1"/>
          <p:nvPr/>
        </p:nvSpPr>
        <p:spPr>
          <a:xfrm>
            <a:off x="1114832" y="1249798"/>
            <a:ext cx="5889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While still being challenging, the goals of the query and response format should be intuitive in order to not discourage new users.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7BF4A-1F5B-4DB0-AC72-4DC58ECFCD4E}"/>
              </a:ext>
            </a:extLst>
          </p:cNvPr>
          <p:cNvSpPr txBox="1"/>
          <p:nvPr/>
        </p:nvSpPr>
        <p:spPr>
          <a:xfrm>
            <a:off x="1332968" y="2065580"/>
            <a:ext cx="5671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 random, representative sample of the target population, a majority of users (&gt;50%) will </a:t>
            </a: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see a game session to completion with at least one correct answer.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35797C-E17B-4996-B4D6-D2306458D049}"/>
              </a:ext>
            </a:extLst>
          </p:cNvPr>
          <p:cNvSpPr txBox="1"/>
          <p:nvPr/>
        </p:nvSpPr>
        <p:spPr>
          <a:xfrm>
            <a:off x="1171182" y="1789393"/>
            <a:ext cx="5833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J. Flum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DCEE2-A050-469B-8A2C-921675613D95}"/>
              </a:ext>
            </a:extLst>
          </p:cNvPr>
          <p:cNvSpPr txBox="1"/>
          <p:nvPr/>
        </p:nvSpPr>
        <p:spPr>
          <a:xfrm>
            <a:off x="22831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D2B328-FA53-480D-904A-EE057296B389}"/>
              </a:ext>
            </a:extLst>
          </p:cNvPr>
          <p:cNvSpPr txBox="1"/>
          <p:nvPr/>
        </p:nvSpPr>
        <p:spPr>
          <a:xfrm>
            <a:off x="5635976" y="295369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A717D-784E-4169-BDE5-EB8CE5AEDADD}"/>
              </a:ext>
            </a:extLst>
          </p:cNvPr>
          <p:cNvSpPr txBox="1"/>
          <p:nvPr/>
        </p:nvSpPr>
        <p:spPr>
          <a:xfrm>
            <a:off x="917926" y="3239442"/>
            <a:ext cx="66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</a:rPr>
              <a:t>Med.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4BBAD6-DBE3-4122-9766-0545E10FE320}"/>
              </a:ext>
            </a:extLst>
          </p:cNvPr>
          <p:cNvSpPr txBox="1"/>
          <p:nvPr/>
        </p:nvSpPr>
        <p:spPr>
          <a:xfrm>
            <a:off x="5635976" y="3245792"/>
            <a:ext cx="1368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516333-D956-477A-A01C-60BE55683552}"/>
              </a:ext>
            </a:extLst>
          </p:cNvPr>
          <p:cNvSpPr txBox="1"/>
          <p:nvPr/>
        </p:nvSpPr>
        <p:spPr>
          <a:xfrm>
            <a:off x="937032" y="3802498"/>
            <a:ext cx="4219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F4751F-BFF9-4893-9730-067FBF58D7E4}"/>
              </a:ext>
            </a:extLst>
          </p:cNvPr>
          <p:cNvSpPr txBox="1"/>
          <p:nvPr/>
        </p:nvSpPr>
        <p:spPr>
          <a:xfrm>
            <a:off x="2149082" y="3516593"/>
            <a:ext cx="3007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n/a</a:t>
            </a:r>
          </a:p>
        </p:txBody>
      </p:sp>
    </p:spTree>
    <p:extLst>
      <p:ext uri="{BB962C8B-B14F-4D97-AF65-F5344CB8AC3E}">
        <p14:creationId xmlns:p14="http://schemas.microsoft.com/office/powerpoint/2010/main" val="250672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2103</Words>
  <Application>Microsoft Office PowerPoint</Application>
  <PresentationFormat>Custom</PresentationFormat>
  <Paragraphs>264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Flum</dc:creator>
  <cp:lastModifiedBy>Jonathan Flum</cp:lastModifiedBy>
  <cp:revision>12</cp:revision>
  <dcterms:created xsi:type="dcterms:W3CDTF">2022-03-24T16:02:51Z</dcterms:created>
  <dcterms:modified xsi:type="dcterms:W3CDTF">2022-03-30T19:13:24Z</dcterms:modified>
</cp:coreProperties>
</file>