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6" r:id="rId5"/>
    <p:sldId id="276" r:id="rId6"/>
    <p:sldId id="267" r:id="rId7"/>
    <p:sldId id="268" r:id="rId8"/>
    <p:sldId id="270" r:id="rId9"/>
    <p:sldId id="271" r:id="rId10"/>
    <p:sldId id="272" r:id="rId11"/>
    <p:sldId id="273" r:id="rId12"/>
    <p:sldId id="275" r:id="rId13"/>
    <p:sldId id="274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84" d="100"/>
          <a:sy n="84" d="100"/>
        </p:scale>
        <p:origin x="90" y="30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317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4/15/2016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4/15/2016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64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3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65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32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3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7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4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6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3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630" y="1788454"/>
            <a:ext cx="8359052" cy="2098226"/>
          </a:xfrm>
        </p:spPr>
        <p:txBody>
          <a:bodyPr anchor="b">
            <a:noAutofit/>
          </a:bodyPr>
          <a:lstStyle>
            <a:lvl1pPr algn="ctr">
              <a:defRPr sz="7198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209" y="3956280"/>
            <a:ext cx="6829894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2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662" y="6453386"/>
            <a:ext cx="1607525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D2365B-5397-4552-89D2-3C31D6B894C4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3382" y="6453386"/>
            <a:ext cx="7021548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123" y="6453386"/>
            <a:ext cx="1595876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663" y="744470"/>
            <a:ext cx="1067133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718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243" y="2295526"/>
            <a:ext cx="95987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7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4062" y="624156"/>
            <a:ext cx="1565358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243" y="624156"/>
            <a:ext cx="817751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8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826" y="1301361"/>
            <a:ext cx="9610468" cy="2852737"/>
          </a:xfrm>
        </p:spPr>
        <p:txBody>
          <a:bodyPr anchor="b">
            <a:normAutofit/>
          </a:bodyPr>
          <a:lstStyle>
            <a:lvl1pPr algn="r">
              <a:defRPr sz="7198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826" y="4216328"/>
            <a:ext cx="961046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99">
                <a:solidFill>
                  <a:schemeClr val="tx2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716" y="6453386"/>
            <a:ext cx="162198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02F23-BD92-4B7B-9DFF-42EEC8F21ED4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3639" y="6453386"/>
            <a:ext cx="7021548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8123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49840" y="1685652"/>
            <a:ext cx="32741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16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243" y="2286000"/>
            <a:ext cx="4446628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3704" y="2286000"/>
            <a:ext cx="4446628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243" y="2340864"/>
            <a:ext cx="4442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9" b="0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243" y="3305208"/>
            <a:ext cx="444282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315" y="2340864"/>
            <a:ext cx="4442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999" b="0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3315" y="3305208"/>
            <a:ext cx="444282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213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11" y="685800"/>
            <a:ext cx="3854716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799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391" y="685801"/>
            <a:ext cx="5210723" cy="5175250"/>
          </a:xfrm>
        </p:spPr>
        <p:txBody>
          <a:bodyPr/>
          <a:lstStyle>
            <a:lvl1pPr>
              <a:defRPr sz="1999"/>
            </a:lvl1pPr>
            <a:lvl2pPr>
              <a:defRPr sz="1999"/>
            </a:lvl2pPr>
            <a:lvl3pPr>
              <a:defRPr sz="1799"/>
            </a:lvl3pPr>
            <a:lvl4pPr>
              <a:defRPr sz="1799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711" y="2856344"/>
            <a:ext cx="3854716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712" y="6453386"/>
            <a:ext cx="1204258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709EEF-87D9-4049-9A5D-A2B5E4C83A85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371" y="6453386"/>
            <a:ext cx="237305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0566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2139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677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2139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11" y="685800"/>
            <a:ext cx="3854716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799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0679" y="1"/>
            <a:ext cx="6658146" cy="6857999"/>
          </a:xfrm>
        </p:spPr>
        <p:txBody>
          <a:bodyPr anchor="t">
            <a:normAutofit/>
          </a:bodyPr>
          <a:lstStyle>
            <a:lvl1pPr marL="0" indent="0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711" y="2855968"/>
            <a:ext cx="3854716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712" y="6453386"/>
            <a:ext cx="1204258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EBD992-82F2-4752-BCD7-4BDCCFA26099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371" y="6453386"/>
            <a:ext cx="237305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0566" y="6453386"/>
            <a:ext cx="159587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2139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407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243" y="685800"/>
            <a:ext cx="95987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243" y="2286000"/>
            <a:ext cx="95987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288" y="6453386"/>
            <a:ext cx="1204258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2811" y="6453386"/>
            <a:ext cx="62791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0269" y="6453386"/>
            <a:ext cx="1595876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7971" y="376"/>
            <a:ext cx="228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10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89000"/>
        </a:lnSpc>
        <a:spcBef>
          <a:spcPct val="0"/>
        </a:spcBef>
        <a:buNone/>
        <a:defRPr sz="4399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3933" indent="-383933" algn="l" defTabSz="914126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1999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126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999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189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799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251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799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5314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2377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199440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6503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3566" indent="-383933" algn="l" defTabSz="914126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2" y="685801"/>
            <a:ext cx="11125200" cy="3886199"/>
          </a:xfrm>
        </p:spPr>
        <p:txBody>
          <a:bodyPr/>
          <a:lstStyle/>
          <a:p>
            <a:r>
              <a:rPr lang="en-US" dirty="0" smtClean="0"/>
              <a:t>Ethics in Computer Benchmarking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8012" y="5181600"/>
            <a:ext cx="2652691" cy="546717"/>
          </a:xfrm>
        </p:spPr>
        <p:txBody>
          <a:bodyPr/>
          <a:lstStyle/>
          <a:p>
            <a:r>
              <a:rPr lang="en-US" dirty="0" smtClean="0"/>
              <a:t>Jonathan Flum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Known Industry Culprits</a:t>
            </a:r>
            <a:endParaRPr lang="en-US" sz="54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93812" y="5638800"/>
            <a:ext cx="10439400" cy="914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Documented cases, lawsuits, and/or inquiries</a:t>
            </a:r>
            <a:br>
              <a:rPr lang="en-US" sz="3600" dirty="0" smtClean="0"/>
            </a:br>
            <a:r>
              <a:rPr lang="en-US" sz="3600" dirty="0" smtClean="0"/>
              <a:t> over benchmark manipulation</a:t>
            </a:r>
          </a:p>
        </p:txBody>
      </p:sp>
      <p:pic>
        <p:nvPicPr>
          <p:cNvPr id="8194" name="Picture 2" descr="https://ngeeklife.files.wordpress.com/2014/01/nvidia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1887777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upload.wikimedia.org/wikipedia/en/thumb/1/13/AMD_Radeon_logo.svg/1213px-AMD_Radeon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478" y="1891587"/>
            <a:ext cx="1992633" cy="168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vignette3.wikia.nocookie.net/logopedia/images/8/80/180px-Intel_Inside_2011-Present.png/revision/latest?cb=2013041414524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99" y="1913515"/>
            <a:ext cx="2238859" cy="168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4.bp.blogspot.com/-DIDKGhPAghA/U6vYOhbWAKI/AAAAAAAALWM/Itkr7YGxEM4/s1600/HP_Logo_B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40" y="1676401"/>
            <a:ext cx="2046328" cy="209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://www.logospike.com/wp-content/uploads/2014/11/Dell_logo-2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1676400"/>
            <a:ext cx="2099152" cy="209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ttps://www.edx.org/sites/default/files/microsoft_banner1200x53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3853189"/>
            <a:ext cx="355055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http://img.talkandroid.com/uploads/2016/01/LG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28" y="3853189"/>
            <a:ext cx="3347384" cy="161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http://www.hdwallpapersnews.com/wp-content/uploads/2015/03/Samsung-Logo-HD-Wallpaper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3853189"/>
            <a:ext cx="281940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9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Summary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3" y="2286000"/>
            <a:ext cx="6399569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 a wise consumer!</a:t>
            </a:r>
          </a:p>
          <a:p>
            <a:r>
              <a:rPr lang="en-US" sz="2800" dirty="0" smtClean="0"/>
              <a:t>Look out for:</a:t>
            </a:r>
          </a:p>
          <a:p>
            <a:pPr lvl="1"/>
            <a:r>
              <a:rPr lang="en-US" sz="2800" dirty="0" smtClean="0"/>
              <a:t>Inaccurate Performance claims</a:t>
            </a:r>
          </a:p>
          <a:p>
            <a:pPr lvl="1"/>
            <a:r>
              <a:rPr lang="en-US" sz="2800" dirty="0" smtClean="0"/>
              <a:t>Inflated Battery life claims</a:t>
            </a:r>
          </a:p>
          <a:p>
            <a:pPr lvl="1"/>
            <a:r>
              <a:rPr lang="en-US" sz="2800" dirty="0" smtClean="0"/>
              <a:t>Specifications that do not contribute to real world usage</a:t>
            </a:r>
          </a:p>
          <a:p>
            <a:r>
              <a:rPr lang="en-US" sz="2800" dirty="0" smtClean="0"/>
              <a:t>Do your own research</a:t>
            </a:r>
          </a:p>
          <a:p>
            <a:r>
              <a:rPr lang="en-US" sz="2800" dirty="0" smtClean="0"/>
              <a:t>Get the most bang for your buck.</a:t>
            </a:r>
          </a:p>
          <a:p>
            <a:pPr lvl="1"/>
            <a:endParaRPr lang="en-US" sz="2800" dirty="0" smtClean="0"/>
          </a:p>
        </p:txBody>
      </p:sp>
      <p:pic>
        <p:nvPicPr>
          <p:cNvPr id="9218" name="Picture 2" descr="https://www.memberscommunitycu.org/wp-content/uploads/2015/06/Bang_comic-tex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066800"/>
            <a:ext cx="4527811" cy="30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72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2667000"/>
            <a:ext cx="9144000" cy="106728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2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What is benchmarking?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3" y="2286000"/>
            <a:ext cx="6856769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Real world performance evaluation of a computing system</a:t>
            </a:r>
          </a:p>
          <a:p>
            <a:pPr lvl="1"/>
            <a:r>
              <a:rPr lang="en-US" sz="2800" dirty="0" smtClean="0"/>
              <a:t>Processing speed</a:t>
            </a:r>
          </a:p>
          <a:p>
            <a:pPr lvl="1"/>
            <a:r>
              <a:rPr lang="en-US" sz="2800" dirty="0" smtClean="0"/>
              <a:t>Memory/storage capacity</a:t>
            </a:r>
          </a:p>
          <a:p>
            <a:pPr lvl="1"/>
            <a:r>
              <a:rPr lang="en-US" sz="2800" dirty="0" smtClean="0"/>
              <a:t>Battery Life</a:t>
            </a:r>
          </a:p>
          <a:p>
            <a:r>
              <a:rPr lang="en-US" sz="2800" dirty="0" smtClean="0"/>
              <a:t>Assists consumers in determining value</a:t>
            </a:r>
          </a:p>
          <a:p>
            <a:pPr lvl="1"/>
            <a:r>
              <a:rPr lang="en-US" sz="2800" dirty="0" smtClean="0"/>
              <a:t>Ultimately influences purchase</a:t>
            </a:r>
            <a:endParaRPr lang="en-US" sz="2800" dirty="0" smtClean="0"/>
          </a:p>
        </p:txBody>
      </p:sp>
      <p:pic>
        <p:nvPicPr>
          <p:cNvPr id="1028" name="Picture 4" descr="http://dl.maximumpc.com/galleries/benchmarking/stopwatch_40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53094" y="2819400"/>
            <a:ext cx="3276600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Why is this important?</a:t>
            </a:r>
            <a:endParaRPr lang="en-US" sz="5400" dirty="0"/>
          </a:p>
        </p:txBody>
      </p:sp>
      <p:graphicFrame>
        <p:nvGraphicFramePr>
          <p:cNvPr id="7" name="Content Placeholder 5" title="Cost comparison graphi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441451"/>
              </p:ext>
            </p:extLst>
          </p:nvPr>
        </p:nvGraphicFramePr>
        <p:xfrm>
          <a:off x="1522412" y="2184543"/>
          <a:ext cx="9601201" cy="3352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/>
                <a:gridCol w="1600200"/>
                <a:gridCol w="2057400"/>
                <a:gridCol w="2022763"/>
                <a:gridCol w="872838"/>
              </a:tblGrid>
              <a:tr h="3725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LAPTOP BRAND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CPU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RAM/HDD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BATTERY LIFE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horzOverflow="overflow"/>
                </a:tc>
              </a:tr>
              <a:tr h="7450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“Samsung”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 GHz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8G/1TB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hours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$599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anchor="ctr" horzOverflow="overflow"/>
                </a:tc>
              </a:tr>
              <a:tr h="739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“Lenovo”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 GHz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8G/1TB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hours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$599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anchor="ctr" horzOverflow="overflow"/>
                </a:tc>
              </a:tr>
              <a:tr h="7510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“Acer”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 GHz</a:t>
                      </a:r>
                    </a:p>
                  </a:txBody>
                  <a:tcPr marL="80847" marR="8084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8G/1TB</a:t>
                      </a:r>
                    </a:p>
                  </a:txBody>
                  <a:tcPr marL="80847" marR="8084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hours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$599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anchor="ctr" horzOverflow="overflow"/>
                </a:tc>
              </a:tr>
              <a:tr h="7450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“Toshiba”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 GHz</a:t>
                      </a:r>
                    </a:p>
                  </a:txBody>
                  <a:tcPr marL="80847" marR="80847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8G/1TB</a:t>
                      </a:r>
                    </a:p>
                  </a:txBody>
                  <a:tcPr marL="80847" marR="8084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 hours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$599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0847" marR="80847" anchor="ctr" horzOverflow="overflow"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22412" y="5715000"/>
            <a:ext cx="9601201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126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399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But… are Toshiba’s claims accurate?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25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Why make false claims?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3" y="2286000"/>
            <a:ext cx="6856769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Not “made up” specifications:</a:t>
            </a:r>
          </a:p>
          <a:p>
            <a:pPr lvl="1"/>
            <a:r>
              <a:rPr lang="en-US" sz="2800" dirty="0" smtClean="0"/>
              <a:t>Technically accurate, but…</a:t>
            </a:r>
          </a:p>
          <a:p>
            <a:pPr lvl="1"/>
            <a:r>
              <a:rPr lang="en-US" sz="2800" dirty="0" smtClean="0"/>
              <a:t>Not representative of intended use</a:t>
            </a:r>
          </a:p>
          <a:p>
            <a:r>
              <a:rPr lang="en-US" sz="2800" dirty="0" smtClean="0"/>
              <a:t>Misleads consumer </a:t>
            </a:r>
          </a:p>
          <a:p>
            <a:pPr lvl="1"/>
            <a:r>
              <a:rPr lang="en-US" sz="2800" dirty="0" smtClean="0"/>
              <a:t>False sense of value</a:t>
            </a:r>
          </a:p>
          <a:p>
            <a:r>
              <a:rPr lang="en-US" sz="2800" dirty="0" smtClean="0"/>
              <a:t>Persists due to marketing advantages/competition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</p:txBody>
      </p:sp>
      <p:pic>
        <p:nvPicPr>
          <p:cNvPr id="1028" name="Picture 4" descr="http://dl.maximumpc.com/galleries/benchmarking/stopwatch_40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53094" y="2819400"/>
            <a:ext cx="3276600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7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Common Exploits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out-of</a:t>
            </a:r>
            <a:r>
              <a:rPr lang="en-US" sz="2800" dirty="0"/>
              <a:t>-</a:t>
            </a:r>
            <a:r>
              <a:rPr lang="en-US" sz="2800" dirty="0" smtClean="0"/>
              <a:t>date testing software</a:t>
            </a:r>
          </a:p>
          <a:p>
            <a:pPr lvl="1"/>
            <a:r>
              <a:rPr lang="en-US" sz="2800" dirty="0" smtClean="0"/>
              <a:t>Reduces measurement accuracy</a:t>
            </a:r>
          </a:p>
          <a:p>
            <a:r>
              <a:rPr lang="en-US" sz="2800" dirty="0" smtClean="0"/>
              <a:t>Computer setting manipulation</a:t>
            </a:r>
          </a:p>
          <a:p>
            <a:pPr lvl="1"/>
            <a:r>
              <a:rPr lang="en-US" sz="2800" dirty="0" smtClean="0"/>
              <a:t>Artificially boosts performance</a:t>
            </a:r>
          </a:p>
          <a:p>
            <a:r>
              <a:rPr lang="en-US" sz="2800" dirty="0" smtClean="0"/>
              <a:t>Exploitation of software flaws</a:t>
            </a:r>
          </a:p>
          <a:p>
            <a:pPr lvl="1"/>
            <a:r>
              <a:rPr lang="en-US" sz="2800" dirty="0" smtClean="0"/>
              <a:t>Produces biased data output</a:t>
            </a:r>
          </a:p>
        </p:txBody>
      </p:sp>
      <p:pic>
        <p:nvPicPr>
          <p:cNvPr id="2050" name="Picture 2" descr="https://i.ytimg.com/vi/VVzZ4Pvlea8/hqdefaul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99412" y="1828800"/>
            <a:ext cx="3505200" cy="41563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Evolution of Testing Methods</a:t>
            </a:r>
            <a:endParaRPr lang="en-US" sz="5400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371243" y="2057401"/>
            <a:ext cx="4932018" cy="4424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Process development over 50 years has increased benchmark precision</a:t>
            </a:r>
            <a:endParaRPr lang="en-US" sz="2800" dirty="0" smtClean="0"/>
          </a:p>
          <a:p>
            <a:r>
              <a:rPr lang="en-US" sz="2800" dirty="0" smtClean="0"/>
              <a:t>Older versions contain greater amount of inaccuracies/assumptions</a:t>
            </a:r>
          </a:p>
          <a:p>
            <a:r>
              <a:rPr lang="en-US" sz="2800" dirty="0" smtClean="0"/>
              <a:t>Out-of-date software can be utilized to inflate system specifications</a:t>
            </a:r>
          </a:p>
          <a:p>
            <a:endParaRPr lang="en-US" sz="2800" dirty="0" smtClean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977547" y="2171700"/>
            <a:ext cx="0" cy="37856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977547" y="2171700"/>
            <a:ext cx="4648200" cy="3755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5218409" y="3772197"/>
            <a:ext cx="2661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Level of Accuracy</a:t>
            </a:r>
            <a:endParaRPr lang="en-US" sz="24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825097" y="2171700"/>
            <a:ext cx="0" cy="37719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58747" y="6019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40" name="Freeform 39"/>
          <p:cNvSpPr/>
          <p:nvPr/>
        </p:nvSpPr>
        <p:spPr>
          <a:xfrm>
            <a:off x="6992834" y="2723256"/>
            <a:ext cx="4426726" cy="2228888"/>
          </a:xfrm>
          <a:custGeom>
            <a:avLst/>
            <a:gdLst>
              <a:gd name="connsiteX0" fmla="*/ 0 w 4818580"/>
              <a:gd name="connsiteY0" fmla="*/ 2013735 h 2013735"/>
              <a:gd name="connsiteX1" fmla="*/ 2599362 w 4818580"/>
              <a:gd name="connsiteY1" fmla="*/ 369870 h 2013735"/>
              <a:gd name="connsiteX2" fmla="*/ 4818580 w 4818580"/>
              <a:gd name="connsiteY2" fmla="*/ 0 h 2013735"/>
              <a:gd name="connsiteX0" fmla="*/ 0 w 4818580"/>
              <a:gd name="connsiteY0" fmla="*/ 2013735 h 2013735"/>
              <a:gd name="connsiteX1" fmla="*/ 1986188 w 4818580"/>
              <a:gd name="connsiteY1" fmla="*/ 950783 h 2013735"/>
              <a:gd name="connsiteX2" fmla="*/ 4818580 w 4818580"/>
              <a:gd name="connsiteY2" fmla="*/ 0 h 2013735"/>
              <a:gd name="connsiteX0" fmla="*/ 0 w 4818580"/>
              <a:gd name="connsiteY0" fmla="*/ 2013735 h 2013735"/>
              <a:gd name="connsiteX1" fmla="*/ 1986188 w 4818580"/>
              <a:gd name="connsiteY1" fmla="*/ 950783 h 2013735"/>
              <a:gd name="connsiteX2" fmla="*/ 4818580 w 4818580"/>
              <a:gd name="connsiteY2" fmla="*/ 0 h 2013735"/>
              <a:gd name="connsiteX0" fmla="*/ 0 w 4818580"/>
              <a:gd name="connsiteY0" fmla="*/ 2013735 h 2013735"/>
              <a:gd name="connsiteX1" fmla="*/ 1986188 w 4818580"/>
              <a:gd name="connsiteY1" fmla="*/ 950783 h 2013735"/>
              <a:gd name="connsiteX2" fmla="*/ 4818580 w 4818580"/>
              <a:gd name="connsiteY2" fmla="*/ 0 h 2013735"/>
              <a:gd name="connsiteX0" fmla="*/ 0 w 4818580"/>
              <a:gd name="connsiteY0" fmla="*/ 2015050 h 2015050"/>
              <a:gd name="connsiteX1" fmla="*/ 2240713 w 4818580"/>
              <a:gd name="connsiteY1" fmla="*/ 726187 h 2015050"/>
              <a:gd name="connsiteX2" fmla="*/ 4818580 w 4818580"/>
              <a:gd name="connsiteY2" fmla="*/ 1315 h 2015050"/>
              <a:gd name="connsiteX0" fmla="*/ 0 w 4818580"/>
              <a:gd name="connsiteY0" fmla="*/ 2013735 h 2013735"/>
              <a:gd name="connsiteX1" fmla="*/ 2217574 w 4818580"/>
              <a:gd name="connsiteY1" fmla="*/ 800175 h 2013735"/>
              <a:gd name="connsiteX2" fmla="*/ 4818580 w 4818580"/>
              <a:gd name="connsiteY2" fmla="*/ 0 h 2013735"/>
              <a:gd name="connsiteX0" fmla="*/ 0 w 4818580"/>
              <a:gd name="connsiteY0" fmla="*/ 2013735 h 2013735"/>
              <a:gd name="connsiteX1" fmla="*/ 2217574 w 4818580"/>
              <a:gd name="connsiteY1" fmla="*/ 800175 h 2013735"/>
              <a:gd name="connsiteX2" fmla="*/ 4818580 w 4818580"/>
              <a:gd name="connsiteY2" fmla="*/ 0 h 2013735"/>
              <a:gd name="connsiteX0" fmla="*/ 0 w 4818580"/>
              <a:gd name="connsiteY0" fmla="*/ 2076159 h 2076159"/>
              <a:gd name="connsiteX1" fmla="*/ 2217574 w 4818580"/>
              <a:gd name="connsiteY1" fmla="*/ 862599 h 2076159"/>
              <a:gd name="connsiteX2" fmla="*/ 4818580 w 4818580"/>
              <a:gd name="connsiteY2" fmla="*/ 62424 h 2076159"/>
              <a:gd name="connsiteX0" fmla="*/ 0 w 4818580"/>
              <a:gd name="connsiteY0" fmla="*/ 2025111 h 2025111"/>
              <a:gd name="connsiteX1" fmla="*/ 2217574 w 4818580"/>
              <a:gd name="connsiteY1" fmla="*/ 811551 h 2025111"/>
              <a:gd name="connsiteX2" fmla="*/ 4818580 w 4818580"/>
              <a:gd name="connsiteY2" fmla="*/ 11376 h 2025111"/>
              <a:gd name="connsiteX0" fmla="*/ 0 w 4818580"/>
              <a:gd name="connsiteY0" fmla="*/ 2013735 h 2013735"/>
              <a:gd name="connsiteX1" fmla="*/ 2217574 w 4818580"/>
              <a:gd name="connsiteY1" fmla="*/ 800175 h 2013735"/>
              <a:gd name="connsiteX2" fmla="*/ 4818580 w 4818580"/>
              <a:gd name="connsiteY2" fmla="*/ 0 h 2013735"/>
              <a:gd name="connsiteX0" fmla="*/ 0 w 3696354"/>
              <a:gd name="connsiteY0" fmla="*/ 1215015 h 1215015"/>
              <a:gd name="connsiteX1" fmla="*/ 2217574 w 3696354"/>
              <a:gd name="connsiteY1" fmla="*/ 1455 h 1215015"/>
              <a:gd name="connsiteX2" fmla="*/ 3696354 w 3696354"/>
              <a:gd name="connsiteY2" fmla="*/ 922504 h 1215015"/>
              <a:gd name="connsiteX0" fmla="*/ 0 w 4760734"/>
              <a:gd name="connsiteY0" fmla="*/ 2228888 h 2228888"/>
              <a:gd name="connsiteX1" fmla="*/ 2217574 w 4760734"/>
              <a:gd name="connsiteY1" fmla="*/ 1015328 h 2228888"/>
              <a:gd name="connsiteX2" fmla="*/ 4760734 w 4760734"/>
              <a:gd name="connsiteY2" fmla="*/ 0 h 2228888"/>
              <a:gd name="connsiteX0" fmla="*/ 0 w 4760734"/>
              <a:gd name="connsiteY0" fmla="*/ 2228888 h 2228888"/>
              <a:gd name="connsiteX1" fmla="*/ 2217574 w 4760734"/>
              <a:gd name="connsiteY1" fmla="*/ 1015328 h 2228888"/>
              <a:gd name="connsiteX2" fmla="*/ 4760734 w 4760734"/>
              <a:gd name="connsiteY2" fmla="*/ 0 h 2228888"/>
              <a:gd name="connsiteX0" fmla="*/ 0 w 4760734"/>
              <a:gd name="connsiteY0" fmla="*/ 2228888 h 2228888"/>
              <a:gd name="connsiteX1" fmla="*/ 2217574 w 4760734"/>
              <a:gd name="connsiteY1" fmla="*/ 1015328 h 2228888"/>
              <a:gd name="connsiteX2" fmla="*/ 4760734 w 4760734"/>
              <a:gd name="connsiteY2" fmla="*/ 0 h 2228888"/>
              <a:gd name="connsiteX0" fmla="*/ 0 w 4760734"/>
              <a:gd name="connsiteY0" fmla="*/ 2228888 h 2228888"/>
              <a:gd name="connsiteX1" fmla="*/ 2217574 w 4760734"/>
              <a:gd name="connsiteY1" fmla="*/ 1015328 h 2228888"/>
              <a:gd name="connsiteX2" fmla="*/ 4760734 w 4760734"/>
              <a:gd name="connsiteY2" fmla="*/ 0 h 2228888"/>
              <a:gd name="connsiteX0" fmla="*/ 0 w 4760734"/>
              <a:gd name="connsiteY0" fmla="*/ 2228888 h 2228888"/>
              <a:gd name="connsiteX1" fmla="*/ 2101881 w 4760734"/>
              <a:gd name="connsiteY1" fmla="*/ 1262754 h 2228888"/>
              <a:gd name="connsiteX2" fmla="*/ 4760734 w 4760734"/>
              <a:gd name="connsiteY2" fmla="*/ 0 h 2228888"/>
              <a:gd name="connsiteX0" fmla="*/ 0 w 4760734"/>
              <a:gd name="connsiteY0" fmla="*/ 2228888 h 2228888"/>
              <a:gd name="connsiteX1" fmla="*/ 2032465 w 4760734"/>
              <a:gd name="connsiteY1" fmla="*/ 1262754 h 2228888"/>
              <a:gd name="connsiteX2" fmla="*/ 4760734 w 4760734"/>
              <a:gd name="connsiteY2" fmla="*/ 0 h 2228888"/>
              <a:gd name="connsiteX0" fmla="*/ 0 w 4760734"/>
              <a:gd name="connsiteY0" fmla="*/ 2228888 h 2228888"/>
              <a:gd name="connsiteX1" fmla="*/ 2333268 w 4760734"/>
              <a:gd name="connsiteY1" fmla="*/ 1305785 h 2228888"/>
              <a:gd name="connsiteX2" fmla="*/ 4760734 w 4760734"/>
              <a:gd name="connsiteY2" fmla="*/ 0 h 2228888"/>
              <a:gd name="connsiteX0" fmla="*/ 0 w 4760734"/>
              <a:gd name="connsiteY0" fmla="*/ 2228888 h 2228888"/>
              <a:gd name="connsiteX1" fmla="*/ 2298561 w 4760734"/>
              <a:gd name="connsiteY1" fmla="*/ 1219723 h 2228888"/>
              <a:gd name="connsiteX2" fmla="*/ 4760734 w 4760734"/>
              <a:gd name="connsiteY2" fmla="*/ 0 h 2228888"/>
              <a:gd name="connsiteX0" fmla="*/ 0 w 4760734"/>
              <a:gd name="connsiteY0" fmla="*/ 2228888 h 2228888"/>
              <a:gd name="connsiteX1" fmla="*/ 2298561 w 4760734"/>
              <a:gd name="connsiteY1" fmla="*/ 1219723 h 2228888"/>
              <a:gd name="connsiteX2" fmla="*/ 4760734 w 4760734"/>
              <a:gd name="connsiteY2" fmla="*/ 0 h 22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0734" h="2228888">
                <a:moveTo>
                  <a:pt x="0" y="2228888"/>
                </a:moveTo>
                <a:cubicBezTo>
                  <a:pt x="898132" y="1574766"/>
                  <a:pt x="1979448" y="1946206"/>
                  <a:pt x="2298561" y="1219723"/>
                </a:cubicBezTo>
                <a:cubicBezTo>
                  <a:pt x="2617674" y="493240"/>
                  <a:pt x="3067415" y="235217"/>
                  <a:pt x="4760734" y="0"/>
                </a:cubicBezTo>
              </a:path>
            </a:pathLst>
          </a:custGeom>
          <a:ln w="762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818812" y="607573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Present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977547" y="607573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cir.</a:t>
            </a:r>
            <a:r>
              <a:rPr lang="en-US" sz="1600" dirty="0" smtClean="0"/>
              <a:t> 1960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7291942" y="4474130"/>
            <a:ext cx="2661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Manual/Software</a:t>
            </a:r>
            <a:endParaRPr lang="en-US" sz="1200" i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977547" y="5926904"/>
            <a:ext cx="464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 rot="5400000">
            <a:off x="11360271" y="2654145"/>
            <a:ext cx="271495" cy="211414"/>
          </a:xfrm>
          <a:prstGeom prst="triangl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Settings Manipulation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3" y="2286000"/>
            <a:ext cx="8228369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Unrealistic setting adjustment → longer battery life</a:t>
            </a:r>
          </a:p>
          <a:p>
            <a:pPr lvl="1"/>
            <a:r>
              <a:rPr lang="en-US" sz="2800" dirty="0" smtClean="0"/>
              <a:t>Minimum screen brightness</a:t>
            </a:r>
          </a:p>
          <a:p>
            <a:pPr lvl="1"/>
            <a:r>
              <a:rPr lang="en-US" sz="2800" dirty="0" smtClean="0"/>
              <a:t>Reducing screen resolution</a:t>
            </a:r>
          </a:p>
          <a:p>
            <a:pPr lvl="1"/>
            <a:r>
              <a:rPr lang="en-US" sz="2800" dirty="0"/>
              <a:t>Disabling </a:t>
            </a:r>
            <a:r>
              <a:rPr lang="en-US" sz="2800" dirty="0" err="1"/>
              <a:t>WI-Fi</a:t>
            </a:r>
            <a:r>
              <a:rPr lang="en-US" sz="2800" dirty="0"/>
              <a:t>, other peripherals</a:t>
            </a:r>
          </a:p>
          <a:p>
            <a:pPr lvl="1"/>
            <a:r>
              <a:rPr lang="en-US" sz="2800" dirty="0" smtClean="0"/>
              <a:t>Relying solely on solid state storage</a:t>
            </a:r>
          </a:p>
          <a:p>
            <a:pPr lvl="2"/>
            <a:r>
              <a:rPr lang="en-US" sz="2600" dirty="0" smtClean="0"/>
              <a:t>(Optical drives, physical drives, etc. disabled) </a:t>
            </a:r>
          </a:p>
        </p:txBody>
      </p:sp>
    </p:spTree>
    <p:extLst>
      <p:ext uri="{BB962C8B-B14F-4D97-AF65-F5344CB8AC3E}">
        <p14:creationId xmlns:p14="http://schemas.microsoft.com/office/powerpoint/2010/main" val="18788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Battery Life Comparison</a:t>
            </a:r>
            <a:endParaRPr lang="en-US" sz="5400" dirty="0"/>
          </a:p>
        </p:txBody>
      </p:sp>
      <p:pic>
        <p:nvPicPr>
          <p:cNvPr id="4" name="Picture 3" descr="Battery Life: Claimed vs Tes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1676400"/>
            <a:ext cx="8610600" cy="487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96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Cheating Benchmark Software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3" y="2286000"/>
            <a:ext cx="9828569" cy="3581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Computer code optimized to favor specific benchmarks</a:t>
            </a:r>
          </a:p>
          <a:p>
            <a:pPr lvl="1"/>
            <a:r>
              <a:rPr lang="en-US" sz="2800" dirty="0" smtClean="0"/>
              <a:t>Tweaking drivers to ignore certain processes</a:t>
            </a:r>
          </a:p>
          <a:p>
            <a:pPr lvl="1"/>
            <a:r>
              <a:rPr lang="en-US" sz="2800" dirty="0" smtClean="0"/>
              <a:t>Lowering computation accuracy to increase performance</a:t>
            </a:r>
          </a:p>
          <a:p>
            <a:pPr lvl="1"/>
            <a:r>
              <a:rPr lang="en-US" sz="2800" dirty="0" smtClean="0"/>
              <a:t>Process offloading to other areas</a:t>
            </a:r>
            <a:endParaRPr lang="en-US" sz="2800" dirty="0"/>
          </a:p>
          <a:p>
            <a:pPr lvl="1"/>
            <a:r>
              <a:rPr lang="en-US" sz="2800" dirty="0" smtClean="0"/>
              <a:t>Relying solely on solid state storage</a:t>
            </a:r>
          </a:p>
          <a:p>
            <a:r>
              <a:rPr lang="en-US" sz="2800" dirty="0" smtClean="0"/>
              <a:t>Optimization results in higher benchmark score</a:t>
            </a:r>
          </a:p>
          <a:p>
            <a:pPr lvl="1"/>
            <a:r>
              <a:rPr lang="en-US" sz="2800" dirty="0" smtClean="0"/>
              <a:t>Has no real impact in real world performance</a:t>
            </a:r>
          </a:p>
        </p:txBody>
      </p:sp>
    </p:spTree>
    <p:extLst>
      <p:ext uri="{BB962C8B-B14F-4D97-AF65-F5344CB8AC3E}">
        <p14:creationId xmlns:p14="http://schemas.microsoft.com/office/powerpoint/2010/main" val="287728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50A9AA-52B9-4BCE-8F7B-96CF968CD3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333</Words>
  <Application>Microsoft Office PowerPoint</Application>
  <PresentationFormat>Custom</PresentationFormat>
  <Paragraphs>97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Crop</vt:lpstr>
      <vt:lpstr>Ethics in Computer Benchmarking</vt:lpstr>
      <vt:lpstr>What is benchmarking?</vt:lpstr>
      <vt:lpstr>Why is this important?</vt:lpstr>
      <vt:lpstr>Why make false claims?</vt:lpstr>
      <vt:lpstr>Common Exploits</vt:lpstr>
      <vt:lpstr>Evolution of Testing Methods</vt:lpstr>
      <vt:lpstr>Settings Manipulation</vt:lpstr>
      <vt:lpstr>Battery Life Comparison</vt:lpstr>
      <vt:lpstr>Cheating Benchmark Software</vt:lpstr>
      <vt:lpstr>Known Industry Culprits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2016-04-15T19:18:36Z</dcterms:created>
  <dcterms:modified xsi:type="dcterms:W3CDTF">2016-04-15T22:38:35Z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TC034605559991</vt:lpwstr>
  </property>
</Properties>
</file>