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21" r:id="rId4"/>
    <p:sldId id="320" r:id="rId5"/>
    <p:sldId id="322" r:id="rId6"/>
    <p:sldId id="323" r:id="rId7"/>
    <p:sldId id="324" r:id="rId8"/>
    <p:sldId id="329" r:id="rId9"/>
    <p:sldId id="325" r:id="rId10"/>
    <p:sldId id="326" r:id="rId11"/>
    <p:sldId id="327" r:id="rId12"/>
    <p:sldId id="32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29" autoAdjust="0"/>
  </p:normalViewPr>
  <p:slideViewPr>
    <p:cSldViewPr showGuides="1">
      <p:cViewPr varScale="1">
        <p:scale>
          <a:sx n="97" d="100"/>
          <a:sy n="97" d="100"/>
        </p:scale>
        <p:origin x="246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457200"/>
            <a:ext cx="10439398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The PlayStation Network</a:t>
            </a:r>
            <a:br>
              <a:rPr lang="en-US" sz="6000" dirty="0" smtClean="0"/>
            </a:br>
            <a:r>
              <a:rPr lang="en-US" sz="6000" dirty="0" smtClean="0"/>
              <a:t>Breach and Outage </a:t>
            </a:r>
            <a:r>
              <a:rPr lang="en-US" sz="6000" dirty="0"/>
              <a:t>(</a:t>
            </a:r>
            <a:r>
              <a:rPr lang="en-US" sz="6000" dirty="0" smtClean="0"/>
              <a:t>2011</a:t>
            </a:r>
            <a:r>
              <a:rPr lang="en-US" sz="6000" dirty="0" smtClean="0"/>
              <a:t>)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1200" i="1" dirty="0" smtClean="0"/>
              <a:t>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2000" dirty="0" smtClean="0"/>
              <a:t>“..the </a:t>
            </a:r>
            <a:r>
              <a:rPr lang="en-US" sz="2000" dirty="0"/>
              <a:t>biggest Internet security break-in </a:t>
            </a:r>
            <a:r>
              <a:rPr lang="en-US" sz="2000" dirty="0" smtClean="0"/>
              <a:t>ever“ – Reuters News Agency</a:t>
            </a:r>
            <a:endParaRPr lang="en-US" sz="4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724400"/>
            <a:ext cx="8229600" cy="1219200"/>
          </a:xfrm>
        </p:spPr>
        <p:txBody>
          <a:bodyPr/>
          <a:lstStyle/>
          <a:p>
            <a:r>
              <a:rPr lang="it-IT" dirty="0" smtClean="0"/>
              <a:t>Jonathan flum</a:t>
            </a:r>
          </a:p>
          <a:p>
            <a:r>
              <a:rPr lang="it-IT" dirty="0" smtClean="0"/>
              <a:t>Csci 301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could it have been prevented?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5791199" cy="441960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f we subscribe to the Rebug custom firmware (CFW) theory:</a:t>
            </a:r>
          </a:p>
          <a:p>
            <a:pPr lvl="1"/>
            <a:r>
              <a:rPr lang="en-US" dirty="0" smtClean="0"/>
              <a:t>PSN recognized the hardware (falsely) as a Development Unit</a:t>
            </a:r>
          </a:p>
          <a:p>
            <a:pPr lvl="1"/>
            <a:r>
              <a:rPr lang="en-US" dirty="0" smtClean="0"/>
              <a:t>“Trusted Access” permission was given to console, authorizing access to databases and other internal network data</a:t>
            </a:r>
          </a:p>
          <a:p>
            <a:r>
              <a:rPr lang="en-US" sz="2800" dirty="0" smtClean="0"/>
              <a:t>Sony’s network security software likely did not account for an attack of this type to take place from within it’s ‘trusted network.’</a:t>
            </a:r>
          </a:p>
          <a:p>
            <a:pPr lvl="1"/>
            <a:r>
              <a:rPr lang="en-US" dirty="0" smtClean="0"/>
              <a:t>Therefore, no mechanism in place to prevent it</a:t>
            </a:r>
          </a:p>
        </p:txBody>
      </p:sp>
      <p:pic>
        <p:nvPicPr>
          <p:cNvPr id="6152" name="Picture 8" descr="🔥 Codename: REBUG - Enhanced Firm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r="15007"/>
          <a:stretch/>
        </p:blipFill>
        <p:spPr bwMode="auto">
          <a:xfrm>
            <a:off x="7770812" y="2718318"/>
            <a:ext cx="3352800" cy="279296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can we do better in the future?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/>
          </a:bodyPr>
          <a:lstStyle/>
          <a:p>
            <a:r>
              <a:rPr lang="en-US" sz="2800" dirty="0"/>
              <a:t>All powerful “Trusted Access” credentials are a bad idea</a:t>
            </a:r>
          </a:p>
          <a:p>
            <a:r>
              <a:rPr lang="en-US" sz="2800" dirty="0" smtClean="0"/>
              <a:t>Store </a:t>
            </a:r>
            <a:r>
              <a:rPr lang="en-US" sz="2800" dirty="0" smtClean="0"/>
              <a:t>Personally Identifiable Data with encryption</a:t>
            </a:r>
          </a:p>
          <a:p>
            <a:r>
              <a:rPr lang="en-US" sz="2800" dirty="0"/>
              <a:t>Consider all the possible vectors, both internal and external </a:t>
            </a:r>
          </a:p>
          <a:p>
            <a:r>
              <a:rPr lang="en-US" sz="2800" dirty="0" smtClean="0"/>
              <a:t>Implement </a:t>
            </a:r>
            <a:r>
              <a:rPr lang="en-US" sz="2800" dirty="0"/>
              <a:t>redundant safeguards where </a:t>
            </a:r>
            <a:r>
              <a:rPr lang="en-US" sz="2800" dirty="0" smtClean="0"/>
              <a:t>possible</a:t>
            </a:r>
          </a:p>
          <a:p>
            <a:r>
              <a:rPr lang="en-US" sz="2800" dirty="0" smtClean="0"/>
              <a:t>Continually evaluate, improve, and deploy measures</a:t>
            </a:r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3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836612" y="2286000"/>
            <a:ext cx="10482304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3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Context that led up to the breach: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January </a:t>
            </a:r>
            <a:r>
              <a:rPr lang="en-US" sz="2800" dirty="0" smtClean="0"/>
              <a:t>– Sony sues hacker “GeoHot” and his accomplices for circumventing the security system of the PlayStation 3 and making the jailbreak tools publicly available</a:t>
            </a:r>
            <a:endParaRPr lang="en-US" sz="2800" dirty="0"/>
          </a:p>
          <a:p>
            <a:r>
              <a:rPr lang="en-US" sz="2800" b="1" i="1" dirty="0" smtClean="0"/>
              <a:t>March</a:t>
            </a:r>
            <a:r>
              <a:rPr lang="en-US" sz="2800" dirty="0" smtClean="0"/>
              <a:t> – Courts authorize Sony’s request to obtain the IP addresses of every person that that accessed his website to download these tools</a:t>
            </a:r>
            <a:endParaRPr lang="en-US" sz="2800" dirty="0"/>
          </a:p>
          <a:p>
            <a:r>
              <a:rPr lang="en-US" sz="2800" b="1" i="1" dirty="0" smtClean="0"/>
              <a:t>April 3</a:t>
            </a:r>
            <a:r>
              <a:rPr lang="en-US" sz="2800" b="1" i="1" baseline="30000" dirty="0" smtClean="0"/>
              <a:t>rd</a:t>
            </a:r>
            <a:r>
              <a:rPr lang="en-US" sz="2800" b="1" i="1" dirty="0" smtClean="0"/>
              <a:t> </a:t>
            </a:r>
            <a:r>
              <a:rPr lang="en-US" sz="2800" dirty="0" smtClean="0"/>
              <a:t>– The hacktivist group “Anonymous” launches various cyber attacks on Sony websites in retaliation for their legal pursuit.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1219200"/>
            <a:ext cx="3743408" cy="2667000"/>
          </a:xfrm>
        </p:spPr>
        <p:txBody>
          <a:bodyPr/>
          <a:lstStyle/>
          <a:p>
            <a:r>
              <a:rPr lang="en-US" dirty="0" smtClean="0"/>
              <a:t>A looming threat: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3886200"/>
            <a:ext cx="4114799" cy="21336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/>
              <a:t>April 11</a:t>
            </a:r>
            <a:r>
              <a:rPr lang="en-US" sz="2800" b="1" i="1" baseline="30000" dirty="0"/>
              <a:t>th</a:t>
            </a:r>
            <a:r>
              <a:rPr lang="en-US" sz="2800" b="1" i="1" dirty="0"/>
              <a:t> </a:t>
            </a:r>
            <a:r>
              <a:rPr lang="en-US" sz="2800" dirty="0"/>
              <a:t>– Sony settles lawsuit with “GeoHot,” but “Anonymous” announces it will continue its protest…</a:t>
            </a:r>
          </a:p>
          <a:p>
            <a:endParaRPr lang="en-US" sz="1400" dirty="0"/>
          </a:p>
        </p:txBody>
      </p:sp>
      <p:pic>
        <p:nvPicPr>
          <p:cNvPr id="3078" name="Picture 6" descr="https://venturebeat.com/wp-content/uploads/2011/05/anonymous-1.jpg?resize=314%2C318&amp;strip=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12" y="685800"/>
            <a:ext cx="5248500" cy="531536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“Anonymous” keeps their word: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5105401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April 19</a:t>
            </a:r>
            <a:r>
              <a:rPr lang="en-US" sz="2800" b="1" i="1" baseline="30000" dirty="0" smtClean="0"/>
              <a:t>th </a:t>
            </a:r>
            <a:r>
              <a:rPr lang="en-US" sz="2800" dirty="0" smtClean="0"/>
              <a:t>– Sony’s network team detects unauthorized activity in the PlayStation Network system. </a:t>
            </a:r>
          </a:p>
          <a:p>
            <a:pPr lvl="1"/>
            <a:r>
              <a:rPr lang="en-US" dirty="0" smtClean="0"/>
              <a:t>4 servers are taken offline</a:t>
            </a:r>
          </a:p>
          <a:p>
            <a:r>
              <a:rPr lang="en-US" sz="2800" b="1" i="1" dirty="0" smtClean="0"/>
              <a:t>April 20</a:t>
            </a:r>
            <a:r>
              <a:rPr lang="en-US" sz="2800" b="1" i="1" baseline="30000" dirty="0" smtClean="0"/>
              <a:t>th</a:t>
            </a:r>
            <a:r>
              <a:rPr lang="en-US" sz="2800" b="1" i="1" dirty="0" smtClean="0"/>
              <a:t> </a:t>
            </a:r>
            <a:r>
              <a:rPr lang="en-US" sz="2800" dirty="0" smtClean="0"/>
              <a:t>– Early investigation indicates that data of some kind was transferred off their servers.</a:t>
            </a:r>
          </a:p>
          <a:p>
            <a:pPr lvl="1"/>
            <a:r>
              <a:rPr lang="en-US" dirty="0" smtClean="0"/>
              <a:t>6 more servers are taken offline.</a:t>
            </a:r>
          </a:p>
          <a:p>
            <a:r>
              <a:rPr lang="en-US" sz="2800" dirty="0" smtClean="0"/>
              <a:t>Sony is unable to determine what information was stolen and shuts down the entire network that same day.</a:t>
            </a:r>
          </a:p>
          <a:p>
            <a:pPr lvl="1"/>
            <a:r>
              <a:rPr lang="en-US" dirty="0" smtClean="0"/>
              <a:t>The remaining 120 servers are taken offline.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58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ck Attack: Sony Confirms PlayStation Network Outage Caused By 'External  Intrusion' | TechCr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653144"/>
            <a:ext cx="8382000" cy="471487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yStation outage caused by hacking attack - BBC 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124200"/>
            <a:ext cx="5562600" cy="312896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46108" y="4688682"/>
            <a:ext cx="4657808" cy="1447800"/>
          </a:xfrm>
        </p:spPr>
        <p:txBody>
          <a:bodyPr/>
          <a:lstStyle/>
          <a:p>
            <a:r>
              <a:rPr lang="en-US" dirty="0" smtClean="0"/>
              <a:t>Users are confused…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Sony’s action and response: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April 21</a:t>
            </a:r>
            <a:r>
              <a:rPr lang="en-US" sz="2800" b="1" i="1" baseline="30000" dirty="0" smtClean="0"/>
              <a:t>st</a:t>
            </a:r>
            <a:r>
              <a:rPr lang="en-US" sz="2800" b="1" i="1" dirty="0" smtClean="0"/>
              <a:t> - 25</a:t>
            </a:r>
            <a:r>
              <a:rPr lang="en-US" sz="2800" b="1" i="1" baseline="30000" dirty="0" smtClean="0"/>
              <a:t>th</a:t>
            </a:r>
            <a:r>
              <a:rPr lang="en-US" sz="2800" b="1" i="1" dirty="0" smtClean="0"/>
              <a:t> </a:t>
            </a:r>
            <a:r>
              <a:rPr lang="en-US" sz="2800" dirty="0" smtClean="0"/>
              <a:t>– A second forensic team and computer security firm is hired, investigations intensify</a:t>
            </a:r>
          </a:p>
          <a:p>
            <a:pPr lvl="1"/>
            <a:r>
              <a:rPr lang="en-US" dirty="0" smtClean="0"/>
              <a:t>The scope of data loss is determined, effectively all PII for every user</a:t>
            </a:r>
          </a:p>
          <a:p>
            <a:r>
              <a:rPr lang="en-US" sz="2800" b="1" i="1" dirty="0" smtClean="0"/>
              <a:t>April 26</a:t>
            </a:r>
            <a:r>
              <a:rPr lang="en-US" sz="2800" b="1" i="1" baseline="30000" dirty="0" smtClean="0"/>
              <a:t>th</a:t>
            </a:r>
            <a:r>
              <a:rPr lang="en-US" sz="2800" b="1" i="1" dirty="0" smtClean="0"/>
              <a:t> </a:t>
            </a:r>
            <a:r>
              <a:rPr lang="en-US" sz="2800" dirty="0" smtClean="0"/>
              <a:t>– Sony provides a public statement regarding the intrusion (note: 6 days after the breach)</a:t>
            </a:r>
          </a:p>
          <a:p>
            <a:pPr lvl="1"/>
            <a:r>
              <a:rPr lang="en-US" dirty="0" smtClean="0"/>
              <a:t>Does not immediately confirm Credit Card data was stolen</a:t>
            </a:r>
            <a:endParaRPr lang="en-US" dirty="0"/>
          </a:p>
          <a:p>
            <a:r>
              <a:rPr lang="en-US" sz="2800" b="1" i="1" dirty="0" smtClean="0"/>
              <a:t>May 14</a:t>
            </a:r>
            <a:r>
              <a:rPr lang="en-US" sz="2800" b="1" i="1" baseline="30000" dirty="0" smtClean="0"/>
              <a:t>th</a:t>
            </a:r>
            <a:r>
              <a:rPr lang="en-US" sz="2800" b="1" i="1" dirty="0"/>
              <a:t> </a:t>
            </a:r>
            <a:r>
              <a:rPr lang="en-US" sz="2800" dirty="0" smtClean="0"/>
              <a:t>– Firmware update 3.61 is released as a security patch and the PlayStation Network began restoring in geographical phases. </a:t>
            </a:r>
          </a:p>
        </p:txBody>
      </p:sp>
    </p:spTree>
    <p:extLst>
      <p:ext uri="{BB962C8B-B14F-4D97-AF65-F5344CB8AC3E}">
        <p14:creationId xmlns:p14="http://schemas.microsoft.com/office/powerpoint/2010/main" val="18606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aftermath and verdict: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/>
          </a:bodyPr>
          <a:lstStyle/>
          <a:p>
            <a:r>
              <a:rPr lang="en-US" sz="2800" dirty="0"/>
              <a:t>$171 million dollars in losses (just for Sony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Sony’s </a:t>
            </a:r>
            <a:r>
              <a:rPr lang="en-US" sz="2800" dirty="0"/>
              <a:t>“Welcome Back” Program = 2 free games and a 30 day PS Plus subscription for your trouble.</a:t>
            </a:r>
          </a:p>
          <a:p>
            <a:pPr lvl="1"/>
            <a:r>
              <a:rPr lang="en-US" dirty="0" smtClean="0"/>
              <a:t>Public out roar, consolation prize not even close to being commensurate with potential for personal damages</a:t>
            </a:r>
          </a:p>
          <a:p>
            <a:pPr lvl="1"/>
            <a:r>
              <a:rPr lang="en-US" dirty="0" smtClean="0"/>
              <a:t>Thus, several lawsuits filed against Sony</a:t>
            </a:r>
          </a:p>
          <a:p>
            <a:pPr lvl="1"/>
            <a:r>
              <a:rPr lang="en-US" dirty="0" smtClean="0"/>
              <a:t>Loss of public trust in safeguarding information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ulings indicated that there is no such thing as a perfect, unbreachable system</a:t>
            </a:r>
          </a:p>
          <a:p>
            <a:pPr lvl="1"/>
            <a:r>
              <a:rPr lang="en-US" dirty="0" smtClean="0"/>
              <a:t>Sony later </a:t>
            </a:r>
            <a:r>
              <a:rPr lang="en-US" dirty="0"/>
              <a:t>offered credit monitoring </a:t>
            </a:r>
            <a:r>
              <a:rPr lang="en-US" dirty="0" smtClean="0"/>
              <a:t>&amp; identity </a:t>
            </a:r>
            <a:r>
              <a:rPr lang="en-US" dirty="0"/>
              <a:t>theft insurance to affected </a:t>
            </a:r>
            <a:r>
              <a:rPr lang="en-US" dirty="0" smtClean="0"/>
              <a:t>users.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75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aftermath and verdict, cont.: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3505199" cy="44958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77 million accounts compromised:</a:t>
            </a:r>
          </a:p>
          <a:p>
            <a:pPr lvl="1"/>
            <a:r>
              <a:rPr lang="en-US" dirty="0" smtClean="0"/>
              <a:t>Name, address, and other personal details</a:t>
            </a:r>
          </a:p>
          <a:p>
            <a:pPr lvl="1"/>
            <a:r>
              <a:rPr lang="en-US" dirty="0" smtClean="0"/>
              <a:t>Email accounts/passwords and other credentials</a:t>
            </a:r>
          </a:p>
          <a:p>
            <a:pPr lvl="1"/>
            <a:r>
              <a:rPr lang="en-US" dirty="0" smtClean="0"/>
              <a:t>Credit card, stored payment information</a:t>
            </a:r>
          </a:p>
          <a:p>
            <a:pPr lvl="1"/>
            <a:r>
              <a:rPr lang="en-US" u="sng" dirty="0" smtClean="0"/>
              <a:t>Majority</a:t>
            </a:r>
            <a:r>
              <a:rPr lang="en-US" dirty="0" smtClean="0"/>
              <a:t> of data was not encrypted on the network!</a:t>
            </a:r>
          </a:p>
        </p:txBody>
      </p:sp>
      <p:pic>
        <p:nvPicPr>
          <p:cNvPr id="6" name="Picture 2" descr="IT ONLY GIVES AWAY EVERYTHING.™ : HALOL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450" y="2057400"/>
            <a:ext cx="5020362" cy="347396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did it happen?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Exact vector of attack never made public, but understood to likely have been a software exploit.</a:t>
            </a:r>
            <a:endParaRPr lang="en-US" sz="1100" dirty="0" smtClean="0"/>
          </a:p>
          <a:p>
            <a:r>
              <a:rPr lang="en-US" sz="2800" dirty="0" smtClean="0"/>
              <a:t>SQL Injection?</a:t>
            </a:r>
          </a:p>
          <a:p>
            <a:pPr lvl="1"/>
            <a:r>
              <a:rPr lang="en-US" dirty="0" smtClean="0"/>
              <a:t>External to network</a:t>
            </a:r>
          </a:p>
          <a:p>
            <a:pPr lvl="1"/>
            <a:r>
              <a:rPr lang="en-US" dirty="0" smtClean="0"/>
              <a:t>Security vulnerability found through previous DDoS attacks on Sony?</a:t>
            </a:r>
          </a:p>
          <a:p>
            <a:r>
              <a:rPr lang="en-US" sz="2800" dirty="0" smtClean="0"/>
              <a:t>Development unit / Rebug CFW exploit?</a:t>
            </a:r>
          </a:p>
          <a:p>
            <a:pPr lvl="1"/>
            <a:r>
              <a:rPr lang="en-US" dirty="0" smtClean="0"/>
              <a:t>Internal to network</a:t>
            </a:r>
          </a:p>
          <a:p>
            <a:pPr lvl="1"/>
            <a:r>
              <a:rPr lang="en-US" dirty="0" smtClean="0"/>
              <a:t>Trusted credentials that allow access to customer details database</a:t>
            </a:r>
          </a:p>
        </p:txBody>
      </p:sp>
    </p:spTree>
    <p:extLst>
      <p:ext uri="{BB962C8B-B14F-4D97-AF65-F5344CB8AC3E}">
        <p14:creationId xmlns:p14="http://schemas.microsoft.com/office/powerpoint/2010/main" val="12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400</TotalTime>
  <Words>608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 The PlayStation Network Breach and Outage (2011)   “..the biggest Internet security break-in ever“ – Reuters News Agency</vt:lpstr>
      <vt:lpstr>Context that led up to the breach:</vt:lpstr>
      <vt:lpstr>A looming threat:</vt:lpstr>
      <vt:lpstr>“Anonymous” keeps their word: </vt:lpstr>
      <vt:lpstr>Users are confused…</vt:lpstr>
      <vt:lpstr>Sony’s action and response: </vt:lpstr>
      <vt:lpstr>The aftermath and verdict: </vt:lpstr>
      <vt:lpstr>The aftermath and verdict, cont.: </vt:lpstr>
      <vt:lpstr>How did it happen? </vt:lpstr>
      <vt:lpstr>How could it have been prevented? </vt:lpstr>
      <vt:lpstr>How can we do better in the future?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PlayStation Network Breach and Outage  of 2011 ~77 million accounts compromised</dc:title>
  <dc:creator>Jonathan Flum</dc:creator>
  <cp:lastModifiedBy>Jonathan Flum</cp:lastModifiedBy>
  <cp:revision>26</cp:revision>
  <dcterms:created xsi:type="dcterms:W3CDTF">2020-11-13T17:58:46Z</dcterms:created>
  <dcterms:modified xsi:type="dcterms:W3CDTF">2020-11-14T20:41:57Z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