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3" r:id="rId8"/>
    <p:sldId id="264" r:id="rId9"/>
    <p:sldId id="265" r:id="rId10"/>
    <p:sldId id="266" r:id="rId11"/>
    <p:sldId id="267"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3" autoAdjust="0"/>
    <p:restoredTop sz="93881" autoAdjust="0"/>
  </p:normalViewPr>
  <p:slideViewPr>
    <p:cSldViewPr snapToGrid="0">
      <p:cViewPr varScale="1">
        <p:scale>
          <a:sx n="63" d="100"/>
          <a:sy n="63" d="100"/>
        </p:scale>
        <p:origin x="475"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C5BD2-5465-4679-9746-C1DB99A9CB2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EF04143-E62C-46B6-9FB3-6942F28B52D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86DF4C0-B83D-4B04-B09B-CDCE7695DDD3}"/>
              </a:ext>
            </a:extLst>
          </p:cNvPr>
          <p:cNvSpPr>
            <a:spLocks noGrp="1"/>
          </p:cNvSpPr>
          <p:nvPr>
            <p:ph type="dt" sz="half" idx="10"/>
          </p:nvPr>
        </p:nvSpPr>
        <p:spPr/>
        <p:txBody>
          <a:bodyPr/>
          <a:lstStyle/>
          <a:p>
            <a:fld id="{12D76AA5-B986-4D0C-9C73-501A5CDCC8B0}" type="datetimeFigureOut">
              <a:rPr lang="en-US" smtClean="0"/>
              <a:t>8/23/2019</a:t>
            </a:fld>
            <a:endParaRPr lang="en-US" dirty="0"/>
          </a:p>
        </p:txBody>
      </p:sp>
      <p:sp>
        <p:nvSpPr>
          <p:cNvPr id="5" name="Footer Placeholder 4">
            <a:extLst>
              <a:ext uri="{FF2B5EF4-FFF2-40B4-BE49-F238E27FC236}">
                <a16:creationId xmlns:a16="http://schemas.microsoft.com/office/drawing/2014/main" id="{1868850C-5083-4123-8972-DB94D92D326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6698D37-7832-4D42-8992-D0FE90BF500D}"/>
              </a:ext>
            </a:extLst>
          </p:cNvPr>
          <p:cNvSpPr>
            <a:spLocks noGrp="1"/>
          </p:cNvSpPr>
          <p:nvPr>
            <p:ph type="sldNum" sz="quarter" idx="12"/>
          </p:nvPr>
        </p:nvSpPr>
        <p:spPr/>
        <p:txBody>
          <a:bodyPr/>
          <a:lstStyle/>
          <a:p>
            <a:fld id="{51084AAA-C8A2-4BB2-BC22-BBE24EE6EFEF}" type="slidenum">
              <a:rPr lang="en-US" smtClean="0"/>
              <a:t>‹#›</a:t>
            </a:fld>
            <a:endParaRPr lang="en-US" dirty="0"/>
          </a:p>
        </p:txBody>
      </p:sp>
    </p:spTree>
    <p:extLst>
      <p:ext uri="{BB962C8B-B14F-4D97-AF65-F5344CB8AC3E}">
        <p14:creationId xmlns:p14="http://schemas.microsoft.com/office/powerpoint/2010/main" val="5541393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A25C3-048E-46B2-AD43-9898A7621C2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255B06C-3EE8-4411-A711-1CE12677020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42BDD4-C938-4CC3-B405-D3C4013E9911}"/>
              </a:ext>
            </a:extLst>
          </p:cNvPr>
          <p:cNvSpPr>
            <a:spLocks noGrp="1"/>
          </p:cNvSpPr>
          <p:nvPr>
            <p:ph type="dt" sz="half" idx="10"/>
          </p:nvPr>
        </p:nvSpPr>
        <p:spPr/>
        <p:txBody>
          <a:bodyPr/>
          <a:lstStyle/>
          <a:p>
            <a:fld id="{12D76AA5-B986-4D0C-9C73-501A5CDCC8B0}" type="datetimeFigureOut">
              <a:rPr lang="en-US" smtClean="0"/>
              <a:t>8/23/2019</a:t>
            </a:fld>
            <a:endParaRPr lang="en-US" dirty="0"/>
          </a:p>
        </p:txBody>
      </p:sp>
      <p:sp>
        <p:nvSpPr>
          <p:cNvPr id="5" name="Footer Placeholder 4">
            <a:extLst>
              <a:ext uri="{FF2B5EF4-FFF2-40B4-BE49-F238E27FC236}">
                <a16:creationId xmlns:a16="http://schemas.microsoft.com/office/drawing/2014/main" id="{3878C504-B6AE-427E-8408-B44A53E971F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6093FFE-6536-4C56-9BEC-93218AF1A7E0}"/>
              </a:ext>
            </a:extLst>
          </p:cNvPr>
          <p:cNvSpPr>
            <a:spLocks noGrp="1"/>
          </p:cNvSpPr>
          <p:nvPr>
            <p:ph type="sldNum" sz="quarter" idx="12"/>
          </p:nvPr>
        </p:nvSpPr>
        <p:spPr/>
        <p:txBody>
          <a:bodyPr/>
          <a:lstStyle/>
          <a:p>
            <a:fld id="{51084AAA-C8A2-4BB2-BC22-BBE24EE6EFEF}" type="slidenum">
              <a:rPr lang="en-US" smtClean="0"/>
              <a:t>‹#›</a:t>
            </a:fld>
            <a:endParaRPr lang="en-US" dirty="0"/>
          </a:p>
        </p:txBody>
      </p:sp>
    </p:spTree>
    <p:extLst>
      <p:ext uri="{BB962C8B-B14F-4D97-AF65-F5344CB8AC3E}">
        <p14:creationId xmlns:p14="http://schemas.microsoft.com/office/powerpoint/2010/main" val="30349641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3BE227D-C95F-4947-865C-5A9EF53EC6F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457C733-0086-4A92-A5EE-9DA2E0D9385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0541B6-8DD6-43B6-A478-642D73EA79B1}"/>
              </a:ext>
            </a:extLst>
          </p:cNvPr>
          <p:cNvSpPr>
            <a:spLocks noGrp="1"/>
          </p:cNvSpPr>
          <p:nvPr>
            <p:ph type="dt" sz="half" idx="10"/>
          </p:nvPr>
        </p:nvSpPr>
        <p:spPr/>
        <p:txBody>
          <a:bodyPr/>
          <a:lstStyle/>
          <a:p>
            <a:fld id="{12D76AA5-B986-4D0C-9C73-501A5CDCC8B0}" type="datetimeFigureOut">
              <a:rPr lang="en-US" smtClean="0"/>
              <a:t>8/23/2019</a:t>
            </a:fld>
            <a:endParaRPr lang="en-US" dirty="0"/>
          </a:p>
        </p:txBody>
      </p:sp>
      <p:sp>
        <p:nvSpPr>
          <p:cNvPr id="5" name="Footer Placeholder 4">
            <a:extLst>
              <a:ext uri="{FF2B5EF4-FFF2-40B4-BE49-F238E27FC236}">
                <a16:creationId xmlns:a16="http://schemas.microsoft.com/office/drawing/2014/main" id="{F13876C4-EED1-46CD-9D78-DCE41960F26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B15CDAA-3E49-4E55-B15D-42D145CEE8F1}"/>
              </a:ext>
            </a:extLst>
          </p:cNvPr>
          <p:cNvSpPr>
            <a:spLocks noGrp="1"/>
          </p:cNvSpPr>
          <p:nvPr>
            <p:ph type="sldNum" sz="quarter" idx="12"/>
          </p:nvPr>
        </p:nvSpPr>
        <p:spPr/>
        <p:txBody>
          <a:bodyPr/>
          <a:lstStyle/>
          <a:p>
            <a:fld id="{51084AAA-C8A2-4BB2-BC22-BBE24EE6EFEF}" type="slidenum">
              <a:rPr lang="en-US" smtClean="0"/>
              <a:t>‹#›</a:t>
            </a:fld>
            <a:endParaRPr lang="en-US" dirty="0"/>
          </a:p>
        </p:txBody>
      </p:sp>
    </p:spTree>
    <p:extLst>
      <p:ext uri="{BB962C8B-B14F-4D97-AF65-F5344CB8AC3E}">
        <p14:creationId xmlns:p14="http://schemas.microsoft.com/office/powerpoint/2010/main" val="36648209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E8CD8-B1DD-4E2C-9348-7A93D66B1DB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265D469-8E68-469D-ABC8-885EAFCF95A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02EE35-28CE-4779-8B1B-1D2215619E8F}"/>
              </a:ext>
            </a:extLst>
          </p:cNvPr>
          <p:cNvSpPr>
            <a:spLocks noGrp="1"/>
          </p:cNvSpPr>
          <p:nvPr>
            <p:ph type="dt" sz="half" idx="10"/>
          </p:nvPr>
        </p:nvSpPr>
        <p:spPr/>
        <p:txBody>
          <a:bodyPr/>
          <a:lstStyle/>
          <a:p>
            <a:fld id="{12D76AA5-B986-4D0C-9C73-501A5CDCC8B0}" type="datetimeFigureOut">
              <a:rPr lang="en-US" smtClean="0"/>
              <a:t>8/23/2019</a:t>
            </a:fld>
            <a:endParaRPr lang="en-US" dirty="0"/>
          </a:p>
        </p:txBody>
      </p:sp>
      <p:sp>
        <p:nvSpPr>
          <p:cNvPr id="5" name="Footer Placeholder 4">
            <a:extLst>
              <a:ext uri="{FF2B5EF4-FFF2-40B4-BE49-F238E27FC236}">
                <a16:creationId xmlns:a16="http://schemas.microsoft.com/office/drawing/2014/main" id="{B184ED25-04BB-47F2-B48C-35897621B47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D3E362C-503A-4309-9596-56972B26B164}"/>
              </a:ext>
            </a:extLst>
          </p:cNvPr>
          <p:cNvSpPr>
            <a:spLocks noGrp="1"/>
          </p:cNvSpPr>
          <p:nvPr>
            <p:ph type="sldNum" sz="quarter" idx="12"/>
          </p:nvPr>
        </p:nvSpPr>
        <p:spPr/>
        <p:txBody>
          <a:bodyPr/>
          <a:lstStyle/>
          <a:p>
            <a:fld id="{51084AAA-C8A2-4BB2-BC22-BBE24EE6EFEF}" type="slidenum">
              <a:rPr lang="en-US" smtClean="0"/>
              <a:t>‹#›</a:t>
            </a:fld>
            <a:endParaRPr lang="en-US" dirty="0"/>
          </a:p>
        </p:txBody>
      </p:sp>
    </p:spTree>
    <p:extLst>
      <p:ext uri="{BB962C8B-B14F-4D97-AF65-F5344CB8AC3E}">
        <p14:creationId xmlns:p14="http://schemas.microsoft.com/office/powerpoint/2010/main" val="32792551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6BC3C-48C8-4068-83A9-63E660AF161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65C3574-43F4-4735-B457-BBBE3D04D49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093D4AD-A4FF-499F-9678-E403058546E8}"/>
              </a:ext>
            </a:extLst>
          </p:cNvPr>
          <p:cNvSpPr>
            <a:spLocks noGrp="1"/>
          </p:cNvSpPr>
          <p:nvPr>
            <p:ph type="dt" sz="half" idx="10"/>
          </p:nvPr>
        </p:nvSpPr>
        <p:spPr/>
        <p:txBody>
          <a:bodyPr/>
          <a:lstStyle/>
          <a:p>
            <a:fld id="{12D76AA5-B986-4D0C-9C73-501A5CDCC8B0}" type="datetimeFigureOut">
              <a:rPr lang="en-US" smtClean="0"/>
              <a:t>8/23/2019</a:t>
            </a:fld>
            <a:endParaRPr lang="en-US" dirty="0"/>
          </a:p>
        </p:txBody>
      </p:sp>
      <p:sp>
        <p:nvSpPr>
          <p:cNvPr id="5" name="Footer Placeholder 4">
            <a:extLst>
              <a:ext uri="{FF2B5EF4-FFF2-40B4-BE49-F238E27FC236}">
                <a16:creationId xmlns:a16="http://schemas.microsoft.com/office/drawing/2014/main" id="{24EFFFA2-0035-41BD-9FAA-9A6C6B1802F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F6BE968-E1BF-4649-B1AD-D658F83EDF4D}"/>
              </a:ext>
            </a:extLst>
          </p:cNvPr>
          <p:cNvSpPr>
            <a:spLocks noGrp="1"/>
          </p:cNvSpPr>
          <p:nvPr>
            <p:ph type="sldNum" sz="quarter" idx="12"/>
          </p:nvPr>
        </p:nvSpPr>
        <p:spPr/>
        <p:txBody>
          <a:bodyPr/>
          <a:lstStyle/>
          <a:p>
            <a:fld id="{51084AAA-C8A2-4BB2-BC22-BBE24EE6EFEF}" type="slidenum">
              <a:rPr lang="en-US" smtClean="0"/>
              <a:t>‹#›</a:t>
            </a:fld>
            <a:endParaRPr lang="en-US" dirty="0"/>
          </a:p>
        </p:txBody>
      </p:sp>
    </p:spTree>
    <p:extLst>
      <p:ext uri="{BB962C8B-B14F-4D97-AF65-F5344CB8AC3E}">
        <p14:creationId xmlns:p14="http://schemas.microsoft.com/office/powerpoint/2010/main" val="33112134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BCF362-71FA-4A87-9A8B-1DF316CFA6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32F3240-5DEC-48A8-B2E8-B88AFCFD1BC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55A6BA2-70A2-4DB1-819D-61BF948C372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86A4F1F-A18C-4D7C-9770-3F6B41C8E655}"/>
              </a:ext>
            </a:extLst>
          </p:cNvPr>
          <p:cNvSpPr>
            <a:spLocks noGrp="1"/>
          </p:cNvSpPr>
          <p:nvPr>
            <p:ph type="dt" sz="half" idx="10"/>
          </p:nvPr>
        </p:nvSpPr>
        <p:spPr/>
        <p:txBody>
          <a:bodyPr/>
          <a:lstStyle/>
          <a:p>
            <a:fld id="{12D76AA5-B986-4D0C-9C73-501A5CDCC8B0}" type="datetimeFigureOut">
              <a:rPr lang="en-US" smtClean="0"/>
              <a:t>8/23/2019</a:t>
            </a:fld>
            <a:endParaRPr lang="en-US" dirty="0"/>
          </a:p>
        </p:txBody>
      </p:sp>
      <p:sp>
        <p:nvSpPr>
          <p:cNvPr id="6" name="Footer Placeholder 5">
            <a:extLst>
              <a:ext uri="{FF2B5EF4-FFF2-40B4-BE49-F238E27FC236}">
                <a16:creationId xmlns:a16="http://schemas.microsoft.com/office/drawing/2014/main" id="{7A876CD6-C6D1-452C-9828-E608652144F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E8C9C8A-26F3-4979-ABB2-02AD754CD2F8}"/>
              </a:ext>
            </a:extLst>
          </p:cNvPr>
          <p:cNvSpPr>
            <a:spLocks noGrp="1"/>
          </p:cNvSpPr>
          <p:nvPr>
            <p:ph type="sldNum" sz="quarter" idx="12"/>
          </p:nvPr>
        </p:nvSpPr>
        <p:spPr/>
        <p:txBody>
          <a:bodyPr/>
          <a:lstStyle/>
          <a:p>
            <a:fld id="{51084AAA-C8A2-4BB2-BC22-BBE24EE6EFEF}" type="slidenum">
              <a:rPr lang="en-US" smtClean="0"/>
              <a:t>‹#›</a:t>
            </a:fld>
            <a:endParaRPr lang="en-US" dirty="0"/>
          </a:p>
        </p:txBody>
      </p:sp>
    </p:spTree>
    <p:extLst>
      <p:ext uri="{BB962C8B-B14F-4D97-AF65-F5344CB8AC3E}">
        <p14:creationId xmlns:p14="http://schemas.microsoft.com/office/powerpoint/2010/main" val="24265619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FC24B-632F-4863-9630-FA1F63E1C14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693FA9C-341C-45CB-80B6-DAB778FB674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763E245-12DB-4D6C-9FCE-B84BAF6FFB1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00B51CC-587E-4A1B-8D35-C9895CA2B37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1547783-2A40-4A95-8E56-35F2276918F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C744F32-A502-449F-B8D6-984416172A44}"/>
              </a:ext>
            </a:extLst>
          </p:cNvPr>
          <p:cNvSpPr>
            <a:spLocks noGrp="1"/>
          </p:cNvSpPr>
          <p:nvPr>
            <p:ph type="dt" sz="half" idx="10"/>
          </p:nvPr>
        </p:nvSpPr>
        <p:spPr/>
        <p:txBody>
          <a:bodyPr/>
          <a:lstStyle/>
          <a:p>
            <a:fld id="{12D76AA5-B986-4D0C-9C73-501A5CDCC8B0}" type="datetimeFigureOut">
              <a:rPr lang="en-US" smtClean="0"/>
              <a:t>8/23/2019</a:t>
            </a:fld>
            <a:endParaRPr lang="en-US" dirty="0"/>
          </a:p>
        </p:txBody>
      </p:sp>
      <p:sp>
        <p:nvSpPr>
          <p:cNvPr id="8" name="Footer Placeholder 7">
            <a:extLst>
              <a:ext uri="{FF2B5EF4-FFF2-40B4-BE49-F238E27FC236}">
                <a16:creationId xmlns:a16="http://schemas.microsoft.com/office/drawing/2014/main" id="{DC79D23B-A98D-4004-9A57-03C323E64B50}"/>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6A3A3A39-9D47-4EED-9B3C-9A1F92CB477D}"/>
              </a:ext>
            </a:extLst>
          </p:cNvPr>
          <p:cNvSpPr>
            <a:spLocks noGrp="1"/>
          </p:cNvSpPr>
          <p:nvPr>
            <p:ph type="sldNum" sz="quarter" idx="12"/>
          </p:nvPr>
        </p:nvSpPr>
        <p:spPr/>
        <p:txBody>
          <a:bodyPr/>
          <a:lstStyle/>
          <a:p>
            <a:fld id="{51084AAA-C8A2-4BB2-BC22-BBE24EE6EFEF}" type="slidenum">
              <a:rPr lang="en-US" smtClean="0"/>
              <a:t>‹#›</a:t>
            </a:fld>
            <a:endParaRPr lang="en-US" dirty="0"/>
          </a:p>
        </p:txBody>
      </p:sp>
    </p:spTree>
    <p:extLst>
      <p:ext uri="{BB962C8B-B14F-4D97-AF65-F5344CB8AC3E}">
        <p14:creationId xmlns:p14="http://schemas.microsoft.com/office/powerpoint/2010/main" val="41907664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0A9A7-D21E-4DE7-9329-E53374258BD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4E1A648-8B49-4CAB-B93C-94CDCD889C50}"/>
              </a:ext>
            </a:extLst>
          </p:cNvPr>
          <p:cNvSpPr>
            <a:spLocks noGrp="1"/>
          </p:cNvSpPr>
          <p:nvPr>
            <p:ph type="dt" sz="half" idx="10"/>
          </p:nvPr>
        </p:nvSpPr>
        <p:spPr/>
        <p:txBody>
          <a:bodyPr/>
          <a:lstStyle/>
          <a:p>
            <a:fld id="{12D76AA5-B986-4D0C-9C73-501A5CDCC8B0}" type="datetimeFigureOut">
              <a:rPr lang="en-US" smtClean="0"/>
              <a:t>8/23/2019</a:t>
            </a:fld>
            <a:endParaRPr lang="en-US" dirty="0"/>
          </a:p>
        </p:txBody>
      </p:sp>
      <p:sp>
        <p:nvSpPr>
          <p:cNvPr id="4" name="Footer Placeholder 3">
            <a:extLst>
              <a:ext uri="{FF2B5EF4-FFF2-40B4-BE49-F238E27FC236}">
                <a16:creationId xmlns:a16="http://schemas.microsoft.com/office/drawing/2014/main" id="{0B97708C-9A81-4992-8BDE-96F614FDCEAD}"/>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E1B280C3-37FA-4AE7-A2CE-33C559E20455}"/>
              </a:ext>
            </a:extLst>
          </p:cNvPr>
          <p:cNvSpPr>
            <a:spLocks noGrp="1"/>
          </p:cNvSpPr>
          <p:nvPr>
            <p:ph type="sldNum" sz="quarter" idx="12"/>
          </p:nvPr>
        </p:nvSpPr>
        <p:spPr/>
        <p:txBody>
          <a:bodyPr/>
          <a:lstStyle/>
          <a:p>
            <a:fld id="{51084AAA-C8A2-4BB2-BC22-BBE24EE6EFEF}" type="slidenum">
              <a:rPr lang="en-US" smtClean="0"/>
              <a:t>‹#›</a:t>
            </a:fld>
            <a:endParaRPr lang="en-US" dirty="0"/>
          </a:p>
        </p:txBody>
      </p:sp>
    </p:spTree>
    <p:extLst>
      <p:ext uri="{BB962C8B-B14F-4D97-AF65-F5344CB8AC3E}">
        <p14:creationId xmlns:p14="http://schemas.microsoft.com/office/powerpoint/2010/main" val="21810407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B36EA21-1423-4CE9-969B-CD8D923E8778}"/>
              </a:ext>
            </a:extLst>
          </p:cNvPr>
          <p:cNvSpPr>
            <a:spLocks noGrp="1"/>
          </p:cNvSpPr>
          <p:nvPr>
            <p:ph type="dt" sz="half" idx="10"/>
          </p:nvPr>
        </p:nvSpPr>
        <p:spPr/>
        <p:txBody>
          <a:bodyPr/>
          <a:lstStyle/>
          <a:p>
            <a:fld id="{12D76AA5-B986-4D0C-9C73-501A5CDCC8B0}" type="datetimeFigureOut">
              <a:rPr lang="en-US" smtClean="0"/>
              <a:t>8/23/2019</a:t>
            </a:fld>
            <a:endParaRPr lang="en-US" dirty="0"/>
          </a:p>
        </p:txBody>
      </p:sp>
      <p:sp>
        <p:nvSpPr>
          <p:cNvPr id="3" name="Footer Placeholder 2">
            <a:extLst>
              <a:ext uri="{FF2B5EF4-FFF2-40B4-BE49-F238E27FC236}">
                <a16:creationId xmlns:a16="http://schemas.microsoft.com/office/drawing/2014/main" id="{6F86693C-34B2-4259-B5B5-57D1E55654A0}"/>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92BA0A9B-CACB-4293-A423-F3FECECEBFCE}"/>
              </a:ext>
            </a:extLst>
          </p:cNvPr>
          <p:cNvSpPr>
            <a:spLocks noGrp="1"/>
          </p:cNvSpPr>
          <p:nvPr>
            <p:ph type="sldNum" sz="quarter" idx="12"/>
          </p:nvPr>
        </p:nvSpPr>
        <p:spPr/>
        <p:txBody>
          <a:bodyPr/>
          <a:lstStyle/>
          <a:p>
            <a:fld id="{51084AAA-C8A2-4BB2-BC22-BBE24EE6EFEF}" type="slidenum">
              <a:rPr lang="en-US" smtClean="0"/>
              <a:t>‹#›</a:t>
            </a:fld>
            <a:endParaRPr lang="en-US" dirty="0"/>
          </a:p>
        </p:txBody>
      </p:sp>
    </p:spTree>
    <p:extLst>
      <p:ext uri="{BB962C8B-B14F-4D97-AF65-F5344CB8AC3E}">
        <p14:creationId xmlns:p14="http://schemas.microsoft.com/office/powerpoint/2010/main" val="2196849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D9774-EC31-4A93-A755-9A890211A8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1F06B54-1EE7-4F54-A1E3-11B22F71DDF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E0D20A3-A00C-4159-B25D-47C9BCD6D6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D9E268-495F-45A9-B442-030A301E09B3}"/>
              </a:ext>
            </a:extLst>
          </p:cNvPr>
          <p:cNvSpPr>
            <a:spLocks noGrp="1"/>
          </p:cNvSpPr>
          <p:nvPr>
            <p:ph type="dt" sz="half" idx="10"/>
          </p:nvPr>
        </p:nvSpPr>
        <p:spPr/>
        <p:txBody>
          <a:bodyPr/>
          <a:lstStyle/>
          <a:p>
            <a:fld id="{12D76AA5-B986-4D0C-9C73-501A5CDCC8B0}" type="datetimeFigureOut">
              <a:rPr lang="en-US" smtClean="0"/>
              <a:t>8/23/2019</a:t>
            </a:fld>
            <a:endParaRPr lang="en-US" dirty="0"/>
          </a:p>
        </p:txBody>
      </p:sp>
      <p:sp>
        <p:nvSpPr>
          <p:cNvPr id="6" name="Footer Placeholder 5">
            <a:extLst>
              <a:ext uri="{FF2B5EF4-FFF2-40B4-BE49-F238E27FC236}">
                <a16:creationId xmlns:a16="http://schemas.microsoft.com/office/drawing/2014/main" id="{1413EE5A-E764-48FE-BA34-6C5C7D3E350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EB53BA30-51D0-4F46-BD2E-046EC912E963}"/>
              </a:ext>
            </a:extLst>
          </p:cNvPr>
          <p:cNvSpPr>
            <a:spLocks noGrp="1"/>
          </p:cNvSpPr>
          <p:nvPr>
            <p:ph type="sldNum" sz="quarter" idx="12"/>
          </p:nvPr>
        </p:nvSpPr>
        <p:spPr/>
        <p:txBody>
          <a:bodyPr/>
          <a:lstStyle/>
          <a:p>
            <a:fld id="{51084AAA-C8A2-4BB2-BC22-BBE24EE6EFEF}" type="slidenum">
              <a:rPr lang="en-US" smtClean="0"/>
              <a:t>‹#›</a:t>
            </a:fld>
            <a:endParaRPr lang="en-US" dirty="0"/>
          </a:p>
        </p:txBody>
      </p:sp>
    </p:spTree>
    <p:extLst>
      <p:ext uri="{BB962C8B-B14F-4D97-AF65-F5344CB8AC3E}">
        <p14:creationId xmlns:p14="http://schemas.microsoft.com/office/powerpoint/2010/main" val="1637056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BC9B1-9EE9-413A-A660-3700B0BA7DD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B71C721-2EE0-480E-A4E7-6C439C8B3D8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A9A38997-C1E7-4851-A785-BB1468FAE5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CF3DDBB-C7F7-4C96-8EB4-5D273B532091}"/>
              </a:ext>
            </a:extLst>
          </p:cNvPr>
          <p:cNvSpPr>
            <a:spLocks noGrp="1"/>
          </p:cNvSpPr>
          <p:nvPr>
            <p:ph type="dt" sz="half" idx="10"/>
          </p:nvPr>
        </p:nvSpPr>
        <p:spPr/>
        <p:txBody>
          <a:bodyPr/>
          <a:lstStyle/>
          <a:p>
            <a:fld id="{12D76AA5-B986-4D0C-9C73-501A5CDCC8B0}" type="datetimeFigureOut">
              <a:rPr lang="en-US" smtClean="0"/>
              <a:t>8/23/2019</a:t>
            </a:fld>
            <a:endParaRPr lang="en-US" dirty="0"/>
          </a:p>
        </p:txBody>
      </p:sp>
      <p:sp>
        <p:nvSpPr>
          <p:cNvPr id="6" name="Footer Placeholder 5">
            <a:extLst>
              <a:ext uri="{FF2B5EF4-FFF2-40B4-BE49-F238E27FC236}">
                <a16:creationId xmlns:a16="http://schemas.microsoft.com/office/drawing/2014/main" id="{9839228D-6E64-49AD-9919-2DFE3CC73C3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9A9476E0-B1C2-4EF5-A2A8-2F028909BE66}"/>
              </a:ext>
            </a:extLst>
          </p:cNvPr>
          <p:cNvSpPr>
            <a:spLocks noGrp="1"/>
          </p:cNvSpPr>
          <p:nvPr>
            <p:ph type="sldNum" sz="quarter" idx="12"/>
          </p:nvPr>
        </p:nvSpPr>
        <p:spPr/>
        <p:txBody>
          <a:bodyPr/>
          <a:lstStyle/>
          <a:p>
            <a:fld id="{51084AAA-C8A2-4BB2-BC22-BBE24EE6EFEF}" type="slidenum">
              <a:rPr lang="en-US" smtClean="0"/>
              <a:t>‹#›</a:t>
            </a:fld>
            <a:endParaRPr lang="en-US" dirty="0"/>
          </a:p>
        </p:txBody>
      </p:sp>
    </p:spTree>
    <p:extLst>
      <p:ext uri="{BB962C8B-B14F-4D97-AF65-F5344CB8AC3E}">
        <p14:creationId xmlns:p14="http://schemas.microsoft.com/office/powerpoint/2010/main" val="10528675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81BF53-8D5A-4AA9-BB34-F834C7F1AFE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A2696DD-4D35-4431-996C-EC05728218D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F6DB6C-8363-43F8-9A56-ED0E67EE8C5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D76AA5-B986-4D0C-9C73-501A5CDCC8B0}" type="datetimeFigureOut">
              <a:rPr lang="en-US" smtClean="0"/>
              <a:t>8/23/2019</a:t>
            </a:fld>
            <a:endParaRPr lang="en-US" dirty="0"/>
          </a:p>
        </p:txBody>
      </p:sp>
      <p:sp>
        <p:nvSpPr>
          <p:cNvPr id="5" name="Footer Placeholder 4">
            <a:extLst>
              <a:ext uri="{FF2B5EF4-FFF2-40B4-BE49-F238E27FC236}">
                <a16:creationId xmlns:a16="http://schemas.microsoft.com/office/drawing/2014/main" id="{658389E6-D653-4BDC-90F0-E2895BA6053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4593CA32-41D4-495B-8CD9-5A04206E19C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084AAA-C8A2-4BB2-BC22-BBE24EE6EFEF}" type="slidenum">
              <a:rPr lang="en-US" smtClean="0"/>
              <a:t>‹#›</a:t>
            </a:fld>
            <a:endParaRPr lang="en-US" dirty="0"/>
          </a:p>
        </p:txBody>
      </p:sp>
    </p:spTree>
    <p:extLst>
      <p:ext uri="{BB962C8B-B14F-4D97-AF65-F5344CB8AC3E}">
        <p14:creationId xmlns:p14="http://schemas.microsoft.com/office/powerpoint/2010/main" val="6412815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dataplatform.cloud.ibm.com/analytics/notebooks/v2/6e071441-50b2-4929-a02a-8ab3a62d57ce/view?access_token=34354aa0dafb5b42073f8fedf1d2d515e35b640d6877523aa6e166a986183648"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www.bphc.org/healthdata/health-of-boston-report/Documents/_HOB_16-17_FINAL_SINGLE%20PAGES.pdf" TargetMode="External"/><Relationship Id="rId2" Type="http://schemas.openxmlformats.org/officeDocument/2006/relationships/hyperlink" Target="https://data.boston.gov/"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data.boston.gov/"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2A15C-0BCE-480F-ACDE-007DE556EBBA}"/>
              </a:ext>
            </a:extLst>
          </p:cNvPr>
          <p:cNvSpPr>
            <a:spLocks noGrp="1"/>
          </p:cNvSpPr>
          <p:nvPr>
            <p:ph type="ctrTitle"/>
          </p:nvPr>
        </p:nvSpPr>
        <p:spPr>
          <a:xfrm>
            <a:off x="1524000" y="665163"/>
            <a:ext cx="9144000" cy="2387600"/>
          </a:xfrm>
        </p:spPr>
        <p:txBody>
          <a:bodyPr/>
          <a:lstStyle/>
          <a:p>
            <a:r>
              <a:rPr lang="en-US" b="1" dirty="0"/>
              <a:t>Segmenting and Clustering Neighborhoods in Boston</a:t>
            </a:r>
          </a:p>
        </p:txBody>
      </p:sp>
      <p:sp>
        <p:nvSpPr>
          <p:cNvPr id="3" name="Subtitle 2">
            <a:extLst>
              <a:ext uri="{FF2B5EF4-FFF2-40B4-BE49-F238E27FC236}">
                <a16:creationId xmlns:a16="http://schemas.microsoft.com/office/drawing/2014/main" id="{96532003-2723-4AC8-82A6-F68D36AAC881}"/>
              </a:ext>
            </a:extLst>
          </p:cNvPr>
          <p:cNvSpPr>
            <a:spLocks noGrp="1"/>
          </p:cNvSpPr>
          <p:nvPr>
            <p:ph type="subTitle" idx="1"/>
          </p:nvPr>
        </p:nvSpPr>
        <p:spPr>
          <a:xfrm>
            <a:off x="1524000" y="4280911"/>
            <a:ext cx="9144000" cy="1655762"/>
          </a:xfrm>
        </p:spPr>
        <p:txBody>
          <a:bodyPr>
            <a:normAutofit fontScale="92500" lnSpcReduction="20000"/>
          </a:bodyPr>
          <a:lstStyle/>
          <a:p>
            <a:r>
              <a:rPr lang="en-US" sz="3200" dirty="0"/>
              <a:t>John F. McCarthy</a:t>
            </a:r>
          </a:p>
          <a:p>
            <a:r>
              <a:rPr lang="en-US" sz="3200" dirty="0"/>
              <a:t>Coursea Capstone Project</a:t>
            </a:r>
          </a:p>
          <a:p>
            <a:endParaRPr lang="en-US" dirty="0"/>
          </a:p>
          <a:p>
            <a:r>
              <a:rPr lang="en-US" sz="2800" dirty="0"/>
              <a:t>August 23, 1019</a:t>
            </a:r>
          </a:p>
          <a:p>
            <a:endParaRPr lang="en-US" dirty="0"/>
          </a:p>
        </p:txBody>
      </p:sp>
    </p:spTree>
    <p:extLst>
      <p:ext uri="{BB962C8B-B14F-4D97-AF65-F5344CB8AC3E}">
        <p14:creationId xmlns:p14="http://schemas.microsoft.com/office/powerpoint/2010/main" val="3280422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040BF-5410-4C63-85B1-F0F668EB29BA}"/>
              </a:ext>
            </a:extLst>
          </p:cNvPr>
          <p:cNvSpPr>
            <a:spLocks noGrp="1"/>
          </p:cNvSpPr>
          <p:nvPr>
            <p:ph type="title"/>
          </p:nvPr>
        </p:nvSpPr>
        <p:spPr/>
        <p:txBody>
          <a:bodyPr/>
          <a:lstStyle/>
          <a:p>
            <a:pPr algn="ctr"/>
            <a:r>
              <a:rPr lang="en-US" b="1" dirty="0"/>
              <a:t>Results</a:t>
            </a:r>
          </a:p>
        </p:txBody>
      </p:sp>
      <p:sp>
        <p:nvSpPr>
          <p:cNvPr id="3" name="Content Placeholder 2">
            <a:extLst>
              <a:ext uri="{FF2B5EF4-FFF2-40B4-BE49-F238E27FC236}">
                <a16:creationId xmlns:a16="http://schemas.microsoft.com/office/drawing/2014/main" id="{AB739747-2C5E-4DA0-AEDB-7FDFF2A7AF22}"/>
              </a:ext>
            </a:extLst>
          </p:cNvPr>
          <p:cNvSpPr>
            <a:spLocks noGrp="1"/>
          </p:cNvSpPr>
          <p:nvPr>
            <p:ph idx="1"/>
          </p:nvPr>
        </p:nvSpPr>
        <p:spPr>
          <a:xfrm>
            <a:off x="712470" y="1448434"/>
            <a:ext cx="10641330" cy="5044441"/>
          </a:xfrm>
        </p:spPr>
        <p:txBody>
          <a:bodyPr>
            <a:normAutofit fontScale="92500" lnSpcReduction="20000"/>
          </a:bodyPr>
          <a:lstStyle/>
          <a:p>
            <a:pPr marL="0" indent="0" algn="ctr">
              <a:buNone/>
            </a:pPr>
            <a:r>
              <a:rPr lang="en-US" b="1" dirty="0"/>
              <a:t>Venue and Health Status Cluster Overlap</a:t>
            </a:r>
          </a:p>
          <a:p>
            <a:pPr marL="0" indent="0" algn="ctr">
              <a:buNone/>
            </a:pPr>
            <a:r>
              <a:rPr lang="en-US" sz="1900" u="sng" dirty="0">
                <a:hlinkClick r:id="rId2"/>
              </a:rPr>
              <a:t>https://dataplatform.cloud.ibm.com/analytics/notebooks/v2/6e071441-50b2-4929-a02a-8ab3a62d57ce/view?access_token=34354aa0dafb5b42073f8fedf1d2d515e35b640d6877523aa6e166a986183648</a:t>
            </a:r>
            <a:endParaRPr lang="en-US" sz="1900" dirty="0"/>
          </a:p>
          <a:p>
            <a:pPr marL="0" indent="0" algn="ctr">
              <a:buNone/>
            </a:pPr>
            <a:endParaRPr lang="en-US" sz="2000" dirty="0"/>
          </a:p>
          <a:p>
            <a:pPr marL="0" indent="0" algn="ctr">
              <a:buNone/>
            </a:pPr>
            <a:r>
              <a:rPr lang="en-US" sz="2400" b="1" dirty="0"/>
              <a:t>Venue Cluster # 		Health Status Cluster #</a:t>
            </a:r>
            <a:endParaRPr lang="en-US" sz="2200" dirty="0"/>
          </a:p>
          <a:p>
            <a:pPr marL="0" indent="0">
              <a:buNone/>
            </a:pPr>
            <a:endParaRPr lang="en-US" sz="2000" b="1" dirty="0"/>
          </a:p>
          <a:p>
            <a:pPr marL="0" lvl="0" indent="0">
              <a:buNone/>
            </a:pPr>
            <a:r>
              <a:rPr lang="en-US" sz="1900" b="1" dirty="0"/>
              <a:t>		</a:t>
            </a:r>
            <a:r>
              <a:rPr lang="en-US" sz="2000" b="1" dirty="0"/>
              <a:t>                 1				1 (33%)</a:t>
            </a:r>
            <a:endParaRPr lang="en-US" sz="2000" dirty="0"/>
          </a:p>
          <a:p>
            <a:pPr marL="0" lvl="0" indent="0">
              <a:buNone/>
            </a:pPr>
            <a:r>
              <a:rPr lang="en-US" sz="2000" b="1" dirty="0"/>
              <a:t>			2				4 (25%)</a:t>
            </a:r>
            <a:endParaRPr lang="en-US" sz="2000" dirty="0"/>
          </a:p>
          <a:p>
            <a:pPr marL="0" lvl="0" indent="0">
              <a:buNone/>
            </a:pPr>
            <a:r>
              <a:rPr lang="en-US" sz="2000" b="1" dirty="0"/>
              <a:t>			3				5 (67%)</a:t>
            </a:r>
            <a:endParaRPr lang="en-US" sz="2000" dirty="0"/>
          </a:p>
          <a:p>
            <a:pPr marL="0" lvl="0" indent="0">
              <a:buNone/>
            </a:pPr>
            <a:r>
              <a:rPr lang="en-US" sz="2000" b="1" dirty="0"/>
              <a:t>			4				2 (13%)</a:t>
            </a:r>
            <a:endParaRPr lang="en-US" sz="2000" dirty="0"/>
          </a:p>
          <a:p>
            <a:pPr marL="0" lvl="0" indent="0">
              <a:buNone/>
            </a:pPr>
            <a:r>
              <a:rPr lang="en-US" sz="2000" b="1" dirty="0"/>
              <a:t>			5				2 (75%)</a:t>
            </a:r>
            <a:endParaRPr lang="en-US" sz="2000" dirty="0"/>
          </a:p>
          <a:p>
            <a:pPr marL="0" indent="0">
              <a:buNone/>
            </a:pPr>
            <a:r>
              <a:rPr lang="en-US" sz="2000" b="1" dirty="0"/>
              <a:t>							3 (100%)</a:t>
            </a:r>
            <a:endParaRPr lang="en-US" sz="2000" dirty="0"/>
          </a:p>
          <a:p>
            <a:pPr marL="0" indent="0">
              <a:buNone/>
            </a:pPr>
            <a:r>
              <a:rPr lang="en-US" sz="2000" b="1" dirty="0"/>
              <a:t>							4 (75%)</a:t>
            </a:r>
            <a:endParaRPr lang="en-US" sz="2000" dirty="0"/>
          </a:p>
          <a:p>
            <a:pPr marL="0" indent="0">
              <a:buNone/>
            </a:pPr>
            <a:r>
              <a:rPr lang="en-US" sz="2000" b="1" dirty="0"/>
              <a:t>							5 (33%)</a:t>
            </a:r>
            <a:endParaRPr lang="en-US" sz="2000" dirty="0"/>
          </a:p>
          <a:p>
            <a:pPr marL="0" indent="0">
              <a:buNone/>
            </a:pPr>
            <a:endParaRPr lang="en-US" sz="1800" dirty="0"/>
          </a:p>
        </p:txBody>
      </p:sp>
    </p:spTree>
    <p:extLst>
      <p:ext uri="{BB962C8B-B14F-4D97-AF65-F5344CB8AC3E}">
        <p14:creationId xmlns:p14="http://schemas.microsoft.com/office/powerpoint/2010/main" val="35526772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040BF-5410-4C63-85B1-F0F668EB29BA}"/>
              </a:ext>
            </a:extLst>
          </p:cNvPr>
          <p:cNvSpPr>
            <a:spLocks noGrp="1"/>
          </p:cNvSpPr>
          <p:nvPr>
            <p:ph type="title"/>
          </p:nvPr>
        </p:nvSpPr>
        <p:spPr/>
        <p:txBody>
          <a:bodyPr/>
          <a:lstStyle/>
          <a:p>
            <a:pPr algn="ctr"/>
            <a:r>
              <a:rPr lang="en-US" b="1" dirty="0"/>
              <a:t>Discussion</a:t>
            </a:r>
          </a:p>
        </p:txBody>
      </p:sp>
      <p:sp>
        <p:nvSpPr>
          <p:cNvPr id="3" name="Content Placeholder 2">
            <a:extLst>
              <a:ext uri="{FF2B5EF4-FFF2-40B4-BE49-F238E27FC236}">
                <a16:creationId xmlns:a16="http://schemas.microsoft.com/office/drawing/2014/main" id="{AB739747-2C5E-4DA0-AEDB-7FDFF2A7AF22}"/>
              </a:ext>
            </a:extLst>
          </p:cNvPr>
          <p:cNvSpPr>
            <a:spLocks noGrp="1"/>
          </p:cNvSpPr>
          <p:nvPr>
            <p:ph idx="1"/>
          </p:nvPr>
        </p:nvSpPr>
        <p:spPr>
          <a:xfrm>
            <a:off x="838200" y="1871345"/>
            <a:ext cx="10515600" cy="4351338"/>
          </a:xfrm>
        </p:spPr>
        <p:txBody>
          <a:bodyPr>
            <a:normAutofit fontScale="47500" lnSpcReduction="20000"/>
          </a:bodyPr>
          <a:lstStyle/>
          <a:p>
            <a:pPr marL="0" indent="0">
              <a:buNone/>
            </a:pPr>
            <a:endParaRPr lang="en-US" sz="2000" dirty="0"/>
          </a:p>
          <a:p>
            <a:r>
              <a:rPr lang="en-US" dirty="0"/>
              <a:t>Results of this cluster comparison analysis suggest that there is not significant overlap between neighborhood clustering of venues and neighborhood clustering of health status indicators</a:t>
            </a:r>
          </a:p>
          <a:p>
            <a:r>
              <a:rPr lang="en-US" dirty="0"/>
              <a:t>While it is difficult to infer, base solely on correlation, a causal relationship between a given neighborhood venue and a specific health status indicator, several plausible relationships between each of the 5 pairs of neighborhood cluster categories seem to make sense</a:t>
            </a:r>
          </a:p>
          <a:p>
            <a:r>
              <a:rPr lang="en-US" dirty="0"/>
              <a:t> In Venue Cluster 1, the 10 most frequent venues among which are Rental Car Location, Convenience and Thrift Vintage Stores, as well a Deli and Dance Studio, in addition to plenty of Open Space, seem appropriate for a white, older, well educated, healthy and physically active population as described by Health Status Cluster 1. The high rate of psychiatric hospitalization may simply be due to the aged population and high rates of health insurance including Medicare</a:t>
            </a:r>
          </a:p>
          <a:p>
            <a:r>
              <a:rPr lang="en-US" dirty="0"/>
              <a:t> In Venue Cluster 2, the top 10 venues appear to be food establishments which may support the healthy, but otherwise low income, mixed population of food workers as described in Health Status Cluster 4</a:t>
            </a:r>
          </a:p>
          <a:p>
            <a:r>
              <a:rPr lang="en-US" dirty="0"/>
              <a:t>In Venue Cluster 3, the top 10 venues include Ice Cream Shops, Climbing Gyms, Grocery Stores, Sandwich and Coffee Shops, as well Pet Stores and ethnic restaurants. These are venues which would be largely consistent with the white, high income, healthy, and well-educated population of Health Status Cluster 5</a:t>
            </a:r>
          </a:p>
          <a:p>
            <a:r>
              <a:rPr lang="en-US" dirty="0"/>
              <a:t> In Venue Cluster 4, the top 10 venues appear to be high end restaurants and specialty stores which are supported by the white and well-educated population of Health Status Cluster 2 </a:t>
            </a:r>
          </a:p>
          <a:p>
            <a:r>
              <a:rPr lang="en-US" dirty="0"/>
              <a:t> In Venue Cluster 5 the wide variety of ethnic restaurants may provide employment for primarily the white, poorly educated workers in Health Status Cluster 3 </a:t>
            </a:r>
          </a:p>
          <a:p>
            <a:pPr lvl="1"/>
            <a:r>
              <a:rPr lang="en-US" dirty="0"/>
              <a:t>The high rates of Hepatitis B &amp; C seem consistent with spread by food contamination from untrained food preparers</a:t>
            </a:r>
          </a:p>
          <a:p>
            <a:pPr lvl="1"/>
            <a:r>
              <a:rPr lang="en-US" dirty="0"/>
              <a:t>The high rate of Gonorrhea may also be linked to lack of education on safe sexual practices</a:t>
            </a:r>
          </a:p>
          <a:p>
            <a:pPr lvl="1"/>
            <a:r>
              <a:rPr lang="en-US" dirty="0"/>
              <a:t>To a lesser extent, populations from Health Status Clusters 2, 4, and 5 may be consumers of goods and services produced in Venue Cluster 5  </a:t>
            </a:r>
          </a:p>
          <a:p>
            <a:pPr marL="0" indent="0">
              <a:buNone/>
            </a:pPr>
            <a:endParaRPr lang="en-US" sz="1800" dirty="0"/>
          </a:p>
        </p:txBody>
      </p:sp>
    </p:spTree>
    <p:extLst>
      <p:ext uri="{BB962C8B-B14F-4D97-AF65-F5344CB8AC3E}">
        <p14:creationId xmlns:p14="http://schemas.microsoft.com/office/powerpoint/2010/main" val="26373710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040BF-5410-4C63-85B1-F0F668EB29BA}"/>
              </a:ext>
            </a:extLst>
          </p:cNvPr>
          <p:cNvSpPr>
            <a:spLocks noGrp="1"/>
          </p:cNvSpPr>
          <p:nvPr>
            <p:ph type="title"/>
          </p:nvPr>
        </p:nvSpPr>
        <p:spPr/>
        <p:txBody>
          <a:bodyPr/>
          <a:lstStyle/>
          <a:p>
            <a:pPr algn="ctr"/>
            <a:r>
              <a:rPr lang="en-US" b="1" dirty="0"/>
              <a:t>Conclusion</a:t>
            </a:r>
          </a:p>
        </p:txBody>
      </p:sp>
      <p:sp>
        <p:nvSpPr>
          <p:cNvPr id="3" name="Content Placeholder 2">
            <a:extLst>
              <a:ext uri="{FF2B5EF4-FFF2-40B4-BE49-F238E27FC236}">
                <a16:creationId xmlns:a16="http://schemas.microsoft.com/office/drawing/2014/main" id="{AB739747-2C5E-4DA0-AEDB-7FDFF2A7AF22}"/>
              </a:ext>
            </a:extLst>
          </p:cNvPr>
          <p:cNvSpPr>
            <a:spLocks noGrp="1"/>
          </p:cNvSpPr>
          <p:nvPr>
            <p:ph idx="1"/>
          </p:nvPr>
        </p:nvSpPr>
        <p:spPr/>
        <p:txBody>
          <a:bodyPr>
            <a:normAutofit fontScale="92500" lnSpcReduction="10000"/>
          </a:bodyPr>
          <a:lstStyle/>
          <a:p>
            <a:pPr marL="0" indent="0">
              <a:buNone/>
            </a:pPr>
            <a:endParaRPr lang="en-US" sz="2000" dirty="0"/>
          </a:p>
          <a:p>
            <a:r>
              <a:rPr lang="en-US" sz="2100" dirty="0"/>
              <a:t>No significant overlap between the way Boston Neighborhoods cluster by top Venues and Health Status indicators</a:t>
            </a:r>
          </a:p>
          <a:p>
            <a:r>
              <a:rPr lang="en-US" sz="2100" dirty="0"/>
              <a:t>Venues in a neighborhood may not be a significant contributor to the heath status of a neighborhood and that other factors may be more influential in impacting neighborhood health </a:t>
            </a:r>
          </a:p>
          <a:p>
            <a:r>
              <a:rPr lang="en-US" sz="2100" dirty="0"/>
              <a:t>While we can speculate on several potential correlations between health status indicators and venues in a neighborhood, this is difficult to prove and causality cannot be inferred</a:t>
            </a:r>
          </a:p>
          <a:p>
            <a:r>
              <a:rPr lang="en-US" sz="2100" dirty="0"/>
              <a:t> The granularity of neighborhoods in the venue clusters was greater than in the health status clusters</a:t>
            </a:r>
          </a:p>
          <a:p>
            <a:pPr lvl="1"/>
            <a:r>
              <a:rPr lang="en-US" sz="1700" dirty="0"/>
              <a:t>Result of having to combine some neighborhoods together due to unavailability of neighborhood specific health metrics possibly introducing some bias in the results of this study. </a:t>
            </a:r>
          </a:p>
          <a:p>
            <a:r>
              <a:rPr lang="en-US" sz="2100" dirty="0"/>
              <a:t>Further limitations of the present study include absence of additional significant health indicators and lack of significant differences in the venues available in the immediate neighborhoods surrounding Boston. </a:t>
            </a:r>
          </a:p>
          <a:p>
            <a:r>
              <a:rPr lang="en-US" sz="2100" dirty="0"/>
              <a:t>Undertaking a similar study across more diverse regions and populations may produces more insightful findings.   </a:t>
            </a:r>
          </a:p>
        </p:txBody>
      </p:sp>
    </p:spTree>
    <p:extLst>
      <p:ext uri="{BB962C8B-B14F-4D97-AF65-F5344CB8AC3E}">
        <p14:creationId xmlns:p14="http://schemas.microsoft.com/office/powerpoint/2010/main" val="1048122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84E6F-A618-4568-A087-1E0F1B7A3051}"/>
              </a:ext>
            </a:extLst>
          </p:cNvPr>
          <p:cNvSpPr>
            <a:spLocks noGrp="1"/>
          </p:cNvSpPr>
          <p:nvPr>
            <p:ph type="title"/>
          </p:nvPr>
        </p:nvSpPr>
        <p:spPr/>
        <p:txBody>
          <a:bodyPr/>
          <a:lstStyle/>
          <a:p>
            <a:pPr algn="ctr"/>
            <a:r>
              <a:rPr lang="en-US" b="1" dirty="0"/>
              <a:t>Introduction</a:t>
            </a:r>
          </a:p>
        </p:txBody>
      </p:sp>
      <p:sp>
        <p:nvSpPr>
          <p:cNvPr id="3" name="Content Placeholder 2">
            <a:extLst>
              <a:ext uri="{FF2B5EF4-FFF2-40B4-BE49-F238E27FC236}">
                <a16:creationId xmlns:a16="http://schemas.microsoft.com/office/drawing/2014/main" id="{82F6A255-A037-4785-92F2-E6C22D464D38}"/>
              </a:ext>
            </a:extLst>
          </p:cNvPr>
          <p:cNvSpPr>
            <a:spLocks noGrp="1"/>
          </p:cNvSpPr>
          <p:nvPr>
            <p:ph idx="1"/>
          </p:nvPr>
        </p:nvSpPr>
        <p:spPr/>
        <p:txBody>
          <a:bodyPr/>
          <a:lstStyle/>
          <a:p>
            <a:pPr marL="0" indent="0" algn="ctr">
              <a:buNone/>
            </a:pPr>
            <a:endParaRPr lang="en-US" dirty="0"/>
          </a:p>
          <a:p>
            <a:pPr marL="0" indent="0" algn="ctr">
              <a:buNone/>
            </a:pPr>
            <a:r>
              <a:rPr lang="en-US" b="1" dirty="0"/>
              <a:t>Hypothesis</a:t>
            </a:r>
          </a:p>
          <a:p>
            <a:pPr marL="0" indent="0" algn="ctr">
              <a:buNone/>
            </a:pPr>
            <a:r>
              <a:rPr lang="en-US" sz="2000" dirty="0"/>
              <a:t>Health status indicators directly correlate with the frequency of specific venues within 500 meters of the centroids in 24 Boston neighborhoods</a:t>
            </a:r>
          </a:p>
          <a:p>
            <a:pPr marL="0" indent="0" algn="ctr">
              <a:buNone/>
            </a:pPr>
            <a:endParaRPr lang="en-US" b="1" dirty="0"/>
          </a:p>
          <a:p>
            <a:pPr marL="0" indent="0" algn="ctr">
              <a:buNone/>
            </a:pPr>
            <a:r>
              <a:rPr lang="en-US" b="1" dirty="0"/>
              <a:t>Value of Analysis</a:t>
            </a:r>
          </a:p>
          <a:p>
            <a:pPr marL="0" indent="0" algn="ctr">
              <a:buNone/>
            </a:pPr>
            <a:r>
              <a:rPr lang="en-US" sz="2000" dirty="0"/>
              <a:t> This analysis should be of interest to both public health officials and city planners, as well as developers, in attempting to remediate health related disparities and improve community health  </a:t>
            </a:r>
          </a:p>
          <a:p>
            <a:pPr marL="0" indent="0" algn="ctr">
              <a:buNone/>
            </a:pPr>
            <a:endParaRPr lang="en-US" sz="2000" dirty="0"/>
          </a:p>
        </p:txBody>
      </p:sp>
    </p:spTree>
    <p:extLst>
      <p:ext uri="{BB962C8B-B14F-4D97-AF65-F5344CB8AC3E}">
        <p14:creationId xmlns:p14="http://schemas.microsoft.com/office/powerpoint/2010/main" val="21849825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5E77E-EE51-45F8-A697-9CDEDB7077D4}"/>
              </a:ext>
            </a:extLst>
          </p:cNvPr>
          <p:cNvSpPr>
            <a:spLocks noGrp="1"/>
          </p:cNvSpPr>
          <p:nvPr>
            <p:ph type="title"/>
          </p:nvPr>
        </p:nvSpPr>
        <p:spPr/>
        <p:txBody>
          <a:bodyPr/>
          <a:lstStyle/>
          <a:p>
            <a:pPr algn="ctr"/>
            <a:r>
              <a:rPr lang="en-US" b="1" dirty="0"/>
              <a:t>Data</a:t>
            </a:r>
          </a:p>
        </p:txBody>
      </p:sp>
      <p:sp>
        <p:nvSpPr>
          <p:cNvPr id="3" name="Content Placeholder 2">
            <a:extLst>
              <a:ext uri="{FF2B5EF4-FFF2-40B4-BE49-F238E27FC236}">
                <a16:creationId xmlns:a16="http://schemas.microsoft.com/office/drawing/2014/main" id="{7139346D-1BFD-42BE-A6B4-39F908CF912C}"/>
              </a:ext>
            </a:extLst>
          </p:cNvPr>
          <p:cNvSpPr>
            <a:spLocks noGrp="1"/>
          </p:cNvSpPr>
          <p:nvPr>
            <p:ph idx="1"/>
          </p:nvPr>
        </p:nvSpPr>
        <p:spPr/>
        <p:txBody>
          <a:bodyPr>
            <a:normAutofit/>
          </a:bodyPr>
          <a:lstStyle/>
          <a:p>
            <a:pPr marL="0" indent="0" algn="ctr">
              <a:buNone/>
            </a:pPr>
            <a:endParaRPr lang="en-US" b="1" dirty="0"/>
          </a:p>
          <a:p>
            <a:pPr marL="0" indent="0" algn="ctr">
              <a:buNone/>
            </a:pPr>
            <a:r>
              <a:rPr lang="en-US" b="1" dirty="0"/>
              <a:t>Geospatial Data</a:t>
            </a:r>
          </a:p>
          <a:p>
            <a:pPr marL="0" indent="0" algn="ctr">
              <a:buNone/>
            </a:pPr>
            <a:r>
              <a:rPr lang="en-US" sz="2000" dirty="0"/>
              <a:t>Latitude and Longitude of each Boston neighborhood was derived from the shape files at </a:t>
            </a:r>
            <a:r>
              <a:rPr lang="en-US" sz="2000" dirty="0">
                <a:hlinkClick r:id="rId2"/>
              </a:rPr>
              <a:t>https://data.boston.gov</a:t>
            </a:r>
            <a:r>
              <a:rPr lang="en-US" sz="2000" dirty="0"/>
              <a:t> </a:t>
            </a:r>
          </a:p>
          <a:p>
            <a:pPr marL="0" indent="0" algn="ctr">
              <a:buNone/>
            </a:pPr>
            <a:r>
              <a:rPr lang="en-US" sz="2000" dirty="0"/>
              <a:t>The centroids of each neighborhood were calculated using Arcgis online and the tools provided</a:t>
            </a:r>
          </a:p>
          <a:p>
            <a:pPr marL="0" indent="0" algn="ctr">
              <a:buNone/>
            </a:pPr>
            <a:endParaRPr lang="en-US" sz="2000" dirty="0"/>
          </a:p>
          <a:p>
            <a:pPr marL="0" indent="0" algn="ctr">
              <a:buNone/>
            </a:pPr>
            <a:r>
              <a:rPr lang="en-US" b="1" dirty="0"/>
              <a:t>Health Status Data</a:t>
            </a:r>
          </a:p>
          <a:p>
            <a:pPr marL="0" indent="0" algn="ctr">
              <a:buNone/>
            </a:pPr>
            <a:r>
              <a:rPr lang="en-US" sz="2000" dirty="0"/>
              <a:t>Health status indicators were obtained by manually populating a CSV file from data contained within the online document “Health of Boston 2016-2017” at </a:t>
            </a:r>
            <a:r>
              <a:rPr lang="en-US" sz="2000" u="sng" dirty="0">
                <a:hlinkClick r:id="rId3"/>
              </a:rPr>
              <a:t>http://www.bphc.org/healthdata/health-of-boston-report/Documents/_HOB_16-17_FINAL_SINGLE%20PAGES.pdf</a:t>
            </a:r>
            <a:r>
              <a:rPr lang="en-US" sz="2000" dirty="0"/>
              <a:t>. </a:t>
            </a:r>
            <a:endParaRPr lang="en-US" sz="2000" b="1" dirty="0"/>
          </a:p>
          <a:p>
            <a:pPr marL="0" indent="0" algn="ctr">
              <a:buNone/>
            </a:pPr>
            <a:endParaRPr lang="en-US" b="1" dirty="0"/>
          </a:p>
        </p:txBody>
      </p:sp>
    </p:spTree>
    <p:extLst>
      <p:ext uri="{BB962C8B-B14F-4D97-AF65-F5344CB8AC3E}">
        <p14:creationId xmlns:p14="http://schemas.microsoft.com/office/powerpoint/2010/main" val="22595228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040BF-5410-4C63-85B1-F0F668EB29BA}"/>
              </a:ext>
            </a:extLst>
          </p:cNvPr>
          <p:cNvSpPr>
            <a:spLocks noGrp="1"/>
          </p:cNvSpPr>
          <p:nvPr>
            <p:ph type="title"/>
          </p:nvPr>
        </p:nvSpPr>
        <p:spPr/>
        <p:txBody>
          <a:bodyPr/>
          <a:lstStyle/>
          <a:p>
            <a:pPr algn="ctr"/>
            <a:r>
              <a:rPr lang="en-US" b="1" dirty="0"/>
              <a:t>Methodology</a:t>
            </a:r>
          </a:p>
        </p:txBody>
      </p:sp>
      <p:sp>
        <p:nvSpPr>
          <p:cNvPr id="3" name="Content Placeholder 2">
            <a:extLst>
              <a:ext uri="{FF2B5EF4-FFF2-40B4-BE49-F238E27FC236}">
                <a16:creationId xmlns:a16="http://schemas.microsoft.com/office/drawing/2014/main" id="{AB739747-2C5E-4DA0-AEDB-7FDFF2A7AF22}"/>
              </a:ext>
            </a:extLst>
          </p:cNvPr>
          <p:cNvSpPr>
            <a:spLocks noGrp="1"/>
          </p:cNvSpPr>
          <p:nvPr>
            <p:ph idx="1"/>
          </p:nvPr>
        </p:nvSpPr>
        <p:spPr/>
        <p:txBody>
          <a:bodyPr>
            <a:normAutofit/>
          </a:bodyPr>
          <a:lstStyle/>
          <a:p>
            <a:endParaRPr lang="en-US" sz="1800" dirty="0"/>
          </a:p>
          <a:p>
            <a:pPr marL="0" indent="0" algn="ctr">
              <a:buNone/>
            </a:pPr>
            <a:r>
              <a:rPr lang="en-US" b="1" dirty="0"/>
              <a:t>Processing Geospatial Data</a:t>
            </a:r>
          </a:p>
          <a:p>
            <a:r>
              <a:rPr lang="en-US" sz="1800" dirty="0"/>
              <a:t>Pandas data frame created from CSV  file at </a:t>
            </a:r>
            <a:r>
              <a:rPr lang="en-US" sz="1800" dirty="0">
                <a:hlinkClick r:id="rId2"/>
              </a:rPr>
              <a:t>https://data.boston.gov</a:t>
            </a:r>
            <a:r>
              <a:rPr lang="en-US" sz="1800" dirty="0"/>
              <a:t> </a:t>
            </a:r>
          </a:p>
          <a:p>
            <a:r>
              <a:rPr lang="en-US" sz="1800" dirty="0"/>
              <a:t>Python used to filter and relabel some columns</a:t>
            </a:r>
          </a:p>
          <a:p>
            <a:r>
              <a:rPr lang="en-US" sz="1800" dirty="0"/>
              <a:t>Geocoder library (geopy.geocoders) was used to extract longitude and latitude for each neighborhood</a:t>
            </a:r>
          </a:p>
          <a:p>
            <a:r>
              <a:rPr lang="en-US" sz="1800" dirty="0"/>
              <a:t>Folium library used to create a map of the Boston neighborhoods with superimposed centroids</a:t>
            </a:r>
          </a:p>
          <a:p>
            <a:r>
              <a:rPr lang="en-US" sz="1800" dirty="0"/>
              <a:t>Foursquare API was employed to generate a list of venues in each Boston neighborhood</a:t>
            </a:r>
          </a:p>
          <a:p>
            <a:r>
              <a:rPr lang="en-US" sz="1800" dirty="0"/>
              <a:t>Resultant JSON file was processed to create a new data frame containing the category name of each venue and one-hot encoding was then used to obtain the frequency of venue occurrence by neighborhood</a:t>
            </a:r>
          </a:p>
          <a:p>
            <a:r>
              <a:rPr lang="en-US" sz="1800" dirty="0"/>
              <a:t>KMeans clustering was applied using the scikit-learn library (sklearn.cluster) with cluster size of 5 (k=5)</a:t>
            </a:r>
          </a:p>
          <a:p>
            <a:r>
              <a:rPr lang="en-US" sz="1800" dirty="0"/>
              <a:t> Resultant clusters were superimposed on the Boston neighborhood map using the Folium library and the top 10 venue categories in each of the clusters were examined</a:t>
            </a:r>
          </a:p>
          <a:p>
            <a:endParaRPr lang="en-US" sz="1800" dirty="0"/>
          </a:p>
          <a:p>
            <a:endParaRPr lang="en-US" sz="1800" dirty="0"/>
          </a:p>
        </p:txBody>
      </p:sp>
    </p:spTree>
    <p:extLst>
      <p:ext uri="{BB962C8B-B14F-4D97-AF65-F5344CB8AC3E}">
        <p14:creationId xmlns:p14="http://schemas.microsoft.com/office/powerpoint/2010/main" val="2951398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040BF-5410-4C63-85B1-F0F668EB29BA}"/>
              </a:ext>
            </a:extLst>
          </p:cNvPr>
          <p:cNvSpPr>
            <a:spLocks noGrp="1"/>
          </p:cNvSpPr>
          <p:nvPr>
            <p:ph type="title"/>
          </p:nvPr>
        </p:nvSpPr>
        <p:spPr/>
        <p:txBody>
          <a:bodyPr/>
          <a:lstStyle/>
          <a:p>
            <a:pPr algn="ctr"/>
            <a:r>
              <a:rPr lang="en-US" b="1" dirty="0"/>
              <a:t>Methodology</a:t>
            </a:r>
          </a:p>
        </p:txBody>
      </p:sp>
      <p:sp>
        <p:nvSpPr>
          <p:cNvPr id="3" name="Content Placeholder 2">
            <a:extLst>
              <a:ext uri="{FF2B5EF4-FFF2-40B4-BE49-F238E27FC236}">
                <a16:creationId xmlns:a16="http://schemas.microsoft.com/office/drawing/2014/main" id="{AB739747-2C5E-4DA0-AEDB-7FDFF2A7AF22}"/>
              </a:ext>
            </a:extLst>
          </p:cNvPr>
          <p:cNvSpPr>
            <a:spLocks noGrp="1"/>
          </p:cNvSpPr>
          <p:nvPr>
            <p:ph idx="1"/>
          </p:nvPr>
        </p:nvSpPr>
        <p:spPr/>
        <p:txBody>
          <a:bodyPr>
            <a:normAutofit fontScale="92500" lnSpcReduction="10000"/>
          </a:bodyPr>
          <a:lstStyle/>
          <a:p>
            <a:pPr marL="0" indent="0" algn="ctr">
              <a:buNone/>
            </a:pPr>
            <a:r>
              <a:rPr lang="en-US" b="1" dirty="0"/>
              <a:t>Processing Health Status Data </a:t>
            </a:r>
          </a:p>
          <a:p>
            <a:r>
              <a:rPr lang="en-US" sz="1800" dirty="0"/>
              <a:t>A CSV file was created and populated using data extracted from neighborhood maps </a:t>
            </a:r>
            <a:r>
              <a:rPr lang="en-US" sz="2000" dirty="0"/>
              <a:t>contained in the online document </a:t>
            </a:r>
            <a:r>
              <a:rPr lang="en-US" sz="2000" i="1" dirty="0"/>
              <a:t>“Health of Boston 2016-2017” </a:t>
            </a:r>
            <a:r>
              <a:rPr lang="en-US" sz="2000" dirty="0"/>
              <a:t>and loaded into a Pandas data frame</a:t>
            </a:r>
          </a:p>
          <a:p>
            <a:pPr lvl="1"/>
            <a:r>
              <a:rPr lang="en-US" sz="1600" dirty="0"/>
              <a:t>Each health status indicator was coded as less than the neighborhood average (-1), equal to the neighborhood average (0), or greater than the neighborhood average (1)</a:t>
            </a:r>
          </a:p>
          <a:p>
            <a:pPr lvl="1"/>
            <a:r>
              <a:rPr lang="en-US" sz="1600" dirty="0"/>
              <a:t>Ethnicity was coded as white (1), mixed (0), or black (-1). </a:t>
            </a:r>
          </a:p>
          <a:p>
            <a:pPr lvl="1"/>
            <a:r>
              <a:rPr lang="en-US" sz="1600" dirty="0"/>
              <a:t>Population density was coded as within the IQR (0), above the IQR (1), or below the IQR (-1)</a:t>
            </a:r>
          </a:p>
          <a:p>
            <a:r>
              <a:rPr lang="en-US" sz="1800" dirty="0"/>
              <a:t>KMeans clustering using the </a:t>
            </a:r>
            <a:r>
              <a:rPr lang="en-US" sz="1800" i="1" dirty="0"/>
              <a:t>s</a:t>
            </a:r>
            <a:r>
              <a:rPr lang="en-US" sz="1800" dirty="0"/>
              <a:t>cikit-learn library with  5 clusters (k=5) was performed </a:t>
            </a:r>
          </a:p>
          <a:p>
            <a:r>
              <a:rPr lang="en-US" sz="1800" dirty="0"/>
              <a:t>Clusters were summarized by taking the mean across each neighborhood health metric within a cluster</a:t>
            </a:r>
          </a:p>
          <a:p>
            <a:pPr lvl="1"/>
            <a:r>
              <a:rPr lang="en-US" sz="1600" dirty="0"/>
              <a:t>Each cluster summary metric was reported on a -1, 0, 1 scale for below, equal, or above the cluster mean</a:t>
            </a:r>
          </a:p>
          <a:p>
            <a:pPr lvl="1"/>
            <a:r>
              <a:rPr lang="en-US" sz="1600" dirty="0"/>
              <a:t>The degree of neighborhood overlap between each vendor cluster and its corresponding health status cluster was determined</a:t>
            </a:r>
          </a:p>
          <a:p>
            <a:r>
              <a:rPr lang="en-US" sz="1900" dirty="0"/>
              <a:t>Each health status cluster was examined, aligned with the corresponding venue cluster, and speculations proposed regarding the impact of specific vendor categories on the heath status of neighborhoods in a given cluster</a:t>
            </a:r>
          </a:p>
          <a:p>
            <a:pPr marL="0" indent="0">
              <a:buNone/>
            </a:pPr>
            <a:endParaRPr lang="en-US" sz="1800" dirty="0"/>
          </a:p>
          <a:p>
            <a:pPr marL="0" indent="0">
              <a:buNone/>
            </a:pPr>
            <a:endParaRPr lang="en-US" sz="2000" dirty="0"/>
          </a:p>
          <a:p>
            <a:endParaRPr lang="en-US" sz="1800" dirty="0"/>
          </a:p>
        </p:txBody>
      </p:sp>
    </p:spTree>
    <p:extLst>
      <p:ext uri="{BB962C8B-B14F-4D97-AF65-F5344CB8AC3E}">
        <p14:creationId xmlns:p14="http://schemas.microsoft.com/office/powerpoint/2010/main" val="28307158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040BF-5410-4C63-85B1-F0F668EB29BA}"/>
              </a:ext>
            </a:extLst>
          </p:cNvPr>
          <p:cNvSpPr>
            <a:spLocks noGrp="1"/>
          </p:cNvSpPr>
          <p:nvPr>
            <p:ph type="title"/>
          </p:nvPr>
        </p:nvSpPr>
        <p:spPr/>
        <p:txBody>
          <a:bodyPr/>
          <a:lstStyle/>
          <a:p>
            <a:pPr algn="ctr"/>
            <a:r>
              <a:rPr lang="en-US" b="1" dirty="0"/>
              <a:t>Results</a:t>
            </a:r>
          </a:p>
        </p:txBody>
      </p:sp>
      <p:sp>
        <p:nvSpPr>
          <p:cNvPr id="3" name="Content Placeholder 2">
            <a:extLst>
              <a:ext uri="{FF2B5EF4-FFF2-40B4-BE49-F238E27FC236}">
                <a16:creationId xmlns:a16="http://schemas.microsoft.com/office/drawing/2014/main" id="{AB739747-2C5E-4DA0-AEDB-7FDFF2A7AF22}"/>
              </a:ext>
            </a:extLst>
          </p:cNvPr>
          <p:cNvSpPr>
            <a:spLocks noGrp="1"/>
          </p:cNvSpPr>
          <p:nvPr>
            <p:ph idx="1"/>
          </p:nvPr>
        </p:nvSpPr>
        <p:spPr>
          <a:xfrm>
            <a:off x="838200" y="1690687"/>
            <a:ext cx="10515600" cy="4802187"/>
          </a:xfrm>
        </p:spPr>
        <p:txBody>
          <a:bodyPr>
            <a:normAutofit/>
          </a:bodyPr>
          <a:lstStyle/>
          <a:p>
            <a:pPr marL="0" indent="0" algn="ctr">
              <a:buNone/>
            </a:pPr>
            <a:r>
              <a:rPr lang="en-US" b="1" dirty="0"/>
              <a:t>Clustering by Health Status</a:t>
            </a:r>
          </a:p>
          <a:p>
            <a:pPr marL="0" indent="0">
              <a:buNone/>
            </a:pPr>
            <a:endParaRPr lang="en-US" sz="2000" dirty="0"/>
          </a:p>
          <a:p>
            <a:endParaRPr lang="en-US" sz="1800" dirty="0"/>
          </a:p>
        </p:txBody>
      </p:sp>
      <p:pic>
        <p:nvPicPr>
          <p:cNvPr id="4" name="Picture 3">
            <a:extLst>
              <a:ext uri="{FF2B5EF4-FFF2-40B4-BE49-F238E27FC236}">
                <a16:creationId xmlns:a16="http://schemas.microsoft.com/office/drawing/2014/main" id="{7973EDF0-7C41-444B-92D3-39D91F62DEBA}"/>
              </a:ext>
            </a:extLst>
          </p:cNvPr>
          <p:cNvPicPr/>
          <p:nvPr/>
        </p:nvPicPr>
        <p:blipFill>
          <a:blip r:embed="rId2"/>
          <a:stretch>
            <a:fillRect/>
          </a:stretch>
        </p:blipFill>
        <p:spPr>
          <a:xfrm>
            <a:off x="1232535" y="2308861"/>
            <a:ext cx="9580245" cy="4071620"/>
          </a:xfrm>
          <a:prstGeom prst="rect">
            <a:avLst/>
          </a:prstGeom>
        </p:spPr>
      </p:pic>
    </p:spTree>
    <p:extLst>
      <p:ext uri="{BB962C8B-B14F-4D97-AF65-F5344CB8AC3E}">
        <p14:creationId xmlns:p14="http://schemas.microsoft.com/office/powerpoint/2010/main" val="8918911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040BF-5410-4C63-85B1-F0F668EB29BA}"/>
              </a:ext>
            </a:extLst>
          </p:cNvPr>
          <p:cNvSpPr>
            <a:spLocks noGrp="1"/>
          </p:cNvSpPr>
          <p:nvPr>
            <p:ph type="title"/>
          </p:nvPr>
        </p:nvSpPr>
        <p:spPr/>
        <p:txBody>
          <a:bodyPr/>
          <a:lstStyle/>
          <a:p>
            <a:pPr algn="ctr"/>
            <a:r>
              <a:rPr lang="en-US" b="1" dirty="0"/>
              <a:t>Results</a:t>
            </a:r>
          </a:p>
        </p:txBody>
      </p:sp>
      <p:sp>
        <p:nvSpPr>
          <p:cNvPr id="3" name="Content Placeholder 2">
            <a:extLst>
              <a:ext uri="{FF2B5EF4-FFF2-40B4-BE49-F238E27FC236}">
                <a16:creationId xmlns:a16="http://schemas.microsoft.com/office/drawing/2014/main" id="{AB739747-2C5E-4DA0-AEDB-7FDFF2A7AF22}"/>
              </a:ext>
            </a:extLst>
          </p:cNvPr>
          <p:cNvSpPr>
            <a:spLocks noGrp="1"/>
          </p:cNvSpPr>
          <p:nvPr>
            <p:ph idx="1"/>
          </p:nvPr>
        </p:nvSpPr>
        <p:spPr>
          <a:xfrm>
            <a:off x="712470" y="1505584"/>
            <a:ext cx="10641330" cy="4849495"/>
          </a:xfrm>
        </p:spPr>
        <p:txBody>
          <a:bodyPr>
            <a:normAutofit fontScale="25000" lnSpcReduction="20000"/>
          </a:bodyPr>
          <a:lstStyle/>
          <a:p>
            <a:pPr marL="0" indent="0" algn="ctr">
              <a:buNone/>
            </a:pPr>
            <a:r>
              <a:rPr lang="en-US" sz="8000" b="1" dirty="0"/>
              <a:t>Health Status Clusters</a:t>
            </a:r>
          </a:p>
          <a:p>
            <a:r>
              <a:rPr lang="en-US" sz="4800" b="1" dirty="0"/>
              <a:t>Cluster 1:</a:t>
            </a:r>
            <a:endParaRPr lang="en-US" sz="4800" dirty="0"/>
          </a:p>
          <a:p>
            <a:pPr lvl="1"/>
            <a:r>
              <a:rPr lang="en-US" sz="4800" b="1" dirty="0"/>
              <a:t>Size</a:t>
            </a:r>
            <a:r>
              <a:rPr lang="en-US" sz="4800" dirty="0"/>
              <a:t>=3</a:t>
            </a:r>
          </a:p>
          <a:p>
            <a:pPr lvl="1"/>
            <a:r>
              <a:rPr lang="en-US" sz="4800" b="1" dirty="0"/>
              <a:t>Neighborhoods</a:t>
            </a:r>
            <a:r>
              <a:rPr lang="en-US" sz="4800" dirty="0"/>
              <a:t>: Alston, Brighton, Fenway </a:t>
            </a:r>
          </a:p>
          <a:p>
            <a:pPr lvl="1"/>
            <a:r>
              <a:rPr lang="en-US" sz="4800" b="1" dirty="0"/>
              <a:t>Health Status</a:t>
            </a:r>
            <a:r>
              <a:rPr lang="en-US" sz="4800" dirty="0"/>
              <a:t>: White, Age&gt;65, HS Educated, Low Unemployment, Much Open Space, Physically active, Low Uninsured, Nonsmoking, Low sugary drink consumption, Good nutrition, Low obesity, Low chronic and infectious disease mortality, Low substance and opioid mortality, High psychiatric hospitalization, High life expectancy.	</a:t>
            </a:r>
          </a:p>
          <a:p>
            <a:r>
              <a:rPr lang="en-US" sz="4800" b="1" dirty="0"/>
              <a:t>Cluster 2:</a:t>
            </a:r>
            <a:endParaRPr lang="en-US" sz="4800" dirty="0"/>
          </a:p>
          <a:p>
            <a:pPr lvl="1"/>
            <a:r>
              <a:rPr lang="en-US" sz="4800" b="1" dirty="0"/>
              <a:t>Size</a:t>
            </a:r>
            <a:r>
              <a:rPr lang="en-US" sz="4800" dirty="0"/>
              <a:t>=8</a:t>
            </a:r>
          </a:p>
          <a:p>
            <a:pPr lvl="1"/>
            <a:r>
              <a:rPr lang="en-US" sz="4800" b="1" dirty="0"/>
              <a:t>Neighborhoods</a:t>
            </a:r>
            <a:r>
              <a:rPr lang="en-US" sz="4800" dirty="0"/>
              <a:t>: Back Bay, Bay Village, Beacon Hill, Downtown, Longwood, Mission Hill, North End, West End </a:t>
            </a:r>
          </a:p>
          <a:p>
            <a:pPr lvl="1"/>
            <a:r>
              <a:rPr lang="en-US" sz="4800" b="1" dirty="0"/>
              <a:t>Health Status</a:t>
            </a:r>
            <a:r>
              <a:rPr lang="en-US" sz="4800" dirty="0"/>
              <a:t>: White, HS Educated, Low Unemployment, Much Open Space, Low Uninsured, Nonsmoking, Low sugary drink consumption, Good nutrition, Low obesity, Low chronic and infectious disease mortality, High life expectancy.</a:t>
            </a:r>
          </a:p>
          <a:p>
            <a:r>
              <a:rPr lang="en-US" sz="4800" b="1" dirty="0"/>
              <a:t>Cluster 3:</a:t>
            </a:r>
            <a:endParaRPr lang="en-US" sz="4800" dirty="0"/>
          </a:p>
          <a:p>
            <a:pPr lvl="1"/>
            <a:r>
              <a:rPr lang="en-US" sz="4800" b="1" dirty="0"/>
              <a:t>Size</a:t>
            </a:r>
            <a:r>
              <a:rPr lang="en-US" sz="4800" dirty="0"/>
              <a:t>=3</a:t>
            </a:r>
          </a:p>
          <a:p>
            <a:pPr lvl="1"/>
            <a:r>
              <a:rPr lang="en-US" sz="4800" b="1" dirty="0"/>
              <a:t>Neighborhoods</a:t>
            </a:r>
            <a:r>
              <a:rPr lang="en-US" sz="4800" dirty="0"/>
              <a:t>: Chinatown, Leather District, South End. </a:t>
            </a:r>
          </a:p>
          <a:p>
            <a:pPr lvl="1"/>
            <a:r>
              <a:rPr lang="en-US" sz="4800" b="1" dirty="0"/>
              <a:t>Health Status</a:t>
            </a:r>
            <a:r>
              <a:rPr lang="en-US" sz="4800" dirty="0"/>
              <a:t>: White, Not HS Educated, High hepatitis B &amp; C, Gonorrhea incidence, High ER visits for injury and assault</a:t>
            </a:r>
          </a:p>
          <a:p>
            <a:r>
              <a:rPr lang="en-US" sz="4800" b="1" dirty="0"/>
              <a:t>Cluster 4:</a:t>
            </a:r>
            <a:endParaRPr lang="en-US" sz="4800" dirty="0"/>
          </a:p>
          <a:p>
            <a:pPr lvl="1"/>
            <a:r>
              <a:rPr lang="en-US" sz="4800" b="1" dirty="0"/>
              <a:t>Size</a:t>
            </a:r>
            <a:r>
              <a:rPr lang="en-US" sz="4800" dirty="0"/>
              <a:t>=4</a:t>
            </a:r>
          </a:p>
          <a:p>
            <a:pPr lvl="1"/>
            <a:r>
              <a:rPr lang="en-US" sz="4800" b="1" dirty="0"/>
              <a:t>Neighborhoods</a:t>
            </a:r>
            <a:r>
              <a:rPr lang="en-US" sz="4800" dirty="0"/>
              <a:t>: Dorchester, East Boston, Mattapan, Roxbury</a:t>
            </a:r>
          </a:p>
          <a:p>
            <a:pPr lvl="1"/>
            <a:r>
              <a:rPr lang="en-US" sz="4800" b="1" dirty="0"/>
              <a:t>Health Status</a:t>
            </a:r>
            <a:r>
              <a:rPr lang="en-US" sz="4800" dirty="0"/>
              <a:t>: Mixed, Low income, Low hepatitis B &amp; C, High psychiatric hospitalization, Low salmonella incidence, Low substance and opioid mortality.</a:t>
            </a:r>
          </a:p>
          <a:p>
            <a:r>
              <a:rPr lang="en-US" sz="4800" b="1" dirty="0"/>
              <a:t>Cluster 5:</a:t>
            </a:r>
            <a:endParaRPr lang="en-US" sz="4800" dirty="0"/>
          </a:p>
          <a:p>
            <a:pPr lvl="1"/>
            <a:r>
              <a:rPr lang="en-US" sz="4800" b="1" dirty="0"/>
              <a:t>Size</a:t>
            </a:r>
            <a:r>
              <a:rPr lang="en-US" sz="4800" dirty="0"/>
              <a:t>=6</a:t>
            </a:r>
          </a:p>
          <a:p>
            <a:pPr lvl="1"/>
            <a:r>
              <a:rPr lang="en-US" sz="4800" b="1" dirty="0"/>
              <a:t>Neighborhoods</a:t>
            </a:r>
            <a:r>
              <a:rPr lang="en-US" sz="4800" dirty="0"/>
              <a:t>: Charlestown, Jamaica Plain, Roslindale, South Boston, South Boston Waterfront, West Roxbury </a:t>
            </a:r>
          </a:p>
          <a:p>
            <a:pPr lvl="1"/>
            <a:r>
              <a:rPr lang="en-US" sz="4800" b="1" dirty="0"/>
              <a:t>Health Status</a:t>
            </a:r>
            <a:r>
              <a:rPr lang="en-US" sz="4800" dirty="0"/>
              <a:t>: White, High income, HS Educated, Low unemployment, Low uninsured, Low hepatitis B, Low Chlamydia incidence, Low ER visits for assault</a:t>
            </a:r>
          </a:p>
          <a:p>
            <a:pPr marL="0" indent="0">
              <a:buNone/>
            </a:pPr>
            <a:endParaRPr lang="en-US" sz="2600" b="1" dirty="0"/>
          </a:p>
          <a:p>
            <a:pPr marL="0" indent="0">
              <a:buNone/>
            </a:pPr>
            <a:endParaRPr lang="en-US" sz="2000" dirty="0"/>
          </a:p>
          <a:p>
            <a:endParaRPr lang="en-US" sz="1800" dirty="0"/>
          </a:p>
        </p:txBody>
      </p:sp>
    </p:spTree>
    <p:extLst>
      <p:ext uri="{BB962C8B-B14F-4D97-AF65-F5344CB8AC3E}">
        <p14:creationId xmlns:p14="http://schemas.microsoft.com/office/powerpoint/2010/main" val="23348676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040BF-5410-4C63-85B1-F0F668EB29BA}"/>
              </a:ext>
            </a:extLst>
          </p:cNvPr>
          <p:cNvSpPr>
            <a:spLocks noGrp="1"/>
          </p:cNvSpPr>
          <p:nvPr>
            <p:ph type="title"/>
          </p:nvPr>
        </p:nvSpPr>
        <p:spPr/>
        <p:txBody>
          <a:bodyPr/>
          <a:lstStyle/>
          <a:p>
            <a:pPr algn="ctr"/>
            <a:r>
              <a:rPr lang="en-US" b="1" dirty="0"/>
              <a:t>Results</a:t>
            </a:r>
          </a:p>
        </p:txBody>
      </p:sp>
      <p:sp>
        <p:nvSpPr>
          <p:cNvPr id="3" name="Content Placeholder 2">
            <a:extLst>
              <a:ext uri="{FF2B5EF4-FFF2-40B4-BE49-F238E27FC236}">
                <a16:creationId xmlns:a16="http://schemas.microsoft.com/office/drawing/2014/main" id="{AB739747-2C5E-4DA0-AEDB-7FDFF2A7AF22}"/>
              </a:ext>
            </a:extLst>
          </p:cNvPr>
          <p:cNvSpPr>
            <a:spLocks noGrp="1"/>
          </p:cNvSpPr>
          <p:nvPr>
            <p:ph idx="1"/>
          </p:nvPr>
        </p:nvSpPr>
        <p:spPr>
          <a:xfrm>
            <a:off x="838200" y="1551305"/>
            <a:ext cx="10515600" cy="4351338"/>
          </a:xfrm>
        </p:spPr>
        <p:txBody>
          <a:bodyPr>
            <a:normAutofit/>
          </a:bodyPr>
          <a:lstStyle/>
          <a:p>
            <a:pPr marL="0" indent="0" algn="ctr">
              <a:buNone/>
            </a:pPr>
            <a:r>
              <a:rPr lang="en-US" b="1" dirty="0"/>
              <a:t>Clustering by Venues Within 500 M of Neighborhood Centroids</a:t>
            </a:r>
            <a:endParaRPr lang="en-US" dirty="0"/>
          </a:p>
          <a:p>
            <a:pPr marL="0" indent="0" algn="ctr">
              <a:buNone/>
            </a:pPr>
            <a:endParaRPr lang="en-US" sz="2000" dirty="0"/>
          </a:p>
          <a:p>
            <a:endParaRPr lang="en-US" sz="1800" dirty="0"/>
          </a:p>
        </p:txBody>
      </p:sp>
      <p:pic>
        <p:nvPicPr>
          <p:cNvPr id="5" name="Picture 4">
            <a:extLst>
              <a:ext uri="{FF2B5EF4-FFF2-40B4-BE49-F238E27FC236}">
                <a16:creationId xmlns:a16="http://schemas.microsoft.com/office/drawing/2014/main" id="{A88C5982-29C1-43F7-AAD9-B906EB9C6A6E}"/>
              </a:ext>
            </a:extLst>
          </p:cNvPr>
          <p:cNvPicPr/>
          <p:nvPr/>
        </p:nvPicPr>
        <p:blipFill>
          <a:blip r:embed="rId2"/>
          <a:stretch>
            <a:fillRect/>
          </a:stretch>
        </p:blipFill>
        <p:spPr>
          <a:xfrm>
            <a:off x="1448752" y="2034541"/>
            <a:ext cx="9294495" cy="4458334"/>
          </a:xfrm>
          <a:prstGeom prst="rect">
            <a:avLst/>
          </a:prstGeom>
        </p:spPr>
      </p:pic>
    </p:spTree>
    <p:extLst>
      <p:ext uri="{BB962C8B-B14F-4D97-AF65-F5344CB8AC3E}">
        <p14:creationId xmlns:p14="http://schemas.microsoft.com/office/powerpoint/2010/main" val="5218873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040BF-5410-4C63-85B1-F0F668EB29BA}"/>
              </a:ext>
            </a:extLst>
          </p:cNvPr>
          <p:cNvSpPr>
            <a:spLocks noGrp="1"/>
          </p:cNvSpPr>
          <p:nvPr>
            <p:ph type="title"/>
          </p:nvPr>
        </p:nvSpPr>
        <p:spPr/>
        <p:txBody>
          <a:bodyPr/>
          <a:lstStyle/>
          <a:p>
            <a:pPr algn="ctr"/>
            <a:r>
              <a:rPr lang="en-US" b="1" dirty="0"/>
              <a:t>Results</a:t>
            </a:r>
          </a:p>
        </p:txBody>
      </p:sp>
      <p:sp>
        <p:nvSpPr>
          <p:cNvPr id="3" name="Content Placeholder 2">
            <a:extLst>
              <a:ext uri="{FF2B5EF4-FFF2-40B4-BE49-F238E27FC236}">
                <a16:creationId xmlns:a16="http://schemas.microsoft.com/office/drawing/2014/main" id="{AB739747-2C5E-4DA0-AEDB-7FDFF2A7AF22}"/>
              </a:ext>
            </a:extLst>
          </p:cNvPr>
          <p:cNvSpPr>
            <a:spLocks noGrp="1"/>
          </p:cNvSpPr>
          <p:nvPr>
            <p:ph idx="1"/>
          </p:nvPr>
        </p:nvSpPr>
        <p:spPr>
          <a:xfrm>
            <a:off x="712470" y="1448434"/>
            <a:ext cx="10641330" cy="5044441"/>
          </a:xfrm>
        </p:spPr>
        <p:txBody>
          <a:bodyPr>
            <a:normAutofit fontScale="25000" lnSpcReduction="20000"/>
          </a:bodyPr>
          <a:lstStyle/>
          <a:p>
            <a:pPr marL="0" indent="0" algn="ctr">
              <a:buNone/>
            </a:pPr>
            <a:r>
              <a:rPr lang="en-US" sz="8000" b="1" dirty="0"/>
              <a:t>Neighborhood Venue Clusters</a:t>
            </a:r>
          </a:p>
          <a:p>
            <a:r>
              <a:rPr lang="en-US" sz="4800" b="1" dirty="0"/>
              <a:t>Cluster 1:</a:t>
            </a:r>
            <a:endParaRPr lang="en-US" sz="4800" dirty="0"/>
          </a:p>
          <a:p>
            <a:pPr lvl="1"/>
            <a:r>
              <a:rPr lang="en-US" sz="4400" b="1" dirty="0"/>
              <a:t>Size</a:t>
            </a:r>
            <a:r>
              <a:rPr lang="en-US" sz="4400" dirty="0"/>
              <a:t>=1</a:t>
            </a:r>
          </a:p>
          <a:p>
            <a:pPr lvl="1"/>
            <a:r>
              <a:rPr lang="en-US" sz="4400" b="1" dirty="0"/>
              <a:t>Neighborhoods</a:t>
            </a:r>
            <a:r>
              <a:rPr lang="en-US" sz="4400" dirty="0"/>
              <a:t>: Alston </a:t>
            </a:r>
          </a:p>
          <a:p>
            <a:pPr lvl="1"/>
            <a:r>
              <a:rPr lang="en-US" sz="4400" b="1" dirty="0"/>
              <a:t>Venues</a:t>
            </a:r>
            <a:r>
              <a:rPr lang="en-US" sz="4400" dirty="0"/>
              <a:t>: Rental Car Location, Donut Shop, Convenience Store, Thrift Vintage Store, Smoke Shop, Liquor Store, Plaza, Pizza Place, Dance Studio, Deli.</a:t>
            </a:r>
          </a:p>
          <a:p>
            <a:r>
              <a:rPr lang="en-US" sz="4800" b="1" dirty="0"/>
              <a:t>Cluster 2:</a:t>
            </a:r>
            <a:endParaRPr lang="en-US" sz="4800" dirty="0"/>
          </a:p>
          <a:p>
            <a:pPr lvl="1"/>
            <a:r>
              <a:rPr lang="en-US" sz="4400" b="1" dirty="0"/>
              <a:t>Size</a:t>
            </a:r>
            <a:r>
              <a:rPr lang="en-US" sz="4400" dirty="0"/>
              <a:t>=1</a:t>
            </a:r>
          </a:p>
          <a:p>
            <a:pPr lvl="1"/>
            <a:r>
              <a:rPr lang="en-US" sz="4400" b="1" dirty="0"/>
              <a:t>Neighborhoods</a:t>
            </a:r>
            <a:r>
              <a:rPr lang="en-US" sz="4400" dirty="0"/>
              <a:t>: Mattapan </a:t>
            </a:r>
          </a:p>
          <a:p>
            <a:pPr lvl="1"/>
            <a:r>
              <a:rPr lang="en-US" sz="4400" b="1" dirty="0"/>
              <a:t>Venues</a:t>
            </a:r>
            <a:r>
              <a:rPr lang="en-US" sz="4400" dirty="0"/>
              <a:t>: Ice Cream Shop, Furniture Home Store, French Restaurant, Food Court, Flower Shop, Fish Market, Fast Food Restaurant, Farmers Market, Falafel Restaurant, Event Space.</a:t>
            </a:r>
          </a:p>
          <a:p>
            <a:r>
              <a:rPr lang="en-US" sz="4800" b="1" dirty="0"/>
              <a:t>Cluster 3:</a:t>
            </a:r>
            <a:endParaRPr lang="en-US" sz="4800" dirty="0"/>
          </a:p>
          <a:p>
            <a:pPr lvl="1"/>
            <a:r>
              <a:rPr lang="en-US" sz="4400" b="1" dirty="0"/>
              <a:t>Size</a:t>
            </a:r>
            <a:r>
              <a:rPr lang="en-US" sz="4400" dirty="0"/>
              <a:t>=6</a:t>
            </a:r>
          </a:p>
          <a:p>
            <a:pPr lvl="1"/>
            <a:r>
              <a:rPr lang="en-US" sz="4400" b="1" dirty="0"/>
              <a:t>Neighborhoods</a:t>
            </a:r>
            <a:r>
              <a:rPr lang="en-US" sz="4400" dirty="0"/>
              <a:t>: Brighton, Charlestown, Mission Hill, Roslindale, South Boston, West Roxbury </a:t>
            </a:r>
          </a:p>
          <a:p>
            <a:pPr lvl="1"/>
            <a:r>
              <a:rPr lang="en-US" sz="4400" b="1" dirty="0"/>
              <a:t>Venues (Top 5)</a:t>
            </a:r>
            <a:r>
              <a:rPr lang="en-US" sz="4400" u="sng" dirty="0"/>
              <a:t>: Pizza Place, Ice Cream Shop, Climbing Gym, Grocery Store, Convenience Store, Sandwich Place, Train, Coffee Shop, Plaza, Chinese Restaurant, Pharmacy, Thai Restaurant, Farmers Market, Pub, Pet Store, Bar, Park</a:t>
            </a:r>
            <a:r>
              <a:rPr lang="en-US" sz="4400" dirty="0"/>
              <a:t>. </a:t>
            </a:r>
          </a:p>
          <a:p>
            <a:r>
              <a:rPr lang="en-US" sz="4800" b="1" dirty="0"/>
              <a:t>Cluster 4:</a:t>
            </a:r>
            <a:endParaRPr lang="en-US" sz="4800" dirty="0"/>
          </a:p>
          <a:p>
            <a:pPr lvl="1"/>
            <a:r>
              <a:rPr lang="en-US" sz="4400" b="1" dirty="0"/>
              <a:t>Size</a:t>
            </a:r>
            <a:r>
              <a:rPr lang="en-US" sz="4400" dirty="0"/>
              <a:t>=1</a:t>
            </a:r>
          </a:p>
          <a:p>
            <a:pPr lvl="1"/>
            <a:r>
              <a:rPr lang="en-US" sz="4400" b="1" dirty="0"/>
              <a:t>Neighborhoods</a:t>
            </a:r>
            <a:r>
              <a:rPr lang="en-US" sz="4400" dirty="0"/>
              <a:t>: North End</a:t>
            </a:r>
          </a:p>
          <a:p>
            <a:pPr lvl="1"/>
            <a:r>
              <a:rPr lang="en-US" sz="4400" b="1" dirty="0"/>
              <a:t>Venues</a:t>
            </a:r>
            <a:r>
              <a:rPr lang="en-US" sz="4400" dirty="0"/>
              <a:t>: Italian Restaurant, Park, Seafood Restaurant, Pizza Place, Bakery, Wine Shop, Café, Market, Grocery Store, Coffee Shop.</a:t>
            </a:r>
          </a:p>
          <a:p>
            <a:r>
              <a:rPr lang="en-US" sz="4800" b="1" dirty="0"/>
              <a:t>Cluster 5:</a:t>
            </a:r>
            <a:endParaRPr lang="en-US" sz="4800" dirty="0"/>
          </a:p>
          <a:p>
            <a:pPr lvl="1"/>
            <a:r>
              <a:rPr lang="en-US" sz="4400" b="1" dirty="0"/>
              <a:t>Size</a:t>
            </a:r>
            <a:r>
              <a:rPr lang="en-US" sz="4400" dirty="0"/>
              <a:t>=15</a:t>
            </a:r>
          </a:p>
          <a:p>
            <a:pPr lvl="1"/>
            <a:r>
              <a:rPr lang="en-US" sz="4400" b="1" dirty="0"/>
              <a:t>Neighborhoods</a:t>
            </a:r>
            <a:r>
              <a:rPr lang="en-US" sz="4400" dirty="0"/>
              <a:t>: Back Bay, Bay Village, Beacon Hill, Chinatown, Dorchester, Downtown, East Boston, Fenway, Jamaica Plain, Leather District, Longwood, Roxbury, South Boston Waterfront, South End, West End. </a:t>
            </a:r>
          </a:p>
          <a:p>
            <a:pPr lvl="1"/>
            <a:r>
              <a:rPr lang="en-US" sz="4400" b="1" dirty="0"/>
              <a:t>Venues (Top 5):</a:t>
            </a:r>
            <a:r>
              <a:rPr lang="en-US" sz="4400" dirty="0"/>
              <a:t> </a:t>
            </a:r>
            <a:r>
              <a:rPr lang="en-US" sz="4400" u="sng" dirty="0"/>
              <a:t>American Restaurant, Theater, Pizza Place, Chinese Restaurant, Vietnamese Restaurant, Coffee Shop, Park, Bakery, Coffee Shop, Fried Chicken Joint, Sandwich Place, Spa, Playground, Asian Restaurant, Café, Pizza Place, Fast Food Restaurant, Wine Bar, Italian Restaurant, Hotel, Pub, Gym, Falafel Restaurant, Basketball Court, Mexican Restaurant, Clothing Store, Sushi Restaurant, Airport Terminal, Electronics Store, Donut Shop, Seafood Restaurant, Plaza, Bubble Tea Shop, Cajun Creole Restaurant, Bus Stop, Museum, Pet Store, Bar.</a:t>
            </a:r>
            <a:endParaRPr lang="en-US" sz="4400" dirty="0"/>
          </a:p>
          <a:p>
            <a:pPr marL="0" indent="0">
              <a:buNone/>
            </a:pPr>
            <a:endParaRPr lang="en-US" sz="2600" b="1" dirty="0"/>
          </a:p>
          <a:p>
            <a:pPr marL="0" indent="0">
              <a:buNone/>
            </a:pPr>
            <a:endParaRPr lang="en-US" sz="2000" dirty="0"/>
          </a:p>
          <a:p>
            <a:endParaRPr lang="en-US" sz="1800" dirty="0"/>
          </a:p>
        </p:txBody>
      </p:sp>
    </p:spTree>
    <p:extLst>
      <p:ext uri="{BB962C8B-B14F-4D97-AF65-F5344CB8AC3E}">
        <p14:creationId xmlns:p14="http://schemas.microsoft.com/office/powerpoint/2010/main" val="12948411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209</TotalTime>
  <Words>1560</Words>
  <Application>Microsoft Office PowerPoint</Application>
  <PresentationFormat>Widescreen</PresentationFormat>
  <Paragraphs>128</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Segmenting and Clustering Neighborhoods in Boston</vt:lpstr>
      <vt:lpstr>Introduction</vt:lpstr>
      <vt:lpstr>Data</vt:lpstr>
      <vt:lpstr>Methodology</vt:lpstr>
      <vt:lpstr>Methodology</vt:lpstr>
      <vt:lpstr>Results</vt:lpstr>
      <vt:lpstr>Results</vt:lpstr>
      <vt:lpstr>Results</vt:lpstr>
      <vt:lpstr>Results</vt:lpstr>
      <vt:lpstr>Results</vt:lpstr>
      <vt:lpstr>Discussion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Segmenting and Clustering Neighborhoods in Boston</dc:title>
  <dc:creator>John McCarthy</dc:creator>
  <cp:lastModifiedBy>John McCarthy</cp:lastModifiedBy>
  <cp:revision>24</cp:revision>
  <dcterms:created xsi:type="dcterms:W3CDTF">2019-08-23T16:20:47Z</dcterms:created>
  <dcterms:modified xsi:type="dcterms:W3CDTF">2019-08-23T20:39:14Z</dcterms:modified>
</cp:coreProperties>
</file>