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handoutMasterIdLst>
    <p:handoutMasterId r:id="rId15"/>
  </p:handoutMasterIdLst>
  <p:sldIdLst>
    <p:sldId id="256" r:id="rId2"/>
    <p:sldId id="261" r:id="rId3"/>
    <p:sldId id="262" r:id="rId4"/>
    <p:sldId id="263" r:id="rId5"/>
    <p:sldId id="264" r:id="rId6"/>
    <p:sldId id="268" r:id="rId7"/>
    <p:sldId id="269" r:id="rId8"/>
    <p:sldId id="273" r:id="rId9"/>
    <p:sldId id="265" r:id="rId10"/>
    <p:sldId id="266" r:id="rId11"/>
    <p:sldId id="274" r:id="rId12"/>
    <p:sldId id="260" r:id="rId13"/>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0B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27/02/2025</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27/02/2025</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a:t>
            </a:fld>
            <a:endParaRPr lang="es-E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12</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27/02/2025</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27/02/2025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27/02/2025</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27/02/2025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27/02/2025</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27/02/2025</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27/02/2025</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27/02/2025</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27/02/2025</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27/02/2025</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27/02/2025</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27/02/2025</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https://github.com/jfmg0509/PRIMER_PROYECTO/tree/master/CONTACTO_DOCENTE" TargetMode="Externa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4.sv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6000" dirty="0">
                <a:solidFill>
                  <a:schemeClr val="bg1"/>
                </a:solidFill>
              </a:rPr>
              <a:t>Proyecto Integrador</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794658"/>
          </a:xfrm>
        </p:spPr>
        <p:txBody>
          <a:bodyPr rtlCol="0">
            <a:normAutofit/>
          </a:bodyPr>
          <a:lstStyle/>
          <a:p>
            <a:pPr rtl="0"/>
            <a:r>
              <a:rPr lang="es-ES" dirty="0">
                <a:solidFill>
                  <a:srgbClr val="7CEBFF"/>
                </a:solidFill>
              </a:rPr>
              <a:t>Contacto con el docente</a:t>
            </a:r>
          </a:p>
          <a:p>
            <a:pPr rtl="0"/>
            <a:r>
              <a:rPr lang="es-ES" dirty="0">
                <a:solidFill>
                  <a:srgbClr val="7CEBFF"/>
                </a:solidFill>
              </a:rPr>
              <a:t>Juan Francisco morán g. </a:t>
            </a:r>
          </a:p>
        </p:txBody>
      </p:sp>
      <p:pic>
        <p:nvPicPr>
          <p:cNvPr id="4" name="Picture 2" descr="UIDE">
            <a:extLst>
              <a:ext uri="{FF2B5EF4-FFF2-40B4-BE49-F238E27FC236}">
                <a16:creationId xmlns:a16="http://schemas.microsoft.com/office/drawing/2014/main" id="{735D21E4-101F-8F11-9D41-46544B456A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96790" y="5243332"/>
            <a:ext cx="1878058" cy="890769"/>
          </a:xfrm>
          <a:prstGeom prst="rect">
            <a:avLst/>
          </a:prstGeom>
          <a:noFill/>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86578-037F-36EC-15ED-CBD2F8B9C54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FB4DEFE-A52C-7C99-2180-84E5C38CDCF3}"/>
              </a:ext>
            </a:extLst>
          </p:cNvPr>
          <p:cNvSpPr>
            <a:spLocks noGrp="1"/>
          </p:cNvSpPr>
          <p:nvPr>
            <p:ph type="title"/>
          </p:nvPr>
        </p:nvSpPr>
        <p:spPr>
          <a:xfrm>
            <a:off x="581193" y="729658"/>
            <a:ext cx="11029616" cy="988332"/>
          </a:xfrm>
        </p:spPr>
        <p:txBody>
          <a:bodyPr anchor="b">
            <a:normAutofit/>
          </a:bodyPr>
          <a:lstStyle/>
          <a:p>
            <a:r>
              <a:rPr lang="es-419" dirty="0"/>
              <a:t>CRONOGRAMA</a:t>
            </a:r>
          </a:p>
        </p:txBody>
      </p:sp>
      <p:pic>
        <p:nvPicPr>
          <p:cNvPr id="3" name="Gráfico 2" descr="Calendario con relleno sólido">
            <a:extLst>
              <a:ext uri="{FF2B5EF4-FFF2-40B4-BE49-F238E27FC236}">
                <a16:creationId xmlns:a16="http://schemas.microsoft.com/office/drawing/2014/main" id="{7D089E43-9F53-1201-FE15-992E6DF4A3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854" y="2632390"/>
            <a:ext cx="2382154" cy="2527286"/>
          </a:xfrm>
          <a:prstGeom prst="rect">
            <a:avLst/>
          </a:prstGeom>
        </p:spPr>
      </p:pic>
      <p:pic>
        <p:nvPicPr>
          <p:cNvPr id="7" name="Imagen 6">
            <a:extLst>
              <a:ext uri="{FF2B5EF4-FFF2-40B4-BE49-F238E27FC236}">
                <a16:creationId xmlns:a16="http://schemas.microsoft.com/office/drawing/2014/main" id="{4AA2F211-196E-8FA3-505D-87235FAFBE6A}"/>
              </a:ext>
            </a:extLst>
          </p:cNvPr>
          <p:cNvPicPr>
            <a:picLocks noChangeAspect="1"/>
          </p:cNvPicPr>
          <p:nvPr/>
        </p:nvPicPr>
        <p:blipFill>
          <a:blip r:embed="rId4"/>
          <a:stretch>
            <a:fillRect/>
          </a:stretch>
        </p:blipFill>
        <p:spPr>
          <a:xfrm>
            <a:off x="2947008" y="2055960"/>
            <a:ext cx="9244992" cy="3453589"/>
          </a:xfrm>
          <a:prstGeom prst="rect">
            <a:avLst/>
          </a:prstGeom>
        </p:spPr>
      </p:pic>
      <p:pic>
        <p:nvPicPr>
          <p:cNvPr id="12" name="Picture 2" descr="UIDE">
            <a:extLst>
              <a:ext uri="{FF2B5EF4-FFF2-40B4-BE49-F238E27FC236}">
                <a16:creationId xmlns:a16="http://schemas.microsoft.com/office/drawing/2014/main" id="{277C1F9B-E510-B097-BDB6-67161A04E8C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732749" y="729658"/>
            <a:ext cx="1878058" cy="890769"/>
          </a:xfrm>
          <a:prstGeom prst="rect">
            <a:avLst/>
          </a:prstGeom>
          <a:noFill/>
        </p:spPr>
      </p:pic>
    </p:spTree>
    <p:extLst>
      <p:ext uri="{BB962C8B-B14F-4D97-AF65-F5344CB8AC3E}">
        <p14:creationId xmlns:p14="http://schemas.microsoft.com/office/powerpoint/2010/main" val="207534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C1787-3228-A89A-2D37-9A714CBFBA3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DB64FAD-9309-FD41-970F-8C7EB3FDCE1A}"/>
              </a:ext>
            </a:extLst>
          </p:cNvPr>
          <p:cNvSpPr>
            <a:spLocks noGrp="1"/>
          </p:cNvSpPr>
          <p:nvPr>
            <p:ph type="title"/>
          </p:nvPr>
        </p:nvSpPr>
        <p:spPr>
          <a:xfrm>
            <a:off x="581193" y="729658"/>
            <a:ext cx="11029616" cy="988332"/>
          </a:xfrm>
        </p:spPr>
        <p:txBody>
          <a:bodyPr anchor="b">
            <a:normAutofit/>
          </a:bodyPr>
          <a:lstStyle/>
          <a:p>
            <a:r>
              <a:rPr lang="es-419" dirty="0"/>
              <a:t>LINK GITHUB</a:t>
            </a:r>
          </a:p>
        </p:txBody>
      </p:sp>
      <p:pic>
        <p:nvPicPr>
          <p:cNvPr id="12" name="Picture 2" descr="UIDE">
            <a:extLst>
              <a:ext uri="{FF2B5EF4-FFF2-40B4-BE49-F238E27FC236}">
                <a16:creationId xmlns:a16="http://schemas.microsoft.com/office/drawing/2014/main" id="{9F244D56-4525-C348-0562-8798A43E8B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2749" y="729658"/>
            <a:ext cx="1878058" cy="890769"/>
          </a:xfrm>
          <a:prstGeom prst="rect">
            <a:avLst/>
          </a:prstGeom>
          <a:noFill/>
        </p:spPr>
      </p:pic>
      <p:pic>
        <p:nvPicPr>
          <p:cNvPr id="4" name="Gráfico 3" descr="Vínculo con relleno sólido">
            <a:extLst>
              <a:ext uri="{FF2B5EF4-FFF2-40B4-BE49-F238E27FC236}">
                <a16:creationId xmlns:a16="http://schemas.microsoft.com/office/drawing/2014/main" id="{65C1C80E-4438-2EB2-E040-CB278CFB88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033" y="2754010"/>
            <a:ext cx="2023825" cy="2023825"/>
          </a:xfrm>
          <a:prstGeom prst="rect">
            <a:avLst/>
          </a:prstGeom>
        </p:spPr>
      </p:pic>
      <p:sp>
        <p:nvSpPr>
          <p:cNvPr id="6" name="CuadroTexto 5">
            <a:hlinkClick r:id="rId5"/>
            <a:extLst>
              <a:ext uri="{FF2B5EF4-FFF2-40B4-BE49-F238E27FC236}">
                <a16:creationId xmlns:a16="http://schemas.microsoft.com/office/drawing/2014/main" id="{639AD412-73A1-F6DA-0F54-063ECBDB6F0E}"/>
              </a:ext>
            </a:extLst>
          </p:cNvPr>
          <p:cNvSpPr txBox="1"/>
          <p:nvPr/>
        </p:nvSpPr>
        <p:spPr>
          <a:xfrm>
            <a:off x="3278692" y="3581257"/>
            <a:ext cx="8491776" cy="369332"/>
          </a:xfrm>
          <a:prstGeom prst="rect">
            <a:avLst/>
          </a:prstGeom>
          <a:noFill/>
        </p:spPr>
        <p:txBody>
          <a:bodyPr wrap="square">
            <a:spAutoFit/>
          </a:bodyPr>
          <a:lstStyle/>
          <a:p>
            <a:r>
              <a:rPr lang="es-419" dirty="0"/>
              <a:t>https://github.com/jfmg0509/PRIMER_PROYECTO/tree/master/CONTACTO_DOCENTE</a:t>
            </a:r>
          </a:p>
        </p:txBody>
      </p:sp>
    </p:spTree>
    <p:extLst>
      <p:ext uri="{BB962C8B-B14F-4D97-AF65-F5344CB8AC3E}">
        <p14:creationId xmlns:p14="http://schemas.microsoft.com/office/powerpoint/2010/main" val="403897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ES" dirty="0">
                <a:solidFill>
                  <a:schemeClr val="bg2"/>
                </a:solidFill>
              </a:rPr>
              <a:t>Juan francisco moran g.</a:t>
            </a:r>
          </a:p>
          <a:p>
            <a:pPr rtl="0"/>
            <a:endParaRPr lang="es-ES" dirty="0">
              <a:solidFill>
                <a:schemeClr val="bg2"/>
              </a:solidFill>
            </a:endParaRPr>
          </a:p>
          <a:p>
            <a:pPr rtl="0"/>
            <a:endParaRPr lang="es-ES" dirty="0">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pic>
        <p:nvPicPr>
          <p:cNvPr id="4" name="Picture 2" descr="UIDE">
            <a:extLst>
              <a:ext uri="{FF2B5EF4-FFF2-40B4-BE49-F238E27FC236}">
                <a16:creationId xmlns:a16="http://schemas.microsoft.com/office/drawing/2014/main" id="{9243723F-76D2-E987-3EAD-CCAA4C07FC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96790" y="5243332"/>
            <a:ext cx="1878058" cy="890769"/>
          </a:xfrm>
          <a:prstGeom prst="rect">
            <a:avLst/>
          </a:prstGeom>
          <a:noFill/>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Evaluación con el docente</a:t>
            </a:r>
          </a:p>
        </p:txBody>
      </p:sp>
      <p:grpSp>
        <p:nvGrpSpPr>
          <p:cNvPr id="38" name="Grupo 37">
            <a:extLst>
              <a:ext uri="{FF2B5EF4-FFF2-40B4-BE49-F238E27FC236}">
                <a16:creationId xmlns:a16="http://schemas.microsoft.com/office/drawing/2014/main" id="{E7C059B7-D8A8-52DA-FC61-21F27923B6DA}"/>
              </a:ext>
            </a:extLst>
          </p:cNvPr>
          <p:cNvGrpSpPr/>
          <p:nvPr/>
        </p:nvGrpSpPr>
        <p:grpSpPr>
          <a:xfrm>
            <a:off x="7775999" y="636608"/>
            <a:ext cx="3962677" cy="1772873"/>
            <a:chOff x="6351796" y="951003"/>
            <a:chExt cx="3728334" cy="1572242"/>
          </a:xfrm>
          <a:solidFill>
            <a:schemeClr val="accent2"/>
          </a:solidFill>
        </p:grpSpPr>
        <p:sp>
          <p:nvSpPr>
            <p:cNvPr id="10" name="Forma libre: forma 9">
              <a:extLst>
                <a:ext uri="{FF2B5EF4-FFF2-40B4-BE49-F238E27FC236}">
                  <a16:creationId xmlns:a16="http://schemas.microsoft.com/office/drawing/2014/main" id="{1938B43E-BB96-3C3A-7469-DF9AD7D71F22}"/>
                </a:ext>
              </a:extLst>
            </p:cNvPr>
            <p:cNvSpPr/>
            <p:nvPr/>
          </p:nvSpPr>
          <p:spPr>
            <a:xfrm>
              <a:off x="6351796" y="2069043"/>
              <a:ext cx="3728334" cy="454202"/>
            </a:xfrm>
            <a:custGeom>
              <a:avLst/>
              <a:gdLst>
                <a:gd name="connsiteX0" fmla="*/ 0 w 3222832"/>
                <a:gd name="connsiteY0" fmla="*/ 0 h 720000"/>
                <a:gd name="connsiteX1" fmla="*/ 3222832 w 3222832"/>
                <a:gd name="connsiteY1" fmla="*/ 0 h 720000"/>
                <a:gd name="connsiteX2" fmla="*/ 3222832 w 3222832"/>
                <a:gd name="connsiteY2" fmla="*/ 720000 h 720000"/>
                <a:gd name="connsiteX3" fmla="*/ 0 w 3222832"/>
                <a:gd name="connsiteY3" fmla="*/ 720000 h 720000"/>
                <a:gd name="connsiteX4" fmla="*/ 0 w 322283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832" h="720000">
                  <a:moveTo>
                    <a:pt x="0" y="0"/>
                  </a:moveTo>
                  <a:lnTo>
                    <a:pt x="3222832" y="0"/>
                  </a:lnTo>
                  <a:lnTo>
                    <a:pt x="3222832" y="720000"/>
                  </a:lnTo>
                  <a:lnTo>
                    <a:pt x="0" y="720000"/>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es-ES" sz="2800" dirty="0"/>
                <a:t>Funciones del Programa</a:t>
              </a:r>
              <a:endParaRPr lang="es-ES" sz="2800" kern="1200" noProof="0" dirty="0"/>
            </a:p>
          </p:txBody>
        </p:sp>
        <p:pic>
          <p:nvPicPr>
            <p:cNvPr id="19" name="Gráfico 18" descr="Cmd (terminal) con relleno sólido">
              <a:extLst>
                <a:ext uri="{FF2B5EF4-FFF2-40B4-BE49-F238E27FC236}">
                  <a16:creationId xmlns:a16="http://schemas.microsoft.com/office/drawing/2014/main" id="{5CFEA4ED-A345-FE74-BDDB-E48156D7C2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65452" y="951003"/>
              <a:ext cx="914400" cy="914400"/>
            </a:xfrm>
            <a:prstGeom prst="rect">
              <a:avLst/>
            </a:prstGeom>
          </p:spPr>
        </p:pic>
      </p:grpSp>
      <p:grpSp>
        <p:nvGrpSpPr>
          <p:cNvPr id="42" name="Grupo 41">
            <a:extLst>
              <a:ext uri="{FF2B5EF4-FFF2-40B4-BE49-F238E27FC236}">
                <a16:creationId xmlns:a16="http://schemas.microsoft.com/office/drawing/2014/main" id="{777B7F3B-2896-969C-50D3-2F3D67F29355}"/>
              </a:ext>
            </a:extLst>
          </p:cNvPr>
          <p:cNvGrpSpPr/>
          <p:nvPr/>
        </p:nvGrpSpPr>
        <p:grpSpPr>
          <a:xfrm>
            <a:off x="3813322" y="2758840"/>
            <a:ext cx="3962677" cy="1655842"/>
            <a:chOff x="1637433" y="3216321"/>
            <a:chExt cx="3728334" cy="1468455"/>
          </a:xfrm>
          <a:solidFill>
            <a:schemeClr val="accent2"/>
          </a:solidFill>
        </p:grpSpPr>
        <p:pic>
          <p:nvPicPr>
            <p:cNvPr id="15" name="Gráfico 14" descr="Calendario con relleno sólido">
              <a:extLst>
                <a:ext uri="{FF2B5EF4-FFF2-40B4-BE49-F238E27FC236}">
                  <a16:creationId xmlns:a16="http://schemas.microsoft.com/office/drawing/2014/main" id="{63F04BCD-73DB-CA4D-7BA7-8F96915511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44400" y="3216321"/>
              <a:ext cx="914400" cy="914400"/>
            </a:xfrm>
            <a:prstGeom prst="rect">
              <a:avLst/>
            </a:prstGeom>
          </p:spPr>
        </p:pic>
        <p:sp>
          <p:nvSpPr>
            <p:cNvPr id="30" name="Forma libre: forma 29">
              <a:extLst>
                <a:ext uri="{FF2B5EF4-FFF2-40B4-BE49-F238E27FC236}">
                  <a16:creationId xmlns:a16="http://schemas.microsoft.com/office/drawing/2014/main" id="{095523B7-4994-A2F7-C87D-48E594538BE1}"/>
                </a:ext>
              </a:extLst>
            </p:cNvPr>
            <p:cNvSpPr/>
            <p:nvPr/>
          </p:nvSpPr>
          <p:spPr>
            <a:xfrm>
              <a:off x="1637433" y="4230574"/>
              <a:ext cx="3728334" cy="454202"/>
            </a:xfrm>
            <a:custGeom>
              <a:avLst/>
              <a:gdLst>
                <a:gd name="connsiteX0" fmla="*/ 0 w 3222832"/>
                <a:gd name="connsiteY0" fmla="*/ 0 h 720000"/>
                <a:gd name="connsiteX1" fmla="*/ 3222832 w 3222832"/>
                <a:gd name="connsiteY1" fmla="*/ 0 h 720000"/>
                <a:gd name="connsiteX2" fmla="*/ 3222832 w 3222832"/>
                <a:gd name="connsiteY2" fmla="*/ 720000 h 720000"/>
                <a:gd name="connsiteX3" fmla="*/ 0 w 3222832"/>
                <a:gd name="connsiteY3" fmla="*/ 720000 h 720000"/>
                <a:gd name="connsiteX4" fmla="*/ 0 w 322283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832" h="720000">
                  <a:moveTo>
                    <a:pt x="0" y="0"/>
                  </a:moveTo>
                  <a:lnTo>
                    <a:pt x="3222832" y="0"/>
                  </a:lnTo>
                  <a:lnTo>
                    <a:pt x="3222832" y="720000"/>
                  </a:lnTo>
                  <a:lnTo>
                    <a:pt x="0" y="720000"/>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es-ES" sz="2800" dirty="0"/>
                <a:t>Cronograma</a:t>
              </a:r>
              <a:endParaRPr lang="es-ES" sz="2800" kern="1200" noProof="0" dirty="0"/>
            </a:p>
          </p:txBody>
        </p:sp>
      </p:grpSp>
      <p:grpSp>
        <p:nvGrpSpPr>
          <p:cNvPr id="41" name="Grupo 40">
            <a:extLst>
              <a:ext uri="{FF2B5EF4-FFF2-40B4-BE49-F238E27FC236}">
                <a16:creationId xmlns:a16="http://schemas.microsoft.com/office/drawing/2014/main" id="{D7B599F0-E828-23FA-6AB9-3AA1CF8BF6DC}"/>
              </a:ext>
            </a:extLst>
          </p:cNvPr>
          <p:cNvGrpSpPr/>
          <p:nvPr/>
        </p:nvGrpSpPr>
        <p:grpSpPr>
          <a:xfrm>
            <a:off x="603658" y="2952090"/>
            <a:ext cx="2211254" cy="1655443"/>
            <a:chOff x="6893000" y="3041677"/>
            <a:chExt cx="2080486" cy="1468101"/>
          </a:xfrm>
          <a:solidFill>
            <a:schemeClr val="accent2"/>
          </a:solidFill>
        </p:grpSpPr>
        <p:sp>
          <p:nvSpPr>
            <p:cNvPr id="28" name="Forma libre: forma 27">
              <a:extLst>
                <a:ext uri="{FF2B5EF4-FFF2-40B4-BE49-F238E27FC236}">
                  <a16:creationId xmlns:a16="http://schemas.microsoft.com/office/drawing/2014/main" id="{F7005396-6619-CE26-425E-085FBC872390}"/>
                </a:ext>
              </a:extLst>
            </p:cNvPr>
            <p:cNvSpPr/>
            <p:nvPr/>
          </p:nvSpPr>
          <p:spPr>
            <a:xfrm>
              <a:off x="6893000" y="4055576"/>
              <a:ext cx="2080486" cy="454202"/>
            </a:xfrm>
            <a:custGeom>
              <a:avLst/>
              <a:gdLst>
                <a:gd name="connsiteX0" fmla="*/ 0 w 3222832"/>
                <a:gd name="connsiteY0" fmla="*/ 0 h 720000"/>
                <a:gd name="connsiteX1" fmla="*/ 3222832 w 3222832"/>
                <a:gd name="connsiteY1" fmla="*/ 0 h 720000"/>
                <a:gd name="connsiteX2" fmla="*/ 3222832 w 3222832"/>
                <a:gd name="connsiteY2" fmla="*/ 720000 h 720000"/>
                <a:gd name="connsiteX3" fmla="*/ 0 w 3222832"/>
                <a:gd name="connsiteY3" fmla="*/ 720000 h 720000"/>
                <a:gd name="connsiteX4" fmla="*/ 0 w 322283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832" h="720000">
                  <a:moveTo>
                    <a:pt x="0" y="0"/>
                  </a:moveTo>
                  <a:lnTo>
                    <a:pt x="3222832" y="0"/>
                  </a:lnTo>
                  <a:lnTo>
                    <a:pt x="3222832" y="720000"/>
                  </a:lnTo>
                  <a:lnTo>
                    <a:pt x="0" y="720000"/>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es-ES" sz="2800" kern="1200" noProof="0" dirty="0"/>
                <a:t>Diagrama</a:t>
              </a:r>
            </a:p>
          </p:txBody>
        </p:sp>
        <p:pic>
          <p:nvPicPr>
            <p:cNvPr id="33" name="Gráfico 32" descr="Diagrama de ramificación con relleno sólido">
              <a:extLst>
                <a:ext uri="{FF2B5EF4-FFF2-40B4-BE49-F238E27FC236}">
                  <a16:creationId xmlns:a16="http://schemas.microsoft.com/office/drawing/2014/main" id="{C129FEA4-869B-83FE-6BB0-84E6A5C250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76043" y="3041677"/>
              <a:ext cx="914400" cy="914400"/>
            </a:xfrm>
            <a:prstGeom prst="rect">
              <a:avLst/>
            </a:prstGeom>
          </p:spPr>
        </p:pic>
      </p:grpSp>
      <p:grpSp>
        <p:nvGrpSpPr>
          <p:cNvPr id="39" name="Grupo 38">
            <a:extLst>
              <a:ext uri="{FF2B5EF4-FFF2-40B4-BE49-F238E27FC236}">
                <a16:creationId xmlns:a16="http://schemas.microsoft.com/office/drawing/2014/main" id="{ACF0C101-0F70-8D32-4A21-D0B3C0082F85}"/>
              </a:ext>
            </a:extLst>
          </p:cNvPr>
          <p:cNvGrpSpPr/>
          <p:nvPr/>
        </p:nvGrpSpPr>
        <p:grpSpPr>
          <a:xfrm>
            <a:off x="4199690" y="843955"/>
            <a:ext cx="2934719" cy="1565526"/>
            <a:chOff x="2817829" y="1166551"/>
            <a:chExt cx="2761167" cy="1388360"/>
          </a:xfrm>
          <a:solidFill>
            <a:schemeClr val="accent2"/>
          </a:solidFill>
        </p:grpSpPr>
        <p:sp>
          <p:nvSpPr>
            <p:cNvPr id="8" name="Forma libre: forma 7">
              <a:extLst>
                <a:ext uri="{FF2B5EF4-FFF2-40B4-BE49-F238E27FC236}">
                  <a16:creationId xmlns:a16="http://schemas.microsoft.com/office/drawing/2014/main" id="{AE650991-35BB-FA37-ECB8-1BA67881336D}"/>
                </a:ext>
              </a:extLst>
            </p:cNvPr>
            <p:cNvSpPr/>
            <p:nvPr/>
          </p:nvSpPr>
          <p:spPr>
            <a:xfrm>
              <a:off x="2817829" y="2100709"/>
              <a:ext cx="2761167" cy="454202"/>
            </a:xfrm>
            <a:custGeom>
              <a:avLst/>
              <a:gdLst>
                <a:gd name="connsiteX0" fmla="*/ 0 w 3222832"/>
                <a:gd name="connsiteY0" fmla="*/ 0 h 720000"/>
                <a:gd name="connsiteX1" fmla="*/ 3222832 w 3222832"/>
                <a:gd name="connsiteY1" fmla="*/ 0 h 720000"/>
                <a:gd name="connsiteX2" fmla="*/ 3222832 w 3222832"/>
                <a:gd name="connsiteY2" fmla="*/ 720000 h 720000"/>
                <a:gd name="connsiteX3" fmla="*/ 0 w 3222832"/>
                <a:gd name="connsiteY3" fmla="*/ 720000 h 720000"/>
                <a:gd name="connsiteX4" fmla="*/ 0 w 322283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832" h="720000">
                  <a:moveTo>
                    <a:pt x="0" y="0"/>
                  </a:moveTo>
                  <a:lnTo>
                    <a:pt x="3222832" y="0"/>
                  </a:lnTo>
                  <a:lnTo>
                    <a:pt x="3222832" y="720000"/>
                  </a:lnTo>
                  <a:lnTo>
                    <a:pt x="0" y="720000"/>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es-ES" sz="2800" dirty="0"/>
                <a:t>Objetivo de juego</a:t>
              </a:r>
              <a:endParaRPr lang="es-ES" sz="2800" kern="1200" noProof="0" dirty="0"/>
            </a:p>
          </p:txBody>
        </p:sp>
        <p:pic>
          <p:nvPicPr>
            <p:cNvPr id="35" name="Gráfico 34" descr="Diana con relleno sólido">
              <a:extLst>
                <a:ext uri="{FF2B5EF4-FFF2-40B4-BE49-F238E27FC236}">
                  <a16:creationId xmlns:a16="http://schemas.microsoft.com/office/drawing/2014/main" id="{14C22CF6-477D-4B20-9EEC-C5CAADEBEF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82726" y="1166551"/>
              <a:ext cx="914400" cy="914400"/>
            </a:xfrm>
            <a:prstGeom prst="rect">
              <a:avLst/>
            </a:prstGeom>
          </p:spPr>
        </p:pic>
      </p:grpSp>
      <p:grpSp>
        <p:nvGrpSpPr>
          <p:cNvPr id="40" name="Grupo 39">
            <a:extLst>
              <a:ext uri="{FF2B5EF4-FFF2-40B4-BE49-F238E27FC236}">
                <a16:creationId xmlns:a16="http://schemas.microsoft.com/office/drawing/2014/main" id="{5C7420CC-54D4-CC06-3C0C-EE322F9F2E74}"/>
              </a:ext>
            </a:extLst>
          </p:cNvPr>
          <p:cNvGrpSpPr/>
          <p:nvPr/>
        </p:nvGrpSpPr>
        <p:grpSpPr>
          <a:xfrm>
            <a:off x="687665" y="711833"/>
            <a:ext cx="2206865" cy="1697648"/>
            <a:chOff x="269493" y="1040901"/>
            <a:chExt cx="2076356" cy="1505530"/>
          </a:xfrm>
          <a:solidFill>
            <a:schemeClr val="accent2"/>
          </a:solidFill>
        </p:grpSpPr>
        <p:sp>
          <p:nvSpPr>
            <p:cNvPr id="6" name="Forma libre: forma 5">
              <a:extLst>
                <a:ext uri="{FF2B5EF4-FFF2-40B4-BE49-F238E27FC236}">
                  <a16:creationId xmlns:a16="http://schemas.microsoft.com/office/drawing/2014/main" id="{D1B8E05B-E944-0F31-0C9F-02463F9DE683}"/>
                </a:ext>
              </a:extLst>
            </p:cNvPr>
            <p:cNvSpPr/>
            <p:nvPr/>
          </p:nvSpPr>
          <p:spPr>
            <a:xfrm>
              <a:off x="269493" y="2092229"/>
              <a:ext cx="2076356" cy="454202"/>
            </a:xfrm>
            <a:custGeom>
              <a:avLst/>
              <a:gdLst>
                <a:gd name="connsiteX0" fmla="*/ 0 w 3222832"/>
                <a:gd name="connsiteY0" fmla="*/ 0 h 720000"/>
                <a:gd name="connsiteX1" fmla="*/ 3222832 w 3222832"/>
                <a:gd name="connsiteY1" fmla="*/ 0 h 720000"/>
                <a:gd name="connsiteX2" fmla="*/ 3222832 w 3222832"/>
                <a:gd name="connsiteY2" fmla="*/ 720000 h 720000"/>
                <a:gd name="connsiteX3" fmla="*/ 0 w 3222832"/>
                <a:gd name="connsiteY3" fmla="*/ 720000 h 720000"/>
                <a:gd name="connsiteX4" fmla="*/ 0 w 322283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832" h="720000">
                  <a:moveTo>
                    <a:pt x="0" y="0"/>
                  </a:moveTo>
                  <a:lnTo>
                    <a:pt x="3222832" y="0"/>
                  </a:lnTo>
                  <a:lnTo>
                    <a:pt x="3222832" y="720000"/>
                  </a:lnTo>
                  <a:lnTo>
                    <a:pt x="0" y="720000"/>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es-ES" sz="2800" kern="1200" noProof="0" dirty="0"/>
                <a:t>Introducción</a:t>
              </a:r>
            </a:p>
          </p:txBody>
        </p:sp>
        <p:pic>
          <p:nvPicPr>
            <p:cNvPr id="37" name="Gráfico 36" descr="Portapapeles con relleno sólido">
              <a:extLst>
                <a:ext uri="{FF2B5EF4-FFF2-40B4-BE49-F238E27FC236}">
                  <a16:creationId xmlns:a16="http://schemas.microsoft.com/office/drawing/2014/main" id="{091A2DFC-8A79-0D81-64F2-B90FC76C4F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50471" y="1040901"/>
              <a:ext cx="914400" cy="914400"/>
            </a:xfrm>
            <a:prstGeom prst="rect">
              <a:avLst/>
            </a:prstGeom>
          </p:spPr>
        </p:pic>
      </p:grpSp>
      <p:pic>
        <p:nvPicPr>
          <p:cNvPr id="45" name="Picture 2" descr="UIDE">
            <a:extLst>
              <a:ext uri="{FF2B5EF4-FFF2-40B4-BE49-F238E27FC236}">
                <a16:creationId xmlns:a16="http://schemas.microsoft.com/office/drawing/2014/main" id="{A036290E-656D-34B8-2A63-BF11226B31F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9596790" y="5243332"/>
            <a:ext cx="1878058" cy="890769"/>
          </a:xfrm>
          <a:prstGeom prst="rect">
            <a:avLst/>
          </a:prstGeom>
          <a:noFill/>
        </p:spPr>
      </p:pic>
      <p:grpSp>
        <p:nvGrpSpPr>
          <p:cNvPr id="49" name="Grupo 48">
            <a:extLst>
              <a:ext uri="{FF2B5EF4-FFF2-40B4-BE49-F238E27FC236}">
                <a16:creationId xmlns:a16="http://schemas.microsoft.com/office/drawing/2014/main" id="{D3E34188-57C6-D886-C622-376B5DB7C510}"/>
              </a:ext>
            </a:extLst>
          </p:cNvPr>
          <p:cNvGrpSpPr/>
          <p:nvPr/>
        </p:nvGrpSpPr>
        <p:grpSpPr>
          <a:xfrm>
            <a:off x="7775999" y="2744642"/>
            <a:ext cx="3962677" cy="1628268"/>
            <a:chOff x="7775999" y="2744642"/>
            <a:chExt cx="3962677" cy="1628268"/>
          </a:xfrm>
        </p:grpSpPr>
        <p:pic>
          <p:nvPicPr>
            <p:cNvPr id="47" name="Gráfico 46" descr="Vínculo con relleno sólido">
              <a:extLst>
                <a:ext uri="{FF2B5EF4-FFF2-40B4-BE49-F238E27FC236}">
                  <a16:creationId xmlns:a16="http://schemas.microsoft.com/office/drawing/2014/main" id="{931FC7D0-B697-E26B-EF57-9B23FDC8B8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41794" y="2744642"/>
              <a:ext cx="1031085" cy="1031085"/>
            </a:xfrm>
            <a:prstGeom prst="rect">
              <a:avLst/>
            </a:prstGeom>
          </p:spPr>
        </p:pic>
        <p:sp>
          <p:nvSpPr>
            <p:cNvPr id="48" name="Forma libre: forma 47">
              <a:extLst>
                <a:ext uri="{FF2B5EF4-FFF2-40B4-BE49-F238E27FC236}">
                  <a16:creationId xmlns:a16="http://schemas.microsoft.com/office/drawing/2014/main" id="{904F6789-6266-A785-46B3-0B3FB21BE603}"/>
                </a:ext>
              </a:extLst>
            </p:cNvPr>
            <p:cNvSpPr/>
            <p:nvPr/>
          </p:nvSpPr>
          <p:spPr>
            <a:xfrm>
              <a:off x="7775999" y="3860748"/>
              <a:ext cx="3962677" cy="512162"/>
            </a:xfrm>
            <a:custGeom>
              <a:avLst/>
              <a:gdLst>
                <a:gd name="connsiteX0" fmla="*/ 0 w 3222832"/>
                <a:gd name="connsiteY0" fmla="*/ 0 h 720000"/>
                <a:gd name="connsiteX1" fmla="*/ 3222832 w 3222832"/>
                <a:gd name="connsiteY1" fmla="*/ 0 h 720000"/>
                <a:gd name="connsiteX2" fmla="*/ 3222832 w 3222832"/>
                <a:gd name="connsiteY2" fmla="*/ 720000 h 720000"/>
                <a:gd name="connsiteX3" fmla="*/ 0 w 3222832"/>
                <a:gd name="connsiteY3" fmla="*/ 720000 h 720000"/>
                <a:gd name="connsiteX4" fmla="*/ 0 w 322283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832" h="720000">
                  <a:moveTo>
                    <a:pt x="0" y="0"/>
                  </a:moveTo>
                  <a:lnTo>
                    <a:pt x="3222832" y="0"/>
                  </a:lnTo>
                  <a:lnTo>
                    <a:pt x="3222832" y="720000"/>
                  </a:lnTo>
                  <a:lnTo>
                    <a:pt x="0" y="720000"/>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es-ES" sz="2800" dirty="0"/>
                <a:t>Link </a:t>
              </a:r>
              <a:r>
                <a:rPr lang="es-ES" sz="2800" dirty="0" err="1"/>
                <a:t>Github</a:t>
              </a:r>
              <a:endParaRPr lang="es-ES" sz="2800" kern="1200" noProof="0" dirty="0"/>
            </a:p>
          </p:txBody>
        </p:sp>
      </p:gr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74B8D-2C20-F15E-665E-B59288EB5868}"/>
              </a:ext>
            </a:extLst>
          </p:cNvPr>
          <p:cNvSpPr>
            <a:spLocks noGrp="1"/>
          </p:cNvSpPr>
          <p:nvPr>
            <p:ph type="title"/>
          </p:nvPr>
        </p:nvSpPr>
        <p:spPr>
          <a:xfrm>
            <a:off x="581193" y="729658"/>
            <a:ext cx="11029616" cy="988332"/>
          </a:xfrm>
        </p:spPr>
        <p:txBody>
          <a:bodyPr anchor="b">
            <a:normAutofit/>
          </a:bodyPr>
          <a:lstStyle/>
          <a:p>
            <a:r>
              <a:rPr lang="es-419" dirty="0"/>
              <a:t>Introducción</a:t>
            </a:r>
          </a:p>
        </p:txBody>
      </p:sp>
      <p:pic>
        <p:nvPicPr>
          <p:cNvPr id="5" name="Gráfico 4" descr="Portapapeles con relleno sólido">
            <a:extLst>
              <a:ext uri="{FF2B5EF4-FFF2-40B4-BE49-F238E27FC236}">
                <a16:creationId xmlns:a16="http://schemas.microsoft.com/office/drawing/2014/main" id="{D065D8AF-8F89-4C90-974A-2A63971AAA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123" y="2374201"/>
            <a:ext cx="2934999" cy="2934999"/>
          </a:xfrm>
          <a:prstGeom prst="rect">
            <a:avLst/>
          </a:prstGeom>
        </p:spPr>
      </p:pic>
      <p:sp>
        <p:nvSpPr>
          <p:cNvPr id="6" name="CuadroTexto 5">
            <a:extLst>
              <a:ext uri="{FF2B5EF4-FFF2-40B4-BE49-F238E27FC236}">
                <a16:creationId xmlns:a16="http://schemas.microsoft.com/office/drawing/2014/main" id="{CA859EC5-B5A5-198E-9C49-7D8E19377F70}"/>
              </a:ext>
            </a:extLst>
          </p:cNvPr>
          <p:cNvSpPr txBox="1"/>
          <p:nvPr/>
        </p:nvSpPr>
        <p:spPr>
          <a:xfrm>
            <a:off x="5497974" y="2038537"/>
            <a:ext cx="5140987" cy="3442609"/>
          </a:xfrm>
          <a:prstGeom prst="rect">
            <a:avLst/>
          </a:prstGeom>
          <a:noFill/>
        </p:spPr>
        <p:txBody>
          <a:bodyPr wrap="square" rtlCol="0">
            <a:spAutoFit/>
          </a:bodyPr>
          <a:lstStyle/>
          <a:p>
            <a:pPr>
              <a:lnSpc>
                <a:spcPct val="250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El siguiente programa está diseñado para verificar si una contraseña cumple con ciertos requisitos de seguridad. Estos requisitos incluyen la presencia de al menos un número, un carácter especial, una letra mayúscula y una longitud mínima de 8 caracteres.</a:t>
            </a:r>
          </a:p>
        </p:txBody>
      </p:sp>
      <p:pic>
        <p:nvPicPr>
          <p:cNvPr id="15" name="Picture 2" descr="UIDE">
            <a:extLst>
              <a:ext uri="{FF2B5EF4-FFF2-40B4-BE49-F238E27FC236}">
                <a16:creationId xmlns:a16="http://schemas.microsoft.com/office/drawing/2014/main" id="{AB5D323A-175A-5E8C-0846-0F2586191C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99932" y="709942"/>
            <a:ext cx="1878058" cy="890769"/>
          </a:xfrm>
          <a:prstGeom prst="rect">
            <a:avLst/>
          </a:prstGeom>
          <a:noFill/>
        </p:spPr>
      </p:pic>
    </p:spTree>
    <p:extLst>
      <p:ext uri="{BB962C8B-B14F-4D97-AF65-F5344CB8AC3E}">
        <p14:creationId xmlns:p14="http://schemas.microsoft.com/office/powerpoint/2010/main" val="118690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33A26-AEBC-E417-0CAB-42F8059E79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34E7FB-6DD4-E139-AB00-D6FC48BC6CAA}"/>
              </a:ext>
            </a:extLst>
          </p:cNvPr>
          <p:cNvSpPr>
            <a:spLocks noGrp="1"/>
          </p:cNvSpPr>
          <p:nvPr>
            <p:ph type="title"/>
          </p:nvPr>
        </p:nvSpPr>
        <p:spPr>
          <a:xfrm>
            <a:off x="581193" y="729658"/>
            <a:ext cx="11029616" cy="988332"/>
          </a:xfrm>
        </p:spPr>
        <p:txBody>
          <a:bodyPr anchor="b">
            <a:normAutofit/>
          </a:bodyPr>
          <a:lstStyle/>
          <a:p>
            <a:r>
              <a:rPr lang="es-419" dirty="0"/>
              <a:t>Objetivo</a:t>
            </a:r>
          </a:p>
        </p:txBody>
      </p:sp>
      <p:sp>
        <p:nvSpPr>
          <p:cNvPr id="6" name="CuadroTexto 5">
            <a:extLst>
              <a:ext uri="{FF2B5EF4-FFF2-40B4-BE49-F238E27FC236}">
                <a16:creationId xmlns:a16="http://schemas.microsoft.com/office/drawing/2014/main" id="{E814666E-33C3-BC54-25CF-6867A9B736C3}"/>
              </a:ext>
            </a:extLst>
          </p:cNvPr>
          <p:cNvSpPr txBox="1"/>
          <p:nvPr/>
        </p:nvSpPr>
        <p:spPr>
          <a:xfrm>
            <a:off x="5497974" y="2038537"/>
            <a:ext cx="5140987" cy="3442609"/>
          </a:xfrm>
          <a:prstGeom prst="rect">
            <a:avLst/>
          </a:prstGeom>
          <a:noFill/>
        </p:spPr>
        <p:txBody>
          <a:bodyPr wrap="square" rtlCol="0">
            <a:spAutoFit/>
          </a:bodyPr>
          <a:lstStyle/>
          <a:p>
            <a:pPr>
              <a:lnSpc>
                <a:spcPct val="250000"/>
              </a:lnSpc>
              <a:spcAft>
                <a:spcPts val="800"/>
              </a:spcAft>
            </a:pPr>
            <a:r>
              <a:rPr lang="es-419" sz="1800" dirty="0">
                <a:effectLst/>
                <a:latin typeface="Calibri" panose="020F0502020204030204" pitchFamily="34" charset="0"/>
                <a:ea typeface="Calibri" panose="020F0502020204030204" pitchFamily="34" charset="0"/>
                <a:cs typeface="Times New Roman" panose="02020603050405020304" pitchFamily="18" charset="0"/>
              </a:rPr>
              <a:t>El objetivo del programa es asegurar que las contraseñas ingresadas por los usuarios sean seguras y cumplan con los estándares de complejidad necesarios para proteger la información personal y evitar accesos no autorizados.</a:t>
            </a: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ráfico 2" descr="Diana con relleno sólido">
            <a:extLst>
              <a:ext uri="{FF2B5EF4-FFF2-40B4-BE49-F238E27FC236}">
                <a16:creationId xmlns:a16="http://schemas.microsoft.com/office/drawing/2014/main" id="{56A24C66-933F-19D3-EC04-D343C472EA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7102" y="2570745"/>
            <a:ext cx="2486326" cy="2637804"/>
          </a:xfrm>
          <a:prstGeom prst="rect">
            <a:avLst/>
          </a:prstGeom>
        </p:spPr>
      </p:pic>
      <p:pic>
        <p:nvPicPr>
          <p:cNvPr id="10" name="Picture 2" descr="UIDE">
            <a:extLst>
              <a:ext uri="{FF2B5EF4-FFF2-40B4-BE49-F238E27FC236}">
                <a16:creationId xmlns:a16="http://schemas.microsoft.com/office/drawing/2014/main" id="{3B57D322-BA5B-0D37-B094-28D593089A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32749" y="729658"/>
            <a:ext cx="1878058" cy="890769"/>
          </a:xfrm>
          <a:prstGeom prst="rect">
            <a:avLst/>
          </a:prstGeom>
          <a:noFill/>
        </p:spPr>
      </p:pic>
    </p:spTree>
    <p:extLst>
      <p:ext uri="{BB962C8B-B14F-4D97-AF65-F5344CB8AC3E}">
        <p14:creationId xmlns:p14="http://schemas.microsoft.com/office/powerpoint/2010/main" val="207663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60BD5-1981-CB51-BEF4-2FE162A4E3B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992E3BC-0BFE-0884-89C0-EB6CE8D87364}"/>
              </a:ext>
            </a:extLst>
          </p:cNvPr>
          <p:cNvSpPr>
            <a:spLocks noGrp="1"/>
          </p:cNvSpPr>
          <p:nvPr>
            <p:ph type="title"/>
          </p:nvPr>
        </p:nvSpPr>
        <p:spPr>
          <a:xfrm>
            <a:off x="581193" y="729658"/>
            <a:ext cx="11029616" cy="988332"/>
          </a:xfrm>
        </p:spPr>
        <p:txBody>
          <a:bodyPr anchor="b">
            <a:normAutofit/>
          </a:bodyPr>
          <a:lstStyle/>
          <a:p>
            <a:r>
              <a:rPr lang="es-419" dirty="0"/>
              <a:t>FUNCIONES DEL PROGRAMA</a:t>
            </a:r>
          </a:p>
        </p:txBody>
      </p:sp>
      <p:sp>
        <p:nvSpPr>
          <p:cNvPr id="6" name="CuadroTexto 5">
            <a:extLst>
              <a:ext uri="{FF2B5EF4-FFF2-40B4-BE49-F238E27FC236}">
                <a16:creationId xmlns:a16="http://schemas.microsoft.com/office/drawing/2014/main" id="{E105C6CD-A6DC-57FF-799B-5480AD3D3668}"/>
              </a:ext>
            </a:extLst>
          </p:cNvPr>
          <p:cNvSpPr txBox="1"/>
          <p:nvPr/>
        </p:nvSpPr>
        <p:spPr>
          <a:xfrm>
            <a:off x="4328932" y="2477545"/>
            <a:ext cx="7443923" cy="2964786"/>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US" sz="1600" dirty="0" err="1">
                <a:latin typeface="Calibri" panose="020F0502020204030204" pitchFamily="34" charset="0"/>
                <a:cs typeface="Times New Roman" panose="02020603050405020304" pitchFamily="18" charset="0"/>
              </a:rPr>
              <a:t>Función</a:t>
            </a:r>
            <a:r>
              <a:rPr lang="en-US" sz="1600" dirty="0">
                <a:latin typeface="Calibri" panose="020F0502020204030204" pitchFamily="34" charset="0"/>
                <a:cs typeface="Times New Roman" panose="02020603050405020304" pitchFamily="18" charset="0"/>
              </a:rPr>
              <a:t> </a:t>
            </a:r>
            <a:r>
              <a:rPr lang="en-US" sz="1600" dirty="0" err="1">
                <a:latin typeface="Calibri" panose="020F0502020204030204" pitchFamily="34" charset="0"/>
                <a:cs typeface="Times New Roman" panose="02020603050405020304" pitchFamily="18" charset="0"/>
              </a:rPr>
              <a:t>contains_element</a:t>
            </a:r>
            <a:r>
              <a:rPr lang="en-US" sz="1600" dirty="0">
                <a:latin typeface="Calibri" panose="020F0502020204030204" pitchFamily="34" charset="0"/>
                <a:cs typeface="Times New Roman" panose="02020603050405020304" pitchFamily="18" charset="0"/>
              </a:rPr>
              <a:t>(</a:t>
            </a:r>
            <a:r>
              <a:rPr lang="en-US" sz="1600" dirty="0" err="1">
                <a:latin typeface="Calibri" panose="020F0502020204030204" pitchFamily="34" charset="0"/>
                <a:cs typeface="Times New Roman" panose="02020603050405020304" pitchFamily="18" charset="0"/>
              </a:rPr>
              <a:t>list_of_element</a:t>
            </a:r>
            <a:r>
              <a:rPr lang="en-US" sz="1600" dirty="0">
                <a:latin typeface="Calibri" panose="020F0502020204030204" pitchFamily="34" charset="0"/>
                <a:cs typeface="Times New Roman" panose="02020603050405020304" pitchFamily="18" charset="0"/>
              </a:rPr>
              <a:t>, password):</a:t>
            </a:r>
            <a:endParaRPr lang="es-419" sz="1600" dirty="0">
              <a:latin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600" dirty="0">
                <a:latin typeface="Calibri" panose="020F0502020204030204" pitchFamily="34" charset="0"/>
                <a:cs typeface="Times New Roman" panose="02020603050405020304" pitchFamily="18" charset="0"/>
              </a:rPr>
              <a:t>Descripción: Esta función recibe una lista de elementos y una contraseña. Retorna True si alguno de los elementos de la lista está presente en la contraseña, y False en caso contrario.</a:t>
            </a:r>
          </a:p>
          <a:p>
            <a:pPr marL="742950" lvl="1" indent="-285750">
              <a:lnSpc>
                <a:spcPct val="107000"/>
              </a:lnSpc>
              <a:spcAft>
                <a:spcPts val="800"/>
              </a:spcAft>
              <a:buSzPts val="1000"/>
              <a:buFont typeface="Courier New" panose="02070309020205020404" pitchFamily="49" charset="0"/>
              <a:buChar char="o"/>
              <a:tabLst>
                <a:tab pos="914400" algn="l"/>
              </a:tabLst>
            </a:pPr>
            <a:r>
              <a:rPr lang="es-419" sz="1600" dirty="0">
                <a:latin typeface="Calibri" panose="020F0502020204030204" pitchFamily="34" charset="0"/>
                <a:cs typeface="Times New Roman" panose="02020603050405020304" pitchFamily="18" charset="0"/>
              </a:rPr>
              <a:t>Parámetros:</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dirty="0" err="1">
                <a:latin typeface="Calibri" panose="020F0502020204030204" pitchFamily="34" charset="0"/>
                <a:cs typeface="Times New Roman" panose="02020603050405020304" pitchFamily="18" charset="0"/>
              </a:rPr>
              <a:t>list_of_element</a:t>
            </a:r>
            <a:r>
              <a:rPr lang="es-419" sz="1600" dirty="0">
                <a:latin typeface="Calibri" panose="020F0502020204030204" pitchFamily="34" charset="0"/>
                <a:cs typeface="Times New Roman" panose="02020603050405020304" pitchFamily="18" charset="0"/>
              </a:rPr>
              <a:t>: Lista de elementos a buscar en la contraseña.</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dirty="0" err="1">
                <a:latin typeface="Calibri" panose="020F0502020204030204" pitchFamily="34" charset="0"/>
                <a:cs typeface="Times New Roman" panose="02020603050405020304" pitchFamily="18" charset="0"/>
              </a:rPr>
              <a:t>password</a:t>
            </a:r>
            <a:r>
              <a:rPr lang="es-419" sz="1600" dirty="0">
                <a:latin typeface="Calibri" panose="020F0502020204030204" pitchFamily="34" charset="0"/>
                <a:cs typeface="Times New Roman" panose="02020603050405020304" pitchFamily="18" charset="0"/>
              </a:rPr>
              <a:t>: La contraseña en la que se buscarán los elementos.</a:t>
            </a:r>
          </a:p>
          <a:p>
            <a:pPr marL="742950" lvl="1" indent="-285750">
              <a:lnSpc>
                <a:spcPct val="107000"/>
              </a:lnSpc>
              <a:spcAft>
                <a:spcPts val="800"/>
              </a:spcAft>
              <a:buSzPts val="1000"/>
              <a:buFont typeface="Courier New" panose="02070309020205020404" pitchFamily="49" charset="0"/>
              <a:buChar char="o"/>
              <a:tabLst>
                <a:tab pos="914400" algn="l"/>
              </a:tabLst>
            </a:pPr>
            <a:r>
              <a:rPr lang="es-419" sz="1600" dirty="0">
                <a:latin typeface="Calibri" panose="020F0502020204030204" pitchFamily="34" charset="0"/>
                <a:cs typeface="Times New Roman" panose="02020603050405020304" pitchFamily="18" charset="0"/>
              </a:rPr>
              <a:t>Retorno: True si algún elemento de la lista está en la contraseña, False en caso contrario.</a:t>
            </a:r>
          </a:p>
        </p:txBody>
      </p:sp>
      <p:pic>
        <p:nvPicPr>
          <p:cNvPr id="3" name="Gráfico 2" descr="Cmd (terminal) con relleno sólido">
            <a:extLst>
              <a:ext uri="{FF2B5EF4-FFF2-40B4-BE49-F238E27FC236}">
                <a16:creationId xmlns:a16="http://schemas.microsoft.com/office/drawing/2014/main" id="{56D329DF-71C0-EB59-ADDA-BF3EA05486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8393" y="2581067"/>
            <a:ext cx="2411994" cy="2558944"/>
          </a:xfrm>
          <a:prstGeom prst="rect">
            <a:avLst/>
          </a:prstGeom>
        </p:spPr>
      </p:pic>
      <p:pic>
        <p:nvPicPr>
          <p:cNvPr id="10" name="Picture 2" descr="UIDE">
            <a:extLst>
              <a:ext uri="{FF2B5EF4-FFF2-40B4-BE49-F238E27FC236}">
                <a16:creationId xmlns:a16="http://schemas.microsoft.com/office/drawing/2014/main" id="{6159EEA0-F7DD-9F12-A04A-0F5DA35E76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85215" y="761614"/>
            <a:ext cx="1878058" cy="890769"/>
          </a:xfrm>
          <a:prstGeom prst="rect">
            <a:avLst/>
          </a:prstGeom>
          <a:noFill/>
        </p:spPr>
      </p:pic>
    </p:spTree>
    <p:extLst>
      <p:ext uri="{BB962C8B-B14F-4D97-AF65-F5344CB8AC3E}">
        <p14:creationId xmlns:p14="http://schemas.microsoft.com/office/powerpoint/2010/main" val="121639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82AAD-C161-96D0-7B90-3C439D18131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E9B473-C112-616D-1FC1-17CD527535AD}"/>
              </a:ext>
            </a:extLst>
          </p:cNvPr>
          <p:cNvSpPr>
            <a:spLocks noGrp="1"/>
          </p:cNvSpPr>
          <p:nvPr>
            <p:ph type="title"/>
          </p:nvPr>
        </p:nvSpPr>
        <p:spPr>
          <a:xfrm>
            <a:off x="581193" y="729658"/>
            <a:ext cx="11029616" cy="988332"/>
          </a:xfrm>
        </p:spPr>
        <p:txBody>
          <a:bodyPr anchor="b">
            <a:normAutofit/>
          </a:bodyPr>
          <a:lstStyle/>
          <a:p>
            <a:r>
              <a:rPr lang="es-419" dirty="0"/>
              <a:t>FUNCIONES DEL PROGRAMA</a:t>
            </a:r>
          </a:p>
        </p:txBody>
      </p:sp>
      <p:sp>
        <p:nvSpPr>
          <p:cNvPr id="6" name="CuadroTexto 5">
            <a:extLst>
              <a:ext uri="{FF2B5EF4-FFF2-40B4-BE49-F238E27FC236}">
                <a16:creationId xmlns:a16="http://schemas.microsoft.com/office/drawing/2014/main" id="{0852B6AC-F624-C057-4FD5-1CA32D2E53A4}"/>
              </a:ext>
            </a:extLst>
          </p:cNvPr>
          <p:cNvSpPr txBox="1"/>
          <p:nvPr/>
        </p:nvSpPr>
        <p:spPr>
          <a:xfrm>
            <a:off x="3453010" y="2273574"/>
            <a:ext cx="8831587" cy="3518912"/>
          </a:xfrm>
          <a:prstGeom prst="rect">
            <a:avLst/>
          </a:prstGeom>
          <a:noFill/>
        </p:spPr>
        <p:txBody>
          <a:bodyPr wrap="square" rtlCol="0">
            <a:spAutoFit/>
          </a:bodyPr>
          <a:lstStyle/>
          <a:p>
            <a:pPr lvl="0">
              <a:spcAft>
                <a:spcPts val="800"/>
              </a:spcAft>
              <a:tabLst>
                <a:tab pos="457200" algn="l"/>
              </a:tabLst>
            </a:pPr>
            <a:r>
              <a:rPr lang="es-419" sz="1600" dirty="0">
                <a:latin typeface="Calibri" panose="020F0502020204030204" pitchFamily="34" charset="0"/>
                <a:cs typeface="Times New Roman" panose="02020603050405020304" pitchFamily="18" charset="0"/>
              </a:rPr>
              <a:t>2. </a:t>
            </a:r>
            <a:r>
              <a:rPr lang="en-US" sz="1600" dirty="0" err="1">
                <a:latin typeface="Calibri" panose="020F0502020204030204" pitchFamily="34" charset="0"/>
                <a:cs typeface="Times New Roman" panose="02020603050405020304" pitchFamily="18" charset="0"/>
              </a:rPr>
              <a:t>Función</a:t>
            </a:r>
            <a:r>
              <a:rPr lang="en-US" sz="1600" dirty="0">
                <a:latin typeface="Calibri" panose="020F0502020204030204" pitchFamily="34" charset="0"/>
                <a:cs typeface="Times New Roman" panose="02020603050405020304" pitchFamily="18" charset="0"/>
              </a:rPr>
              <a:t> </a:t>
            </a:r>
            <a:r>
              <a:rPr lang="en-US" sz="1600" dirty="0" err="1">
                <a:latin typeface="Calibri" panose="020F0502020204030204" pitchFamily="34" charset="0"/>
                <a:cs typeface="Times New Roman" panose="02020603050405020304" pitchFamily="18" charset="0"/>
              </a:rPr>
              <a:t>check_password_requirements</a:t>
            </a:r>
            <a:r>
              <a:rPr lang="en-US" sz="1600" dirty="0">
                <a:latin typeface="Calibri" panose="020F0502020204030204" pitchFamily="34" charset="0"/>
                <a:cs typeface="Times New Roman" panose="02020603050405020304" pitchFamily="18" charset="0"/>
              </a:rPr>
              <a:t>(password, numbers, </a:t>
            </a:r>
            <a:r>
              <a:rPr lang="en-US" sz="1600" dirty="0" err="1">
                <a:latin typeface="Calibri" panose="020F0502020204030204" pitchFamily="34" charset="0"/>
                <a:cs typeface="Times New Roman" panose="02020603050405020304" pitchFamily="18" charset="0"/>
              </a:rPr>
              <a:t>specials_character</a:t>
            </a:r>
            <a:r>
              <a:rPr lang="en-US" sz="1600" dirty="0">
                <a:latin typeface="Calibri" panose="020F0502020204030204" pitchFamily="34" charset="0"/>
                <a:cs typeface="Times New Roman" panose="02020603050405020304" pitchFamily="18" charset="0"/>
              </a:rPr>
              <a:t>, </a:t>
            </a:r>
            <a:r>
              <a:rPr lang="en-US" sz="1600" dirty="0" err="1">
                <a:latin typeface="Calibri" panose="020F0502020204030204" pitchFamily="34" charset="0"/>
                <a:cs typeface="Times New Roman" panose="02020603050405020304" pitchFamily="18" charset="0"/>
              </a:rPr>
              <a:t>uppercase_letters</a:t>
            </a:r>
            <a:r>
              <a:rPr lang="en-US" sz="1600" dirty="0">
                <a:latin typeface="Calibri" panose="020F0502020204030204" pitchFamily="34" charset="0"/>
                <a:cs typeface="Times New Roman" panose="02020603050405020304" pitchFamily="18" charset="0"/>
              </a:rPr>
              <a:t>):</a:t>
            </a:r>
            <a:endParaRPr lang="es-419" sz="1600" dirty="0">
              <a:latin typeface="Calibri" panose="020F0502020204030204" pitchFamily="34" charset="0"/>
              <a:cs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s-419" sz="1600" dirty="0">
                <a:latin typeface="Calibri" panose="020F0502020204030204" pitchFamily="34" charset="0"/>
                <a:cs typeface="Times New Roman" panose="02020603050405020304" pitchFamily="18" charset="0"/>
              </a:rPr>
              <a:t>Descripción: Esta función verifica si la contraseña cumple con los requisitos de seguridad: contiene al menos un número, un carácter especial, una letra mayúscula y tiene una longitud mínima de 8 caracteres.</a:t>
            </a:r>
          </a:p>
          <a:p>
            <a:pPr marL="742950" lvl="1" indent="-285750">
              <a:spcAft>
                <a:spcPts val="800"/>
              </a:spcAft>
              <a:buSzPts val="1000"/>
              <a:buFont typeface="Courier New" panose="02070309020205020404" pitchFamily="49" charset="0"/>
              <a:buChar char="o"/>
              <a:tabLst>
                <a:tab pos="914400" algn="l"/>
              </a:tabLst>
            </a:pPr>
            <a:r>
              <a:rPr lang="es-419" sz="1600" dirty="0">
                <a:latin typeface="Calibri" panose="020F0502020204030204" pitchFamily="34" charset="0"/>
                <a:cs typeface="Times New Roman" panose="02020603050405020304" pitchFamily="18" charset="0"/>
              </a:rPr>
              <a:t>Parámetros:</a:t>
            </a:r>
          </a:p>
          <a:p>
            <a:pPr marL="1143000" lvl="2" indent="-228600">
              <a:spcAft>
                <a:spcPts val="800"/>
              </a:spcAft>
              <a:buSzPts val="1000"/>
              <a:buFont typeface="Wingdings" panose="05000000000000000000" pitchFamily="2" charset="2"/>
              <a:buChar char=""/>
              <a:tabLst>
                <a:tab pos="1371600" algn="l"/>
              </a:tabLst>
            </a:pPr>
            <a:r>
              <a:rPr lang="es-419" sz="1600" dirty="0" err="1">
                <a:latin typeface="Calibri" panose="020F0502020204030204" pitchFamily="34" charset="0"/>
                <a:cs typeface="Times New Roman" panose="02020603050405020304" pitchFamily="18" charset="0"/>
              </a:rPr>
              <a:t>password</a:t>
            </a:r>
            <a:r>
              <a:rPr lang="es-419" sz="1600" dirty="0">
                <a:latin typeface="Calibri" panose="020F0502020204030204" pitchFamily="34" charset="0"/>
                <a:cs typeface="Times New Roman" panose="02020603050405020304" pitchFamily="18" charset="0"/>
              </a:rPr>
              <a:t>: La contraseña a verificar.</a:t>
            </a:r>
          </a:p>
          <a:p>
            <a:pPr marL="1143000" lvl="2" indent="-228600">
              <a:spcAft>
                <a:spcPts val="800"/>
              </a:spcAft>
              <a:buSzPts val="1000"/>
              <a:buFont typeface="Wingdings" panose="05000000000000000000" pitchFamily="2" charset="2"/>
              <a:buChar char=""/>
              <a:tabLst>
                <a:tab pos="1371600" algn="l"/>
              </a:tabLst>
            </a:pPr>
            <a:r>
              <a:rPr lang="es-419" sz="1600" dirty="0" err="1">
                <a:latin typeface="Calibri" panose="020F0502020204030204" pitchFamily="34" charset="0"/>
                <a:cs typeface="Times New Roman" panose="02020603050405020304" pitchFamily="18" charset="0"/>
              </a:rPr>
              <a:t>numbers</a:t>
            </a:r>
            <a:r>
              <a:rPr lang="es-419" sz="1600" dirty="0">
                <a:latin typeface="Calibri" panose="020F0502020204030204" pitchFamily="34" charset="0"/>
                <a:cs typeface="Times New Roman" panose="02020603050405020304" pitchFamily="18" charset="0"/>
              </a:rPr>
              <a:t>: Lista de números permitidos.</a:t>
            </a:r>
          </a:p>
          <a:p>
            <a:pPr marL="1143000" lvl="2" indent="-228600">
              <a:spcAft>
                <a:spcPts val="800"/>
              </a:spcAft>
              <a:buSzPts val="1000"/>
              <a:buFont typeface="Wingdings" panose="05000000000000000000" pitchFamily="2" charset="2"/>
              <a:buChar char=""/>
              <a:tabLst>
                <a:tab pos="1371600" algn="l"/>
              </a:tabLst>
            </a:pPr>
            <a:r>
              <a:rPr lang="es-419" sz="1600" dirty="0" err="1">
                <a:latin typeface="Calibri" panose="020F0502020204030204" pitchFamily="34" charset="0"/>
                <a:cs typeface="Times New Roman" panose="02020603050405020304" pitchFamily="18" charset="0"/>
              </a:rPr>
              <a:t>specials_character</a:t>
            </a:r>
            <a:r>
              <a:rPr lang="es-419" sz="1600" dirty="0">
                <a:latin typeface="Calibri" panose="020F0502020204030204" pitchFamily="34" charset="0"/>
                <a:cs typeface="Times New Roman" panose="02020603050405020304" pitchFamily="18" charset="0"/>
              </a:rPr>
              <a:t>: Lista de caracteres especiales permitidos.</a:t>
            </a:r>
          </a:p>
          <a:p>
            <a:pPr marL="1143000" lvl="2" indent="-228600">
              <a:spcAft>
                <a:spcPts val="800"/>
              </a:spcAft>
              <a:buSzPts val="1000"/>
              <a:buFont typeface="Wingdings" panose="05000000000000000000" pitchFamily="2" charset="2"/>
              <a:buChar char=""/>
              <a:tabLst>
                <a:tab pos="1371600" algn="l"/>
              </a:tabLst>
            </a:pPr>
            <a:r>
              <a:rPr lang="es-419" sz="1600" dirty="0" err="1">
                <a:latin typeface="Calibri" panose="020F0502020204030204" pitchFamily="34" charset="0"/>
                <a:cs typeface="Times New Roman" panose="02020603050405020304" pitchFamily="18" charset="0"/>
              </a:rPr>
              <a:t>uppercase_letters</a:t>
            </a:r>
            <a:r>
              <a:rPr lang="es-419" sz="1600" dirty="0">
                <a:latin typeface="Calibri" panose="020F0502020204030204" pitchFamily="34" charset="0"/>
                <a:cs typeface="Times New Roman" panose="02020603050405020304" pitchFamily="18" charset="0"/>
              </a:rPr>
              <a:t>: Lista de letras mayúsculas permitidas.</a:t>
            </a:r>
          </a:p>
          <a:p>
            <a:pPr marL="742950" lvl="1" indent="-285750">
              <a:spcAft>
                <a:spcPts val="800"/>
              </a:spcAft>
              <a:buSzPts val="1000"/>
              <a:buFont typeface="Courier New" panose="02070309020205020404" pitchFamily="49" charset="0"/>
              <a:buChar char="o"/>
              <a:tabLst>
                <a:tab pos="914400" algn="l"/>
              </a:tabLst>
            </a:pPr>
            <a:r>
              <a:rPr lang="es-419" sz="1600" dirty="0">
                <a:latin typeface="Calibri" panose="020F0502020204030204" pitchFamily="34" charset="0"/>
                <a:cs typeface="Times New Roman" panose="02020603050405020304" pitchFamily="18" charset="0"/>
              </a:rPr>
              <a:t>Retorno: Una tupla con cuatro valores booleanos que indican si se encontró un número, un carácter especial, una letra mayúscula y si la longitud de la contraseña es adecuada.</a:t>
            </a:r>
          </a:p>
        </p:txBody>
      </p:sp>
      <p:pic>
        <p:nvPicPr>
          <p:cNvPr id="3" name="Gráfico 2" descr="Cmd (terminal) con relleno sólido">
            <a:extLst>
              <a:ext uri="{FF2B5EF4-FFF2-40B4-BE49-F238E27FC236}">
                <a16:creationId xmlns:a16="http://schemas.microsoft.com/office/drawing/2014/main" id="{FFB568DF-08D7-9FA1-E188-3C9DF353A1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395" y="2747425"/>
            <a:ext cx="2411994" cy="2558944"/>
          </a:xfrm>
          <a:prstGeom prst="rect">
            <a:avLst/>
          </a:prstGeom>
        </p:spPr>
      </p:pic>
      <p:pic>
        <p:nvPicPr>
          <p:cNvPr id="9" name="Picture 2" descr="UIDE">
            <a:extLst>
              <a:ext uri="{FF2B5EF4-FFF2-40B4-BE49-F238E27FC236}">
                <a16:creationId xmlns:a16="http://schemas.microsoft.com/office/drawing/2014/main" id="{10DE5A05-7F8B-52D1-28CC-9ACC92DF309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32749" y="699497"/>
            <a:ext cx="1878058" cy="890769"/>
          </a:xfrm>
          <a:prstGeom prst="rect">
            <a:avLst/>
          </a:prstGeom>
          <a:noFill/>
        </p:spPr>
      </p:pic>
    </p:spTree>
    <p:extLst>
      <p:ext uri="{BB962C8B-B14F-4D97-AF65-F5344CB8AC3E}">
        <p14:creationId xmlns:p14="http://schemas.microsoft.com/office/powerpoint/2010/main" val="151749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B2234-4BAE-D918-FFA3-7F6A0FD342C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D2F401-8739-7589-881B-9DE9A148A7C0}"/>
              </a:ext>
            </a:extLst>
          </p:cNvPr>
          <p:cNvSpPr>
            <a:spLocks noGrp="1"/>
          </p:cNvSpPr>
          <p:nvPr>
            <p:ph type="title"/>
          </p:nvPr>
        </p:nvSpPr>
        <p:spPr>
          <a:xfrm>
            <a:off x="581193" y="729658"/>
            <a:ext cx="11029616" cy="988332"/>
          </a:xfrm>
        </p:spPr>
        <p:txBody>
          <a:bodyPr anchor="b">
            <a:normAutofit/>
          </a:bodyPr>
          <a:lstStyle/>
          <a:p>
            <a:r>
              <a:rPr lang="es-419" dirty="0"/>
              <a:t>FUNCIONES DEL PROGRAMA</a:t>
            </a:r>
          </a:p>
        </p:txBody>
      </p:sp>
      <p:sp>
        <p:nvSpPr>
          <p:cNvPr id="6" name="CuadroTexto 5">
            <a:extLst>
              <a:ext uri="{FF2B5EF4-FFF2-40B4-BE49-F238E27FC236}">
                <a16:creationId xmlns:a16="http://schemas.microsoft.com/office/drawing/2014/main" id="{C88F44A9-8B06-6B92-406C-0B0674841A12}"/>
              </a:ext>
            </a:extLst>
          </p:cNvPr>
          <p:cNvSpPr txBox="1"/>
          <p:nvPr/>
        </p:nvSpPr>
        <p:spPr>
          <a:xfrm>
            <a:off x="3389870" y="2167962"/>
            <a:ext cx="8802130" cy="3960380"/>
          </a:xfrm>
          <a:prstGeom prst="rect">
            <a:avLst/>
          </a:prstGeom>
          <a:noFill/>
        </p:spPr>
        <p:txBody>
          <a:bodyPr wrap="square" rtlCol="0">
            <a:spAutoFit/>
          </a:bodyPr>
          <a:lstStyle/>
          <a:p>
            <a:pPr lvl="0">
              <a:lnSpc>
                <a:spcPct val="107000"/>
              </a:lnSpc>
              <a:spcAft>
                <a:spcPts val="800"/>
              </a:spcAft>
              <a:tabLst>
                <a:tab pos="457200" algn="l"/>
              </a:tabLst>
            </a:pP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3. Bloque principal del programa:</a:t>
            </a:r>
          </a:p>
          <a:p>
            <a:pPr marL="742950" lvl="1" indent="-285750">
              <a:lnSpc>
                <a:spcPct val="107000"/>
              </a:lnSpc>
              <a:spcAft>
                <a:spcPts val="800"/>
              </a:spcAft>
              <a:buSzPts val="1000"/>
              <a:buFont typeface="Courier New" panose="02070309020205020404" pitchFamily="49" charset="0"/>
              <a:buChar char="o"/>
              <a:tabLst>
                <a:tab pos="914400" algn="l"/>
              </a:tabLst>
            </a:pP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Descripción: Solicita al usuario que ingrese una contraseña y verifica si cumple con los requisitos de seguridad utilizando las funciones definidas anteriormente. Si la contraseña no cumple con alguno de los requisitos, se informa al usuario qué requisito no se ha cumplido y se le solicita que ingrese una nueva contraseña.</a:t>
            </a:r>
          </a:p>
          <a:p>
            <a:pPr marL="742950" lvl="1" indent="-285750">
              <a:lnSpc>
                <a:spcPct val="107000"/>
              </a:lnSpc>
              <a:spcAft>
                <a:spcPts val="800"/>
              </a:spcAft>
              <a:buSzPts val="1000"/>
              <a:buFont typeface="Courier New" panose="02070309020205020404" pitchFamily="49" charset="0"/>
              <a:buChar char="o"/>
              <a:tabLst>
                <a:tab pos="914400" algn="l"/>
              </a:tabLst>
            </a:pP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Variables:</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kern="100" dirty="0" err="1">
                <a:effectLst/>
                <a:latin typeface="Calibri" panose="020F0502020204030204" pitchFamily="34" charset="0"/>
                <a:ea typeface="Calibri" panose="020F0502020204030204" pitchFamily="34" charset="0"/>
                <a:cs typeface="Times New Roman" panose="02020603050405020304" pitchFamily="18" charset="0"/>
              </a:rPr>
              <a:t>numbers</a:t>
            </a: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 Lista de números permitidos.</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kern="100" dirty="0" err="1">
                <a:effectLst/>
                <a:latin typeface="Calibri" panose="020F0502020204030204" pitchFamily="34" charset="0"/>
                <a:ea typeface="Calibri" panose="020F0502020204030204" pitchFamily="34" charset="0"/>
                <a:cs typeface="Times New Roman" panose="02020603050405020304" pitchFamily="18" charset="0"/>
              </a:rPr>
              <a:t>specials_character</a:t>
            </a: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 Lista de caracteres especiales permitidos.</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kern="100" dirty="0" err="1">
                <a:effectLst/>
                <a:latin typeface="Calibri" panose="020F0502020204030204" pitchFamily="34" charset="0"/>
                <a:ea typeface="Calibri" panose="020F0502020204030204" pitchFamily="34" charset="0"/>
                <a:cs typeface="Times New Roman" panose="02020603050405020304" pitchFamily="18" charset="0"/>
              </a:rPr>
              <a:t>dictionary_of_uppercase_letters</a:t>
            </a: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 Diccionario que contiene una lista de letras mayúsculas permitidas.</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kern="100" dirty="0" err="1">
                <a:effectLst/>
                <a:latin typeface="Calibri" panose="020F0502020204030204" pitchFamily="34" charset="0"/>
                <a:ea typeface="Calibri" panose="020F0502020204030204" pitchFamily="34" charset="0"/>
                <a:cs typeface="Times New Roman" panose="02020603050405020304" pitchFamily="18" charset="0"/>
              </a:rPr>
              <a:t>password_characters</a:t>
            </a: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 Longitud mínima de la contraseña (8 caracteres).</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kern="100" dirty="0" err="1">
                <a:effectLst/>
                <a:latin typeface="Calibri" panose="020F0502020204030204" pitchFamily="34" charset="0"/>
                <a:ea typeface="Calibri" panose="020F0502020204030204" pitchFamily="34" charset="0"/>
                <a:cs typeface="Times New Roman" panose="02020603050405020304" pitchFamily="18" charset="0"/>
              </a:rPr>
              <a:t>password_name</a:t>
            </a: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 Contraseña ingresada por el usuario.</a:t>
            </a:r>
          </a:p>
        </p:txBody>
      </p:sp>
      <p:pic>
        <p:nvPicPr>
          <p:cNvPr id="3" name="Gráfico 2" descr="Cmd (terminal) con relleno sólido">
            <a:extLst>
              <a:ext uri="{FF2B5EF4-FFF2-40B4-BE49-F238E27FC236}">
                <a16:creationId xmlns:a16="http://schemas.microsoft.com/office/drawing/2014/main" id="{36FAF8B3-A427-6FDA-79B9-9759CB2E08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 y="2712700"/>
            <a:ext cx="2411994" cy="2558944"/>
          </a:xfrm>
          <a:prstGeom prst="rect">
            <a:avLst/>
          </a:prstGeom>
        </p:spPr>
      </p:pic>
      <p:pic>
        <p:nvPicPr>
          <p:cNvPr id="9" name="Picture 2" descr="UIDE">
            <a:extLst>
              <a:ext uri="{FF2B5EF4-FFF2-40B4-BE49-F238E27FC236}">
                <a16:creationId xmlns:a16="http://schemas.microsoft.com/office/drawing/2014/main" id="{EA9E3AA1-8B0B-C2A0-679A-AD0B0140A1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16709" y="729658"/>
            <a:ext cx="1878058" cy="890769"/>
          </a:xfrm>
          <a:prstGeom prst="rect">
            <a:avLst/>
          </a:prstGeom>
          <a:noFill/>
        </p:spPr>
      </p:pic>
    </p:spTree>
    <p:extLst>
      <p:ext uri="{BB962C8B-B14F-4D97-AF65-F5344CB8AC3E}">
        <p14:creationId xmlns:p14="http://schemas.microsoft.com/office/powerpoint/2010/main" val="197875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8ECC6-2527-BC62-B1FB-A3F9AA74CDD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507476D-BF4E-6CB8-5C44-9FDC902149BA}"/>
              </a:ext>
            </a:extLst>
          </p:cNvPr>
          <p:cNvSpPr>
            <a:spLocks noGrp="1"/>
          </p:cNvSpPr>
          <p:nvPr>
            <p:ph type="title"/>
          </p:nvPr>
        </p:nvSpPr>
        <p:spPr>
          <a:xfrm>
            <a:off x="581193" y="729658"/>
            <a:ext cx="11029616" cy="988332"/>
          </a:xfrm>
        </p:spPr>
        <p:txBody>
          <a:bodyPr anchor="b">
            <a:normAutofit/>
          </a:bodyPr>
          <a:lstStyle/>
          <a:p>
            <a:r>
              <a:rPr lang="es-419" dirty="0"/>
              <a:t>FUNCIONES DEL PROGRAMA</a:t>
            </a:r>
          </a:p>
        </p:txBody>
      </p:sp>
      <p:sp>
        <p:nvSpPr>
          <p:cNvPr id="6" name="CuadroTexto 5">
            <a:extLst>
              <a:ext uri="{FF2B5EF4-FFF2-40B4-BE49-F238E27FC236}">
                <a16:creationId xmlns:a16="http://schemas.microsoft.com/office/drawing/2014/main" id="{973C2E0D-E5CF-CC1E-055D-B395F1445DCB}"/>
              </a:ext>
            </a:extLst>
          </p:cNvPr>
          <p:cNvSpPr txBox="1"/>
          <p:nvPr/>
        </p:nvSpPr>
        <p:spPr>
          <a:xfrm>
            <a:off x="3611301" y="2590217"/>
            <a:ext cx="8802130" cy="2803909"/>
          </a:xfrm>
          <a:prstGeom prst="rect">
            <a:avLst/>
          </a:prstGeom>
          <a:noFill/>
        </p:spPr>
        <p:txBody>
          <a:bodyPr wrap="square" rtlCol="0">
            <a:spAutoFit/>
          </a:bodyPr>
          <a:lstStyle/>
          <a:p>
            <a:pPr lvl="0">
              <a:lnSpc>
                <a:spcPct val="107000"/>
              </a:lnSpc>
              <a:spcAft>
                <a:spcPts val="800"/>
              </a:spcAft>
              <a:tabLst>
                <a:tab pos="457200" algn="l"/>
              </a:tabLst>
            </a:pP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3. Bloque principal del programa:</a:t>
            </a:r>
          </a:p>
          <a:p>
            <a:pPr marL="742950" lvl="1" indent="-285750">
              <a:lnSpc>
                <a:spcPct val="107000"/>
              </a:lnSpc>
              <a:spcAft>
                <a:spcPts val="800"/>
              </a:spcAft>
              <a:buSzPts val="1000"/>
              <a:buFont typeface="Courier New" panose="02070309020205020404" pitchFamily="49" charset="0"/>
              <a:buChar char="o"/>
              <a:tabLst>
                <a:tab pos="914400" algn="l"/>
              </a:tabLst>
            </a:pP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Flujo:</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Solicita al usuario que ingrese una contraseña.</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Verifica si la contraseña cumple con los requisitos de seguridad.</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Informa al usuario si la contraseña es correcta o qué requisitos no se han cumplido.</a:t>
            </a:r>
          </a:p>
          <a:p>
            <a:pPr marL="1143000" lvl="2" indent="-228600">
              <a:lnSpc>
                <a:spcPct val="107000"/>
              </a:lnSpc>
              <a:spcAft>
                <a:spcPts val="800"/>
              </a:spcAft>
              <a:buSzPts val="1000"/>
              <a:buFont typeface="Wingdings" panose="05000000000000000000" pitchFamily="2" charset="2"/>
              <a:buChar char=""/>
              <a:tabLst>
                <a:tab pos="1371600" algn="l"/>
              </a:tabLst>
            </a:pPr>
            <a:r>
              <a:rPr lang="es-419" sz="1600" kern="100" dirty="0">
                <a:effectLst/>
                <a:latin typeface="Calibri" panose="020F0502020204030204" pitchFamily="34" charset="0"/>
                <a:ea typeface="Calibri" panose="020F0502020204030204" pitchFamily="34" charset="0"/>
                <a:cs typeface="Times New Roman" panose="02020603050405020304" pitchFamily="18" charset="0"/>
              </a:rPr>
              <a:t>Repite el proceso hasta que se ingrese una contraseña que cumpla con todos los requisitos.</a:t>
            </a:r>
          </a:p>
          <a:p>
            <a:pPr marL="742950" lvl="1" indent="-285750">
              <a:lnSpc>
                <a:spcPct val="107000"/>
              </a:lnSpc>
              <a:spcAft>
                <a:spcPts val="800"/>
              </a:spcAft>
              <a:buSzPts val="1000"/>
              <a:buFont typeface="Courier New" panose="02070309020205020404" pitchFamily="49" charset="0"/>
              <a:buChar char="o"/>
              <a:tabLst>
                <a:tab pos="914400" algn="l"/>
              </a:tabLst>
            </a:pPr>
            <a:endParaRPr lang="es-419" sz="1600" dirty="0">
              <a:latin typeface="Calibri" panose="020F0502020204030204" pitchFamily="34" charset="0"/>
              <a:cs typeface="Times New Roman" panose="02020603050405020304" pitchFamily="18" charset="0"/>
            </a:endParaRPr>
          </a:p>
        </p:txBody>
      </p:sp>
      <p:pic>
        <p:nvPicPr>
          <p:cNvPr id="3" name="Gráfico 2" descr="Cmd (terminal) con relleno sólido">
            <a:extLst>
              <a:ext uri="{FF2B5EF4-FFF2-40B4-BE49-F238E27FC236}">
                <a16:creationId xmlns:a16="http://schemas.microsoft.com/office/drawing/2014/main" id="{C7547AE9-F1D4-6FA6-39EF-D2810F90B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 y="2712700"/>
            <a:ext cx="2411994" cy="2558944"/>
          </a:xfrm>
          <a:prstGeom prst="rect">
            <a:avLst/>
          </a:prstGeom>
        </p:spPr>
      </p:pic>
      <p:pic>
        <p:nvPicPr>
          <p:cNvPr id="7" name="Picture 2" descr="UIDE">
            <a:extLst>
              <a:ext uri="{FF2B5EF4-FFF2-40B4-BE49-F238E27FC236}">
                <a16:creationId xmlns:a16="http://schemas.microsoft.com/office/drawing/2014/main" id="{8E4B2B18-45B4-43E9-08B8-FDCF98480A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63008" y="729658"/>
            <a:ext cx="1878058" cy="890769"/>
          </a:xfrm>
          <a:prstGeom prst="rect">
            <a:avLst/>
          </a:prstGeom>
          <a:noFill/>
        </p:spPr>
      </p:pic>
    </p:spTree>
    <p:extLst>
      <p:ext uri="{BB962C8B-B14F-4D97-AF65-F5344CB8AC3E}">
        <p14:creationId xmlns:p14="http://schemas.microsoft.com/office/powerpoint/2010/main" val="107330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C19D5-D790-A5CE-E8C4-96B5D2A911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3F893D8-21BC-8648-8716-247FF25204A0}"/>
              </a:ext>
            </a:extLst>
          </p:cNvPr>
          <p:cNvSpPr>
            <a:spLocks noGrp="1"/>
          </p:cNvSpPr>
          <p:nvPr>
            <p:ph type="title"/>
          </p:nvPr>
        </p:nvSpPr>
        <p:spPr>
          <a:xfrm>
            <a:off x="581193" y="729658"/>
            <a:ext cx="11029616" cy="988332"/>
          </a:xfrm>
        </p:spPr>
        <p:txBody>
          <a:bodyPr anchor="b">
            <a:normAutofit/>
          </a:bodyPr>
          <a:lstStyle/>
          <a:p>
            <a:r>
              <a:rPr lang="es-419" dirty="0"/>
              <a:t>DIAGRAMA</a:t>
            </a:r>
          </a:p>
        </p:txBody>
      </p:sp>
      <p:pic>
        <p:nvPicPr>
          <p:cNvPr id="9" name="Gráfico 8" descr="Diagrama de ramificación con relleno sólido">
            <a:extLst>
              <a:ext uri="{FF2B5EF4-FFF2-40B4-BE49-F238E27FC236}">
                <a16:creationId xmlns:a16="http://schemas.microsoft.com/office/drawing/2014/main" id="{28B30BF2-062A-98EF-30F3-35DF5F1C29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4927" y="2673286"/>
            <a:ext cx="2474765" cy="2625539"/>
          </a:xfrm>
          <a:prstGeom prst="rect">
            <a:avLst/>
          </a:prstGeom>
        </p:spPr>
      </p:pic>
      <p:pic>
        <p:nvPicPr>
          <p:cNvPr id="11" name="Imagen 10">
            <a:extLst>
              <a:ext uri="{FF2B5EF4-FFF2-40B4-BE49-F238E27FC236}">
                <a16:creationId xmlns:a16="http://schemas.microsoft.com/office/drawing/2014/main" id="{13A37639-C36B-C4DB-ACAC-B207A9BC8F5E}"/>
              </a:ext>
            </a:extLst>
          </p:cNvPr>
          <p:cNvPicPr>
            <a:picLocks noChangeAspect="1"/>
          </p:cNvPicPr>
          <p:nvPr/>
        </p:nvPicPr>
        <p:blipFill>
          <a:blip r:embed="rId4"/>
          <a:stretch>
            <a:fillRect/>
          </a:stretch>
        </p:blipFill>
        <p:spPr>
          <a:xfrm>
            <a:off x="5552916" y="601885"/>
            <a:ext cx="4771700" cy="6183646"/>
          </a:xfrm>
          <a:prstGeom prst="rect">
            <a:avLst/>
          </a:prstGeom>
        </p:spPr>
      </p:pic>
      <p:sp>
        <p:nvSpPr>
          <p:cNvPr id="12" name="Rectángulo 11">
            <a:extLst>
              <a:ext uri="{FF2B5EF4-FFF2-40B4-BE49-F238E27FC236}">
                <a16:creationId xmlns:a16="http://schemas.microsoft.com/office/drawing/2014/main" id="{E0EB2E4E-7A7C-6DD7-1CF4-B1D9EA858982}"/>
              </a:ext>
            </a:extLst>
          </p:cNvPr>
          <p:cNvSpPr/>
          <p:nvPr/>
        </p:nvSpPr>
        <p:spPr>
          <a:xfrm>
            <a:off x="10324616" y="613462"/>
            <a:ext cx="1435262" cy="12375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a:p>
            <a:pPr algn="ctr"/>
            <a:endParaRPr lang="es-419" dirty="0"/>
          </a:p>
          <a:p>
            <a:pPr algn="ctr"/>
            <a:endParaRPr lang="es-419" dirty="0"/>
          </a:p>
          <a:p>
            <a:pPr algn="ctr"/>
            <a:endParaRPr lang="es-419" dirty="0"/>
          </a:p>
          <a:p>
            <a:pPr algn="ctr"/>
            <a:endParaRPr lang="es-419" dirty="0"/>
          </a:p>
          <a:p>
            <a:pPr algn="ctr"/>
            <a:endParaRPr lang="es-419" dirty="0"/>
          </a:p>
          <a:p>
            <a:pPr algn="ctr"/>
            <a:endParaRPr lang="es-419" dirty="0"/>
          </a:p>
        </p:txBody>
      </p:sp>
      <p:pic>
        <p:nvPicPr>
          <p:cNvPr id="14" name="Picture 2" descr="UIDE">
            <a:extLst>
              <a:ext uri="{FF2B5EF4-FFF2-40B4-BE49-F238E27FC236}">
                <a16:creationId xmlns:a16="http://schemas.microsoft.com/office/drawing/2014/main" id="{02F95FAD-7E26-9657-CBAD-9A491ABBCD0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028684" y="660067"/>
            <a:ext cx="1878058" cy="890769"/>
          </a:xfrm>
          <a:prstGeom prst="rect">
            <a:avLst/>
          </a:prstGeom>
          <a:noFill/>
        </p:spPr>
      </p:pic>
    </p:spTree>
    <p:extLst>
      <p:ext uri="{BB962C8B-B14F-4D97-AF65-F5344CB8AC3E}">
        <p14:creationId xmlns:p14="http://schemas.microsoft.com/office/powerpoint/2010/main" val="1448153491"/>
      </p:ext>
    </p:extLst>
  </p:cSld>
  <p:clrMapOvr>
    <a:masterClrMapping/>
  </p:clrMapOvr>
</p:sld>
</file>

<file path=ppt/theme/theme1.xml><?xml version="1.0" encoding="utf-8"?>
<a:theme xmlns:a="http://schemas.openxmlformats.org/drawingml/2006/main" name="Personaliza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FCB14B3E-2B92-48B8-A334-05E7A8EE34E1}" vid="{B6EC9E21-8C82-4EB1-BBE7-A370F785D0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{AAED15B8-3B07-48AB-BC10-448B95281308}tf56390039_win32</Template>
  <TotalTime>447</TotalTime>
  <Words>554</Words>
  <Application>Microsoft Office PowerPoint</Application>
  <PresentationFormat>Panorámica</PresentationFormat>
  <Paragraphs>60</Paragraphs>
  <Slides>12</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Calibri</vt:lpstr>
      <vt:lpstr>Courier New</vt:lpstr>
      <vt:lpstr>Gill Sans MT</vt:lpstr>
      <vt:lpstr>Wingdings</vt:lpstr>
      <vt:lpstr>Wingdings 2</vt:lpstr>
      <vt:lpstr>Personalizado</vt:lpstr>
      <vt:lpstr>Proyecto Integrador</vt:lpstr>
      <vt:lpstr>Evaluación con el docente</vt:lpstr>
      <vt:lpstr>Introducción</vt:lpstr>
      <vt:lpstr>Objetivo</vt:lpstr>
      <vt:lpstr>FUNCIONES DEL PROGRAMA</vt:lpstr>
      <vt:lpstr>FUNCIONES DEL PROGRAMA</vt:lpstr>
      <vt:lpstr>FUNCIONES DEL PROGRAMA</vt:lpstr>
      <vt:lpstr>FUNCIONES DEL PROGRAMA</vt:lpstr>
      <vt:lpstr>DIAGRAMA</vt:lpstr>
      <vt:lpstr>CRONOGRAMA</vt:lpstr>
      <vt:lpstr>LINK GITHUB</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Francisco Moran</dc:creator>
  <cp:lastModifiedBy>Francisco Moran</cp:lastModifiedBy>
  <cp:revision>3</cp:revision>
  <dcterms:created xsi:type="dcterms:W3CDTF">2025-02-27T14:46:54Z</dcterms:created>
  <dcterms:modified xsi:type="dcterms:W3CDTF">2025-02-27T22:14:34Z</dcterms:modified>
</cp:coreProperties>
</file>