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6.xml" ContentType="application/vnd.openxmlformats-officedocument.presentationml.notesSlide+xml"/>
  <Override PartName="/ppt/notesSlides/_rels/notesSlide16.xml.rels" ContentType="application/vnd.openxmlformats-package.relationships+xml"/>
  <Override PartName="/ppt/media/image1.jpeg" ContentType="image/jpeg"/>
  <Override PartName="/ppt/media/image3.png" ContentType="image/png"/>
  <Override PartName="/ppt/media/image2.png" ContentType="image/png"/>
  <Override PartName="/ppt/media/image4.jpeg" ContentType="image/jpeg"/>
  <Override PartName="/ppt/media/image5.png" ContentType="image/png"/>
  <Override PartName="/ppt/media/image6.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s-AR" sz="1400" spc="-1" strike="noStrike">
                <a:solidFill>
                  <a:srgbClr val="000000"/>
                </a:solidFill>
                <a:latin typeface="Arial"/>
              </a:rPr>
              <a:t>Pulse para desplazar la diapositiva</a:t>
            </a:r>
            <a:endParaRPr b="0" lang="es-AR" sz="1400" spc="-1" strike="noStrike">
              <a:solidFill>
                <a:srgbClr val="000000"/>
              </a:solidFill>
              <a:latin typeface="Arial"/>
            </a:endParaRPr>
          </a:p>
        </p:txBody>
      </p:sp>
      <p:sp>
        <p:nvSpPr>
          <p:cNvPr id="165" name="PlaceHolder 2"/>
          <p:cNvSpPr>
            <a:spLocks noGrp="1"/>
          </p:cNvSpPr>
          <p:nvPr>
            <p:ph type="body"/>
          </p:nvPr>
        </p:nvSpPr>
        <p:spPr>
          <a:xfrm>
            <a:off x="756000" y="5078520"/>
            <a:ext cx="6047640" cy="4811040"/>
          </a:xfrm>
          <a:prstGeom prst="rect">
            <a:avLst/>
          </a:prstGeom>
        </p:spPr>
        <p:txBody>
          <a:bodyPr lIns="0" rIns="0" tIns="0" bIns="0">
            <a:noAutofit/>
          </a:bodyPr>
          <a:p>
            <a:r>
              <a:rPr b="0" lang="es-AR" sz="2000" spc="-1" strike="noStrike">
                <a:latin typeface="Arial"/>
              </a:rPr>
              <a:t>Pulse para editar el formato de las notas</a:t>
            </a:r>
            <a:endParaRPr b="0" lang="es-AR" sz="2000" spc="-1" strike="noStrike">
              <a:latin typeface="Arial"/>
            </a:endParaRPr>
          </a:p>
        </p:txBody>
      </p:sp>
      <p:sp>
        <p:nvSpPr>
          <p:cNvPr id="166" name="PlaceHolder 3"/>
          <p:cNvSpPr>
            <a:spLocks noGrp="1"/>
          </p:cNvSpPr>
          <p:nvPr>
            <p:ph type="hdr"/>
          </p:nvPr>
        </p:nvSpPr>
        <p:spPr>
          <a:xfrm>
            <a:off x="0" y="0"/>
            <a:ext cx="3280680" cy="534240"/>
          </a:xfrm>
          <a:prstGeom prst="rect">
            <a:avLst/>
          </a:prstGeom>
        </p:spPr>
        <p:txBody>
          <a:bodyPr lIns="0" rIns="0" tIns="0" bIns="0">
            <a:noAutofit/>
          </a:bodyPr>
          <a:p>
            <a:r>
              <a:rPr b="0" lang="es-AR" sz="1400" spc="-1" strike="noStrike">
                <a:latin typeface="Times New Roman"/>
              </a:rPr>
              <a:t>&lt;cabecera&gt;</a:t>
            </a:r>
            <a:endParaRPr b="0" lang="es-AR" sz="1400" spc="-1" strike="noStrike">
              <a:latin typeface="Times New Roman"/>
            </a:endParaRPr>
          </a:p>
        </p:txBody>
      </p:sp>
      <p:sp>
        <p:nvSpPr>
          <p:cNvPr id="167" name="PlaceHolder 4"/>
          <p:cNvSpPr>
            <a:spLocks noGrp="1"/>
          </p:cNvSpPr>
          <p:nvPr>
            <p:ph type="dt"/>
          </p:nvPr>
        </p:nvSpPr>
        <p:spPr>
          <a:xfrm>
            <a:off x="4278960" y="0"/>
            <a:ext cx="3280680" cy="534240"/>
          </a:xfrm>
          <a:prstGeom prst="rect">
            <a:avLst/>
          </a:prstGeom>
        </p:spPr>
        <p:txBody>
          <a:bodyPr lIns="0" rIns="0" tIns="0" bIns="0">
            <a:noAutofit/>
          </a:bodyPr>
          <a:p>
            <a:pPr algn="r"/>
            <a:r>
              <a:rPr b="0" lang="es-AR" sz="1400" spc="-1" strike="noStrike">
                <a:latin typeface="Times New Roman"/>
              </a:rPr>
              <a:t>&lt;fecha/hora&gt;</a:t>
            </a:r>
            <a:endParaRPr b="0" lang="es-AR" sz="1400" spc="-1" strike="noStrike">
              <a:latin typeface="Times New Roman"/>
            </a:endParaRPr>
          </a:p>
        </p:txBody>
      </p:sp>
      <p:sp>
        <p:nvSpPr>
          <p:cNvPr id="168" name="PlaceHolder 5"/>
          <p:cNvSpPr>
            <a:spLocks noGrp="1"/>
          </p:cNvSpPr>
          <p:nvPr>
            <p:ph type="ftr"/>
          </p:nvPr>
        </p:nvSpPr>
        <p:spPr>
          <a:xfrm>
            <a:off x="0" y="10157400"/>
            <a:ext cx="3280680" cy="534240"/>
          </a:xfrm>
          <a:prstGeom prst="rect">
            <a:avLst/>
          </a:prstGeom>
        </p:spPr>
        <p:txBody>
          <a:bodyPr lIns="0" rIns="0" tIns="0" bIns="0" anchor="b">
            <a:noAutofit/>
          </a:bodyPr>
          <a:p>
            <a:r>
              <a:rPr b="0" lang="es-AR" sz="1400" spc="-1" strike="noStrike">
                <a:latin typeface="Times New Roman"/>
              </a:rPr>
              <a:t>&lt;pie de página&gt;</a:t>
            </a:r>
            <a:endParaRPr b="0" lang="es-AR" sz="1400" spc="-1" strike="noStrike">
              <a:latin typeface="Times New Roman"/>
            </a:endParaRPr>
          </a:p>
        </p:txBody>
      </p:sp>
      <p:sp>
        <p:nvSpPr>
          <p:cNvPr id="16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B5717A6-41D1-49B9-8F44-5DE936C45BB4}" type="slidenum">
              <a:rPr b="0" lang="es-AR" sz="1400" spc="-1" strike="noStrike">
                <a:latin typeface="Times New Roman"/>
              </a:rPr>
              <a:t>&lt;número&gt;</a:t>
            </a:fld>
            <a:endParaRPr b="0" lang="es-A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380880" y="695160"/>
            <a:ext cx="6095520" cy="3428640"/>
          </a:xfrm>
          <a:prstGeom prst="rect">
            <a:avLst/>
          </a:prstGeom>
        </p:spPr>
      </p:sp>
      <p:sp>
        <p:nvSpPr>
          <p:cNvPr id="236" name="CustomShape 2"/>
          <p:cNvSpPr/>
          <p:nvPr/>
        </p:nvSpPr>
        <p:spPr>
          <a:xfrm>
            <a:off x="685800" y="4343400"/>
            <a:ext cx="5486040" cy="4114440"/>
          </a:xfrm>
          <a:prstGeom prst="rect">
            <a:avLst/>
          </a:prstGeom>
          <a:noFill/>
          <a:ln>
            <a:noFill/>
          </a:ln>
        </p:spPr>
        <p:style>
          <a:lnRef idx="0"/>
          <a:fillRef idx="0"/>
          <a:effectRef idx="0"/>
          <a:fontRef idx="minor"/>
        </p:style>
      </p:sp>
      <p:sp>
        <p:nvSpPr>
          <p:cNvPr id="237" name="PlaceHolder 3"/>
          <p:cNvSpPr>
            <a:spLocks noGrp="1"/>
          </p:cNvSpPr>
          <p:nvPr>
            <p:ph type="body"/>
          </p:nvPr>
        </p:nvSpPr>
        <p:spPr>
          <a:xfrm>
            <a:off x="685800" y="4343400"/>
            <a:ext cx="5486040" cy="4114440"/>
          </a:xfrm>
          <a:prstGeom prst="rect">
            <a:avLst/>
          </a:prstGeom>
        </p:spPr>
        <p:txBody>
          <a:bodyPr tIns="91440" bIns="91440">
            <a:noAutofit/>
          </a:bodyPr>
          <a:p>
            <a:endParaRPr b="0" lang="es-AR"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97960" y="2385000"/>
            <a:ext cx="8221680" cy="3887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5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58"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73"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74" name="PlaceHolder 5"/>
          <p:cNvSpPr>
            <a:spLocks noGrp="1"/>
          </p:cNvSpPr>
          <p:nvPr>
            <p:ph type="body"/>
          </p:nvPr>
        </p:nvSpPr>
        <p:spPr>
          <a:xfrm>
            <a:off x="467424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76" name="PlaceHolder 2"/>
          <p:cNvSpPr>
            <a:spLocks noGrp="1"/>
          </p:cNvSpPr>
          <p:nvPr>
            <p:ph type="body"/>
          </p:nvPr>
        </p:nvSpPr>
        <p:spPr>
          <a:xfrm>
            <a:off x="45720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77" name="PlaceHolder 3"/>
          <p:cNvSpPr>
            <a:spLocks noGrp="1"/>
          </p:cNvSpPr>
          <p:nvPr>
            <p:ph type="body"/>
          </p:nvPr>
        </p:nvSpPr>
        <p:spPr>
          <a:xfrm>
            <a:off x="323964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78" name="PlaceHolder 4"/>
          <p:cNvSpPr>
            <a:spLocks noGrp="1"/>
          </p:cNvSpPr>
          <p:nvPr>
            <p:ph type="body"/>
          </p:nvPr>
        </p:nvSpPr>
        <p:spPr>
          <a:xfrm>
            <a:off x="602208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79" name="PlaceHolder 5"/>
          <p:cNvSpPr>
            <a:spLocks noGrp="1"/>
          </p:cNvSpPr>
          <p:nvPr>
            <p:ph type="body"/>
          </p:nvPr>
        </p:nvSpPr>
        <p:spPr>
          <a:xfrm>
            <a:off x="45720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80" name="PlaceHolder 6"/>
          <p:cNvSpPr>
            <a:spLocks noGrp="1"/>
          </p:cNvSpPr>
          <p:nvPr>
            <p:ph type="body"/>
          </p:nvPr>
        </p:nvSpPr>
        <p:spPr>
          <a:xfrm>
            <a:off x="323964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81" name="PlaceHolder 7"/>
          <p:cNvSpPr>
            <a:spLocks noGrp="1"/>
          </p:cNvSpPr>
          <p:nvPr>
            <p:ph type="body"/>
          </p:nvPr>
        </p:nvSpPr>
        <p:spPr>
          <a:xfrm>
            <a:off x="602208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8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90" name="PlaceHolder 2"/>
          <p:cNvSpPr>
            <a:spLocks noGrp="1"/>
          </p:cNvSpPr>
          <p:nvPr>
            <p:ph type="body"/>
          </p:nvPr>
        </p:nvSpPr>
        <p:spPr>
          <a:xfrm>
            <a:off x="457200" y="1203480"/>
            <a:ext cx="8229240" cy="29829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9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97960" y="2385000"/>
            <a:ext cx="8221680" cy="3887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98"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99"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1"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10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0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5"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0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07" name="PlaceHolder 4"/>
          <p:cNvSpPr>
            <a:spLocks noGrp="1"/>
          </p:cNvSpPr>
          <p:nvPr>
            <p:ph type="body"/>
          </p:nvPr>
        </p:nvSpPr>
        <p:spPr>
          <a:xfrm>
            <a:off x="457200" y="276192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9" name="PlaceHolder 2"/>
          <p:cNvSpPr>
            <a:spLocks noGrp="1"/>
          </p:cNvSpPr>
          <p:nvPr>
            <p:ph type="body"/>
          </p:nvPr>
        </p:nvSpPr>
        <p:spPr>
          <a:xfrm>
            <a:off x="457200" y="120348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10" name="PlaceHolder 3"/>
          <p:cNvSpPr>
            <a:spLocks noGrp="1"/>
          </p:cNvSpPr>
          <p:nvPr>
            <p:ph type="body"/>
          </p:nvPr>
        </p:nvSpPr>
        <p:spPr>
          <a:xfrm>
            <a:off x="457200" y="276192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12"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1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14"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15" name="PlaceHolder 5"/>
          <p:cNvSpPr>
            <a:spLocks noGrp="1"/>
          </p:cNvSpPr>
          <p:nvPr>
            <p:ph type="body"/>
          </p:nvPr>
        </p:nvSpPr>
        <p:spPr>
          <a:xfrm>
            <a:off x="467424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17" name="PlaceHolder 2"/>
          <p:cNvSpPr>
            <a:spLocks noGrp="1"/>
          </p:cNvSpPr>
          <p:nvPr>
            <p:ph type="body"/>
          </p:nvPr>
        </p:nvSpPr>
        <p:spPr>
          <a:xfrm>
            <a:off x="45720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18" name="PlaceHolder 3"/>
          <p:cNvSpPr>
            <a:spLocks noGrp="1"/>
          </p:cNvSpPr>
          <p:nvPr>
            <p:ph type="body"/>
          </p:nvPr>
        </p:nvSpPr>
        <p:spPr>
          <a:xfrm>
            <a:off x="323964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19" name="PlaceHolder 4"/>
          <p:cNvSpPr>
            <a:spLocks noGrp="1"/>
          </p:cNvSpPr>
          <p:nvPr>
            <p:ph type="body"/>
          </p:nvPr>
        </p:nvSpPr>
        <p:spPr>
          <a:xfrm>
            <a:off x="602208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20" name="PlaceHolder 5"/>
          <p:cNvSpPr>
            <a:spLocks noGrp="1"/>
          </p:cNvSpPr>
          <p:nvPr>
            <p:ph type="body"/>
          </p:nvPr>
        </p:nvSpPr>
        <p:spPr>
          <a:xfrm>
            <a:off x="45720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21" name="PlaceHolder 6"/>
          <p:cNvSpPr>
            <a:spLocks noGrp="1"/>
          </p:cNvSpPr>
          <p:nvPr>
            <p:ph type="body"/>
          </p:nvPr>
        </p:nvSpPr>
        <p:spPr>
          <a:xfrm>
            <a:off x="323964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22" name="PlaceHolder 7"/>
          <p:cNvSpPr>
            <a:spLocks noGrp="1"/>
          </p:cNvSpPr>
          <p:nvPr>
            <p:ph type="body"/>
          </p:nvPr>
        </p:nvSpPr>
        <p:spPr>
          <a:xfrm>
            <a:off x="602208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2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1" name="PlaceHolder 2"/>
          <p:cNvSpPr>
            <a:spLocks noGrp="1"/>
          </p:cNvSpPr>
          <p:nvPr>
            <p:ph type="body"/>
          </p:nvPr>
        </p:nvSpPr>
        <p:spPr>
          <a:xfrm>
            <a:off x="457200" y="1203480"/>
            <a:ext cx="8229240" cy="29829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3"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134"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97960" y="2385000"/>
            <a:ext cx="8221680" cy="3887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39"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140"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42"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44" name="PlaceHolder 4"/>
          <p:cNvSpPr>
            <a:spLocks noGrp="1"/>
          </p:cNvSpPr>
          <p:nvPr>
            <p:ph type="body"/>
          </p:nvPr>
        </p:nvSpPr>
        <p:spPr>
          <a:xfrm>
            <a:off x="467424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46"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48" name="PlaceHolder 4"/>
          <p:cNvSpPr>
            <a:spLocks noGrp="1"/>
          </p:cNvSpPr>
          <p:nvPr>
            <p:ph type="body"/>
          </p:nvPr>
        </p:nvSpPr>
        <p:spPr>
          <a:xfrm>
            <a:off x="457200" y="276192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50" name="PlaceHolder 2"/>
          <p:cNvSpPr>
            <a:spLocks noGrp="1"/>
          </p:cNvSpPr>
          <p:nvPr>
            <p:ph type="body"/>
          </p:nvPr>
        </p:nvSpPr>
        <p:spPr>
          <a:xfrm>
            <a:off x="457200" y="120348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51" name="PlaceHolder 3"/>
          <p:cNvSpPr>
            <a:spLocks noGrp="1"/>
          </p:cNvSpPr>
          <p:nvPr>
            <p:ph type="body"/>
          </p:nvPr>
        </p:nvSpPr>
        <p:spPr>
          <a:xfrm>
            <a:off x="457200" y="276192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53"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54"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55"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56" name="PlaceHolder 5"/>
          <p:cNvSpPr>
            <a:spLocks noGrp="1"/>
          </p:cNvSpPr>
          <p:nvPr>
            <p:ph type="body"/>
          </p:nvPr>
        </p:nvSpPr>
        <p:spPr>
          <a:xfrm>
            <a:off x="467424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58" name="PlaceHolder 2"/>
          <p:cNvSpPr>
            <a:spLocks noGrp="1"/>
          </p:cNvSpPr>
          <p:nvPr>
            <p:ph type="body"/>
          </p:nvPr>
        </p:nvSpPr>
        <p:spPr>
          <a:xfrm>
            <a:off x="45720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59" name="PlaceHolder 3"/>
          <p:cNvSpPr>
            <a:spLocks noGrp="1"/>
          </p:cNvSpPr>
          <p:nvPr>
            <p:ph type="body"/>
          </p:nvPr>
        </p:nvSpPr>
        <p:spPr>
          <a:xfrm>
            <a:off x="323964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60" name="PlaceHolder 4"/>
          <p:cNvSpPr>
            <a:spLocks noGrp="1"/>
          </p:cNvSpPr>
          <p:nvPr>
            <p:ph type="body"/>
          </p:nvPr>
        </p:nvSpPr>
        <p:spPr>
          <a:xfrm>
            <a:off x="602208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61" name="PlaceHolder 5"/>
          <p:cNvSpPr>
            <a:spLocks noGrp="1"/>
          </p:cNvSpPr>
          <p:nvPr>
            <p:ph type="body"/>
          </p:nvPr>
        </p:nvSpPr>
        <p:spPr>
          <a:xfrm>
            <a:off x="45720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62" name="PlaceHolder 6"/>
          <p:cNvSpPr>
            <a:spLocks noGrp="1"/>
          </p:cNvSpPr>
          <p:nvPr>
            <p:ph type="body"/>
          </p:nvPr>
        </p:nvSpPr>
        <p:spPr>
          <a:xfrm>
            <a:off x="323964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63" name="PlaceHolder 7"/>
          <p:cNvSpPr>
            <a:spLocks noGrp="1"/>
          </p:cNvSpPr>
          <p:nvPr>
            <p:ph type="body"/>
          </p:nvPr>
        </p:nvSpPr>
        <p:spPr>
          <a:xfrm>
            <a:off x="602208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7960" y="2385000"/>
            <a:ext cx="8221680" cy="3887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7960" y="2385000"/>
            <a:ext cx="8221680" cy="83844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97960" y="2385000"/>
            <a:ext cx="8221680" cy="838440"/>
          </a:xfrm>
          <a:prstGeom prst="rect">
            <a:avLst/>
          </a:prstGeom>
        </p:spPr>
        <p:txBody>
          <a:bodyPr tIns="91440" bIns="91440" anchor="b">
            <a:noAutofit/>
          </a:bodyPr>
          <a:p>
            <a:pPr algn="ctr"/>
            <a:r>
              <a:rPr b="0" lang="es-AR" sz="4200" spc="-1" strike="noStrike">
                <a:solidFill>
                  <a:srgbClr val="000000"/>
                </a:solidFill>
                <a:latin typeface="Arial"/>
              </a:rPr>
              <a:t>Pulse para editar el formato del texto de título</a:t>
            </a:r>
            <a:endParaRPr b="0" lang="es-AR" sz="4200" spc="-1" strike="noStrike">
              <a:solidFill>
                <a:srgbClr val="000000"/>
              </a:solidFill>
              <a:latin typeface="Arial"/>
            </a:endParaRPr>
          </a:p>
        </p:txBody>
      </p:sp>
      <p:sp>
        <p:nvSpPr>
          <p:cNvPr id="1" name="PlaceHolder 2"/>
          <p:cNvSpPr>
            <a:spLocks noGrp="1"/>
          </p:cNvSpPr>
          <p:nvPr>
            <p:ph type="sldNum"/>
          </p:nvPr>
        </p:nvSpPr>
        <p:spPr>
          <a:xfrm>
            <a:off x="8460360" y="4651200"/>
            <a:ext cx="548280" cy="393120"/>
          </a:xfrm>
          <a:prstGeom prst="rect">
            <a:avLst/>
          </a:prstGeom>
        </p:spPr>
        <p:txBody>
          <a:bodyPr tIns="91440" bIns="91440" anchor="ctr">
            <a:noAutofit/>
          </a:bodyPr>
          <a:p>
            <a:pPr algn="r">
              <a:lnSpc>
                <a:spcPct val="100000"/>
              </a:lnSpc>
              <a:tabLst>
                <a:tab algn="l" pos="0"/>
              </a:tabLst>
            </a:pPr>
            <a:fld id="{D3838128-D219-4273-9405-8CC12C28B4E0}" type="slidenum">
              <a:rPr b="0" lang="es-419" sz="1000" spc="-1" strike="noStrike">
                <a:solidFill>
                  <a:srgbClr val="ffffff"/>
                </a:solidFill>
                <a:latin typeface="Roboto"/>
                <a:ea typeface="Roboto"/>
              </a:rPr>
              <a:t>&lt;número&gt;</a:t>
            </a:fld>
            <a:endParaRPr b="0" lang="es-AR" sz="1000" spc="-1" strike="noStrike">
              <a:latin typeface="Times New Roman"/>
            </a:endParaRPr>
          </a:p>
        </p:txBody>
      </p:sp>
      <p:pic>
        <p:nvPicPr>
          <p:cNvPr id="2" name="Google Shape;13;p2" descr=""/>
          <p:cNvPicPr/>
          <p:nvPr/>
        </p:nvPicPr>
        <p:blipFill>
          <a:blip r:embed="rId3"/>
          <a:stretch/>
        </p:blipFill>
        <p:spPr>
          <a:xfrm>
            <a:off x="237600" y="313560"/>
            <a:ext cx="1689480" cy="1689480"/>
          </a:xfrm>
          <a:prstGeom prst="rect">
            <a:avLst/>
          </a:prstGeom>
          <a:ln>
            <a:noFill/>
          </a:ln>
        </p:spPr>
      </p:pic>
      <p:sp>
        <p:nvSpPr>
          <p:cNvPr id="3" name="CustomShape 3"/>
          <p:cNvSpPr/>
          <p:nvPr/>
        </p:nvSpPr>
        <p:spPr>
          <a:xfrm>
            <a:off x="1146600" y="3187080"/>
            <a:ext cx="6729120" cy="360"/>
          </a:xfrm>
          <a:custGeom>
            <a:avLst/>
            <a:gdLst/>
            <a:ahLst/>
            <a:rect l="l" t="t" r="r" b="b"/>
            <a:pathLst>
              <a:path w="21600" h="21600">
                <a:moveTo>
                  <a:pt x="0" y="0"/>
                </a:moveTo>
                <a:lnTo>
                  <a:pt x="21600" y="21600"/>
                </a:lnTo>
              </a:path>
            </a:pathLst>
          </a:custGeom>
          <a:noFill/>
          <a:ln w="9360">
            <a:solidFill>
              <a:srgbClr val="ffffff"/>
            </a:solidFill>
            <a:round/>
          </a:ln>
        </p:spPr>
        <p:style>
          <a:lnRef idx="0"/>
          <a:fillRef idx="0"/>
          <a:effectRef idx="0"/>
          <a:fontRef idx="minor"/>
        </p:style>
      </p:sp>
      <p:sp>
        <p:nvSpPr>
          <p:cNvPr id="4"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Pulse para editar el formato de texto del esquema</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Segundo nivel del esquema</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Tercer nivel del esquema</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Cuarto nivel del esquema</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410040"/>
            <a:ext cx="7147440" cy="607320"/>
          </a:xfrm>
          <a:prstGeom prst="rect">
            <a:avLst/>
          </a:prstGeom>
        </p:spPr>
        <p:txBody>
          <a:bodyPr tIns="91440" bIns="91440">
            <a:noAutofit/>
          </a:bodyPr>
          <a:p>
            <a:pPr algn="ctr"/>
            <a:r>
              <a:rPr b="0" lang="es-AR" sz="2100" spc="-1" strike="noStrike">
                <a:solidFill>
                  <a:srgbClr val="000000"/>
                </a:solidFill>
                <a:latin typeface="Arial"/>
              </a:rPr>
              <a:t>Pulse para editar el formato del texto de título</a:t>
            </a:r>
            <a:endParaRPr b="0" lang="es-AR" sz="2100" spc="-1" strike="noStrike">
              <a:solidFill>
                <a:srgbClr val="000000"/>
              </a:solidFill>
              <a:latin typeface="Arial"/>
            </a:endParaRPr>
          </a:p>
        </p:txBody>
      </p:sp>
      <p:sp>
        <p:nvSpPr>
          <p:cNvPr id="42" name="PlaceHolder 2"/>
          <p:cNvSpPr>
            <a:spLocks noGrp="1"/>
          </p:cNvSpPr>
          <p:nvPr>
            <p:ph type="body"/>
          </p:nvPr>
        </p:nvSpPr>
        <p:spPr>
          <a:xfrm>
            <a:off x="311760" y="1229760"/>
            <a:ext cx="8520120" cy="3338640"/>
          </a:xfrm>
          <a:prstGeom prst="rect">
            <a:avLst/>
          </a:prstGeom>
        </p:spPr>
        <p:txBody>
          <a:bodyPr tIns="91440" bIns="91440">
            <a:noAutofit/>
          </a:bodyPr>
          <a:p>
            <a:pPr marL="432000" indent="-324000" algn="ctr">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3" name="PlaceHolder 3"/>
          <p:cNvSpPr>
            <a:spLocks noGrp="1"/>
          </p:cNvSpPr>
          <p:nvPr>
            <p:ph type="sldNum"/>
          </p:nvPr>
        </p:nvSpPr>
        <p:spPr>
          <a:xfrm>
            <a:off x="8460360" y="4651200"/>
            <a:ext cx="548280" cy="393120"/>
          </a:xfrm>
          <a:prstGeom prst="rect">
            <a:avLst/>
          </a:prstGeom>
        </p:spPr>
        <p:txBody>
          <a:bodyPr tIns="91440" bIns="91440" anchor="ctr">
            <a:noAutofit/>
          </a:bodyPr>
          <a:p>
            <a:pPr algn="r">
              <a:lnSpc>
                <a:spcPct val="100000"/>
              </a:lnSpc>
              <a:tabLst>
                <a:tab algn="l" pos="0"/>
              </a:tabLst>
            </a:pPr>
            <a:fld id="{25179A63-86B0-4AE5-A932-DE83ED0E14EE}" type="slidenum">
              <a:rPr b="0" lang="es-419" sz="1000" spc="-1" strike="noStrike">
                <a:solidFill>
                  <a:srgbClr val="ffffff"/>
                </a:solidFill>
                <a:latin typeface="Roboto"/>
                <a:ea typeface="Roboto"/>
              </a:rPr>
              <a:t>&lt;número&gt;</a:t>
            </a:fld>
            <a:endParaRPr b="0" lang="es-AR" sz="1000" spc="-1" strike="noStrike">
              <a:latin typeface="Times New Roman"/>
            </a:endParaRPr>
          </a:p>
        </p:txBody>
      </p:sp>
      <p:pic>
        <p:nvPicPr>
          <p:cNvPr id="44" name="Google Shape;19;p3" descr=""/>
          <p:cNvPicPr/>
          <p:nvPr/>
        </p:nvPicPr>
        <p:blipFill>
          <a:blip r:embed="rId2"/>
          <a:srcRect l="18275" t="38958" r="18263" b="39242"/>
          <a:stretch/>
        </p:blipFill>
        <p:spPr>
          <a:xfrm>
            <a:off x="7828560" y="555120"/>
            <a:ext cx="923040" cy="316800"/>
          </a:xfrm>
          <a:prstGeom prst="rect">
            <a:avLst/>
          </a:prstGeom>
          <a:ln>
            <a:noFill/>
          </a:ln>
        </p:spPr>
      </p:pic>
      <p:pic>
        <p:nvPicPr>
          <p:cNvPr id="45" name="Google Shape;20;p3" descr=""/>
          <p:cNvPicPr/>
          <p:nvPr/>
        </p:nvPicPr>
        <p:blipFill>
          <a:blip r:embed="rId3"/>
          <a:srcRect l="0" t="69424" r="0" b="22936"/>
          <a:stretch/>
        </p:blipFill>
        <p:spPr>
          <a:xfrm>
            <a:off x="-31680" y="4926240"/>
            <a:ext cx="9206640" cy="24804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e69c5"/>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97960" y="2152440"/>
            <a:ext cx="8221680" cy="838440"/>
          </a:xfrm>
          <a:prstGeom prst="rect">
            <a:avLst/>
          </a:prstGeom>
        </p:spPr>
        <p:txBody>
          <a:bodyPr tIns="91440" bIns="91440" anchor="ctr">
            <a:noAutofit/>
          </a:bodyPr>
          <a:p>
            <a:pPr algn="ctr"/>
            <a:r>
              <a:rPr b="0" lang="es-AR" sz="4200" spc="-1" strike="noStrike">
                <a:solidFill>
                  <a:srgbClr val="000000"/>
                </a:solidFill>
                <a:latin typeface="Arial"/>
              </a:rPr>
              <a:t>Pulse para editar el formato del texto de título</a:t>
            </a:r>
            <a:endParaRPr b="0" lang="es-AR" sz="4200" spc="-1" strike="noStrike">
              <a:solidFill>
                <a:srgbClr val="000000"/>
              </a:solidFill>
              <a:latin typeface="Arial"/>
            </a:endParaRPr>
          </a:p>
        </p:txBody>
      </p:sp>
      <p:graphicFrame>
        <p:nvGraphicFramePr>
          <p:cNvPr id="83" name="Table 2"/>
          <p:cNvGraphicFramePr/>
          <p:nvPr/>
        </p:nvGraphicFramePr>
        <p:xfrm>
          <a:off x="4530960" y="1132200"/>
          <a:ext cx="4037400" cy="3584880"/>
        </p:xfrm>
        <a:graphic>
          <a:graphicData uri="http://schemas.openxmlformats.org/drawingml/2006/table">
            <a:tbl>
              <a:tblPr/>
              <a:tblGrid>
                <a:gridCol w="504360"/>
                <a:gridCol w="504360"/>
                <a:gridCol w="504360"/>
                <a:gridCol w="504360"/>
                <a:gridCol w="504360"/>
                <a:gridCol w="504360"/>
                <a:gridCol w="504360"/>
                <a:gridCol w="506880"/>
              </a:tblGrid>
              <a:tr h="447840">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r>
              <a:tr h="447840">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r>
              <a:tr h="447840">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r>
              <a:tr h="447840">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r>
              <a:tr h="447840">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r>
              <a:tr h="447840">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r>
              <a:tr h="447840">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r>
              <a:tr h="450000">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r>
            </a:tbl>
          </a:graphicData>
        </a:graphic>
      </p:graphicFrame>
      <p:sp>
        <p:nvSpPr>
          <p:cNvPr id="84" name="PlaceHolder 3"/>
          <p:cNvSpPr>
            <a:spLocks noGrp="1"/>
          </p:cNvSpPr>
          <p:nvPr>
            <p:ph type="sldNum"/>
          </p:nvPr>
        </p:nvSpPr>
        <p:spPr>
          <a:xfrm>
            <a:off x="8460360" y="4651200"/>
            <a:ext cx="548280" cy="393120"/>
          </a:xfrm>
          <a:prstGeom prst="rect">
            <a:avLst/>
          </a:prstGeom>
        </p:spPr>
        <p:txBody>
          <a:bodyPr tIns="91440" bIns="91440" anchor="ctr">
            <a:noAutofit/>
          </a:bodyPr>
          <a:p>
            <a:pPr algn="r">
              <a:lnSpc>
                <a:spcPct val="100000"/>
              </a:lnSpc>
              <a:tabLst>
                <a:tab algn="l" pos="0"/>
              </a:tabLst>
            </a:pPr>
            <a:fld id="{5AA531C3-109A-4611-8487-76666ADCF3DC}" type="slidenum">
              <a:rPr b="0" lang="es-419" sz="1000" spc="-1" strike="noStrike">
                <a:solidFill>
                  <a:srgbClr val="ffffff"/>
                </a:solidFill>
                <a:latin typeface="Roboto"/>
                <a:ea typeface="Roboto"/>
              </a:rPr>
              <a:t>&lt;número&gt;</a:t>
            </a:fld>
            <a:endParaRPr b="0" lang="es-AR" sz="1000" spc="-1" strike="noStrike">
              <a:latin typeface="Times New Roman"/>
            </a:endParaRPr>
          </a:p>
        </p:txBody>
      </p:sp>
      <p:pic>
        <p:nvPicPr>
          <p:cNvPr id="85" name="Google Shape;25;p4" descr=""/>
          <p:cNvPicPr/>
          <p:nvPr/>
        </p:nvPicPr>
        <p:blipFill>
          <a:blip r:embed="rId2"/>
          <a:srcRect l="17424" t="36668" r="52874" b="39077"/>
          <a:stretch/>
        </p:blipFill>
        <p:spPr>
          <a:xfrm>
            <a:off x="8064000" y="396720"/>
            <a:ext cx="548280" cy="447840"/>
          </a:xfrm>
          <a:prstGeom prst="rect">
            <a:avLst/>
          </a:prstGeom>
          <a:ln>
            <a:noFill/>
          </a:ln>
        </p:spPr>
      </p:pic>
      <p:sp>
        <p:nvSpPr>
          <p:cNvPr id="86"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Pulse para editar el formato de texto del esquema</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Segundo nivel del esquema</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Tercer nivel del esquema</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Cuarto nivel del esquema</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0535c"/>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90320" y="526320"/>
            <a:ext cx="5618520" cy="4090320"/>
          </a:xfrm>
          <a:prstGeom prst="rect">
            <a:avLst/>
          </a:prstGeom>
        </p:spPr>
        <p:txBody>
          <a:bodyPr tIns="91440" bIns="91440" anchor="ctr">
            <a:noAutofit/>
          </a:bodyPr>
          <a:p>
            <a:pPr algn="ctr"/>
            <a:r>
              <a:rPr b="0" lang="es-AR" sz="4800" spc="-1" strike="noStrike">
                <a:solidFill>
                  <a:srgbClr val="000000"/>
                </a:solidFill>
                <a:latin typeface="Arial"/>
              </a:rPr>
              <a:t>Pulse para editar el formato del texto de título</a:t>
            </a:r>
            <a:endParaRPr b="0" lang="es-AR" sz="4800" spc="-1" strike="noStrike">
              <a:solidFill>
                <a:srgbClr val="000000"/>
              </a:solidFill>
              <a:latin typeface="Arial"/>
            </a:endParaRPr>
          </a:p>
        </p:txBody>
      </p:sp>
      <p:sp>
        <p:nvSpPr>
          <p:cNvPr id="124" name="PlaceHolder 2"/>
          <p:cNvSpPr>
            <a:spLocks noGrp="1"/>
          </p:cNvSpPr>
          <p:nvPr>
            <p:ph type="sldNum"/>
          </p:nvPr>
        </p:nvSpPr>
        <p:spPr>
          <a:xfrm>
            <a:off x="8460360" y="4651200"/>
            <a:ext cx="548280" cy="393120"/>
          </a:xfrm>
          <a:prstGeom prst="rect">
            <a:avLst/>
          </a:prstGeom>
        </p:spPr>
        <p:txBody>
          <a:bodyPr tIns="91440" bIns="91440" anchor="ctr">
            <a:noAutofit/>
          </a:bodyPr>
          <a:p>
            <a:pPr algn="r">
              <a:lnSpc>
                <a:spcPct val="100000"/>
              </a:lnSpc>
              <a:tabLst>
                <a:tab algn="l" pos="0"/>
              </a:tabLst>
            </a:pPr>
            <a:fld id="{EC1FF22A-AE38-4582-9201-E0E83C360BC5}" type="slidenum">
              <a:rPr b="0" lang="es-419" sz="1000" spc="-1" strike="noStrike">
                <a:solidFill>
                  <a:srgbClr val="ffffff"/>
                </a:solidFill>
                <a:latin typeface="Encode Sans"/>
                <a:ea typeface="Encode Sans"/>
              </a:rPr>
              <a:t>&lt;número&gt;</a:t>
            </a:fld>
            <a:endParaRPr b="0" lang="es-AR" sz="1000" spc="-1" strike="noStrike">
              <a:latin typeface="Times New Roman"/>
            </a:endParaRPr>
          </a:p>
        </p:txBody>
      </p:sp>
      <p:graphicFrame>
        <p:nvGraphicFramePr>
          <p:cNvPr id="125" name="Table 3"/>
          <p:cNvGraphicFramePr/>
          <p:nvPr/>
        </p:nvGraphicFramePr>
        <p:xfrm>
          <a:off x="4530960" y="1132200"/>
          <a:ext cx="4037400" cy="3584880"/>
        </p:xfrm>
        <a:graphic>
          <a:graphicData uri="http://schemas.openxmlformats.org/drawingml/2006/table">
            <a:tbl>
              <a:tblPr/>
              <a:tblGrid>
                <a:gridCol w="504360"/>
                <a:gridCol w="504360"/>
                <a:gridCol w="504360"/>
                <a:gridCol w="504360"/>
                <a:gridCol w="504360"/>
                <a:gridCol w="504360"/>
                <a:gridCol w="504360"/>
                <a:gridCol w="506880"/>
              </a:tblGrid>
              <a:tr h="447840">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r>
              <a:tr h="447840">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r>
              <a:tr h="447840">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r>
              <a:tr h="447840">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r>
              <a:tr h="447840">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r>
              <a:tr h="447840">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r>
              <a:tr h="447840">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r>
              <a:tr h="450000">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c>
                  <a:tcPr marL="91080" marR="91080">
                    <a:lnL w="9360">
                      <a:solidFill>
                        <a:srgbClr val="ffffff"/>
                      </a:solidFill>
                    </a:lnL>
                    <a:lnR w="9360">
                      <a:solidFill>
                        <a:srgbClr val="ffffff"/>
                      </a:solidFill>
                    </a:lnR>
                    <a:lnT w="9360">
                      <a:solidFill>
                        <a:srgbClr val="ffffff"/>
                      </a:solidFill>
                    </a:lnT>
                    <a:lnB w="9360">
                      <a:solidFill>
                        <a:srgbClr val="ffffff"/>
                      </a:solidFill>
                    </a:lnB>
                    <a:noFill/>
                  </a:tcPr>
                </a:tc>
              </a:tr>
            </a:tbl>
          </a:graphicData>
        </a:graphic>
      </p:graphicFrame>
      <p:pic>
        <p:nvPicPr>
          <p:cNvPr id="126" name="Google Shape;42;p8" descr=""/>
          <p:cNvPicPr/>
          <p:nvPr/>
        </p:nvPicPr>
        <p:blipFill>
          <a:blip r:embed="rId2"/>
          <a:srcRect l="17424" t="36668" r="52874" b="39077"/>
          <a:stretch/>
        </p:blipFill>
        <p:spPr>
          <a:xfrm>
            <a:off x="8064000" y="396720"/>
            <a:ext cx="548280" cy="447840"/>
          </a:xfrm>
          <a:prstGeom prst="rect">
            <a:avLst/>
          </a:prstGeom>
          <a:ln>
            <a:noFill/>
          </a:ln>
        </p:spPr>
      </p:pic>
      <p:sp>
        <p:nvSpPr>
          <p:cNvPr id="127"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Pulse para editar el formato de texto del esquema</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Segundo nivel del esquema</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Tercer nivel del esquema</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Cuarto nivel del esquema</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hyperlink" Target="https://docs.oracle.com/javase/7/docs/api/java/lang/String.html" TargetMode="External"/><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97960" y="2385000"/>
            <a:ext cx="8221680" cy="838440"/>
          </a:xfrm>
          <a:prstGeom prst="rect">
            <a:avLst/>
          </a:prstGeom>
          <a:noFill/>
          <a:ln>
            <a:noFill/>
          </a:ln>
        </p:spPr>
        <p:txBody>
          <a:bodyPr tIns="91440" bIns="91440" anchor="b">
            <a:noAutofit/>
          </a:bodyPr>
          <a:p>
            <a:pPr algn="ctr">
              <a:lnSpc>
                <a:spcPct val="100000"/>
              </a:lnSpc>
              <a:tabLst>
                <a:tab algn="l" pos="0"/>
              </a:tabLst>
            </a:pPr>
            <a:r>
              <a:rPr b="0" lang="es-419" sz="4200" spc="-1" strike="noStrike">
                <a:solidFill>
                  <a:srgbClr val="ffffff"/>
                </a:solidFill>
                <a:latin typeface="Encode Sans ExtraBold"/>
                <a:ea typeface="Encode Sans ExtraBold"/>
              </a:rPr>
              <a:t>Arrays y Strings</a:t>
            </a:r>
            <a:br/>
            <a:r>
              <a:rPr b="0" lang="es-419" sz="2100" spc="-1" strike="noStrike">
                <a:solidFill>
                  <a:srgbClr val="ffffff"/>
                </a:solidFill>
                <a:latin typeface="Encode Sans"/>
                <a:ea typeface="Encode Sans"/>
              </a:rPr>
              <a:t>Sintaxis básica</a:t>
            </a:r>
            <a:endParaRPr b="0" lang="es-AR" sz="2100" spc="-1" strike="noStrike">
              <a:solidFill>
                <a:srgbClr val="000000"/>
              </a:solidFill>
              <a:latin typeface="Arial"/>
            </a:endParaRPr>
          </a:p>
        </p:txBody>
      </p:sp>
      <p:sp>
        <p:nvSpPr>
          <p:cNvPr id="171" name="CustomShape 2"/>
          <p:cNvSpPr/>
          <p:nvPr/>
        </p:nvSpPr>
        <p:spPr>
          <a:xfrm>
            <a:off x="597960" y="3204000"/>
            <a:ext cx="8221680" cy="432720"/>
          </a:xfrm>
          <a:prstGeom prst="rect">
            <a:avLst/>
          </a:prstGeom>
          <a:noFill/>
          <a:ln>
            <a:noFill/>
          </a:ln>
        </p:spPr>
        <p:style>
          <a:lnRef idx="0"/>
          <a:fillRef idx="0"/>
          <a:effectRef idx="0"/>
          <a:fontRef idx="minor"/>
        </p:style>
        <p:txBody>
          <a:bodyPr tIns="91440" bIns="91440">
            <a:noAutofit/>
          </a:bodyPr>
          <a:p>
            <a:pPr algn="ctr">
              <a:lnSpc>
                <a:spcPct val="100000"/>
              </a:lnSpc>
              <a:tabLst>
                <a:tab algn="l" pos="0"/>
              </a:tabLst>
            </a:pPr>
            <a:r>
              <a:rPr b="0" lang="es-419" sz="2100" spc="-1" strike="noStrike">
                <a:solidFill>
                  <a:srgbClr val="ffffff"/>
                </a:solidFill>
                <a:latin typeface="Encode Sans"/>
                <a:ea typeface="Encode Sans"/>
              </a:rPr>
              <a:t>“</a:t>
            </a:r>
            <a:r>
              <a:rPr b="0" lang="es-419" sz="2100" spc="-1" strike="noStrike">
                <a:solidFill>
                  <a:srgbClr val="ffffff"/>
                </a:solidFill>
                <a:latin typeface="Encode Sans"/>
                <a:ea typeface="Encode Sans"/>
              </a:rPr>
              <a:t>Desarrollador Java Inicial”</a:t>
            </a:r>
            <a:endParaRPr b="0" lang="es-AR" sz="2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311760" y="410040"/>
            <a:ext cx="7147440" cy="607320"/>
          </a:xfrm>
          <a:prstGeom prst="rect">
            <a:avLst/>
          </a:prstGeom>
          <a:noFill/>
          <a:ln>
            <a:noFill/>
          </a:ln>
        </p:spPr>
        <p:txBody>
          <a:bodyPr tIns="91440" bIns="91440">
            <a:noAutofit/>
          </a:bodyPr>
          <a:p>
            <a:pPr>
              <a:lnSpc>
                <a:spcPct val="100000"/>
              </a:lnSpc>
              <a:tabLst>
                <a:tab algn="l" pos="0"/>
              </a:tabLst>
            </a:pPr>
            <a:r>
              <a:rPr b="0" lang="es-419" sz="2100" spc="-1" strike="noStrike">
                <a:solidFill>
                  <a:srgbClr val="2a3990"/>
                </a:solidFill>
                <a:latin typeface="Encode Sans"/>
                <a:ea typeface="Encode Sans"/>
              </a:rPr>
              <a:t>String </a:t>
            </a:r>
            <a:endParaRPr b="0" lang="es-AR" sz="2100" spc="-1" strike="noStrike">
              <a:solidFill>
                <a:srgbClr val="000000"/>
              </a:solidFill>
              <a:latin typeface="Arial"/>
            </a:endParaRPr>
          </a:p>
        </p:txBody>
      </p:sp>
      <p:sp>
        <p:nvSpPr>
          <p:cNvPr id="219" name="TextShape 2"/>
          <p:cNvSpPr txBox="1"/>
          <p:nvPr/>
        </p:nvSpPr>
        <p:spPr>
          <a:xfrm>
            <a:off x="311760" y="1068480"/>
            <a:ext cx="8520120" cy="3459960"/>
          </a:xfrm>
          <a:prstGeom prst="rect">
            <a:avLst/>
          </a:prstGeom>
          <a:noFill/>
          <a:ln>
            <a:noFill/>
          </a:ln>
        </p:spPr>
        <p:txBody>
          <a:bodyPr tIns="91440" bIns="91440">
            <a:noAutofit/>
          </a:bodyPr>
          <a:p>
            <a:pPr marL="457200" indent="-342720">
              <a:lnSpc>
                <a:spcPct val="115000"/>
              </a:lnSpc>
              <a:buClr>
                <a:srgbClr val="434343"/>
              </a:buClr>
              <a:buFont typeface="Encode Sans"/>
              <a:buChar char="●"/>
            </a:pPr>
            <a:r>
              <a:rPr b="0" lang="es-419" sz="1800" spc="-1" strike="noStrike">
                <a:solidFill>
                  <a:srgbClr val="434343"/>
                </a:solidFill>
                <a:latin typeface="Encode Sans"/>
                <a:ea typeface="Encode Sans"/>
              </a:rPr>
              <a:t>String es el tipo de dato (Clase en realidad, ya veremos de qué se trata) de Java Para representar cadenas de texto, de cualquier tamaño.</a:t>
            </a:r>
            <a:endParaRPr b="0" lang="es-AR" sz="1800" spc="-1" strike="noStrike">
              <a:solidFill>
                <a:srgbClr val="000000"/>
              </a:solidFill>
              <a:latin typeface="Arial"/>
            </a:endParaRPr>
          </a:p>
          <a:p>
            <a:pPr marL="457200" indent="-342720">
              <a:lnSpc>
                <a:spcPct val="115000"/>
              </a:lnSpc>
              <a:buClr>
                <a:srgbClr val="434343"/>
              </a:buClr>
              <a:buFont typeface="Encode Sans"/>
              <a:buChar char="●"/>
            </a:pPr>
            <a:r>
              <a:rPr b="0" lang="es-419" sz="1800" spc="-1" strike="noStrike">
                <a:solidFill>
                  <a:srgbClr val="434343"/>
                </a:solidFill>
                <a:latin typeface="Encode Sans"/>
                <a:ea typeface="Encode Sans"/>
              </a:rPr>
              <a:t>Todos los lenguajes de programación tienen este dato</a:t>
            </a:r>
            <a:endParaRPr b="0" lang="es-AR" sz="1800" spc="-1" strike="noStrike">
              <a:solidFill>
                <a:srgbClr val="000000"/>
              </a:solidFill>
              <a:latin typeface="Arial"/>
            </a:endParaRPr>
          </a:p>
          <a:p>
            <a:pPr marL="457200" indent="-342720">
              <a:lnSpc>
                <a:spcPct val="115000"/>
              </a:lnSpc>
              <a:buClr>
                <a:srgbClr val="434343"/>
              </a:buClr>
              <a:buFont typeface="Encode Sans"/>
              <a:buChar char="●"/>
            </a:pPr>
            <a:r>
              <a:rPr b="0" lang="es-419" sz="1800" spc="-1" strike="noStrike">
                <a:solidFill>
                  <a:srgbClr val="434343"/>
                </a:solidFill>
                <a:latin typeface="Encode Sans"/>
                <a:ea typeface="Encode Sans"/>
              </a:rPr>
              <a:t>Los Strings se declaran con comillas dobles</a:t>
            </a:r>
            <a:endParaRPr b="0" lang="es-AR" sz="1800" spc="-1" strike="noStrike">
              <a:solidFill>
                <a:srgbClr val="000000"/>
              </a:solidFill>
              <a:latin typeface="Arial"/>
            </a:endParaRPr>
          </a:p>
          <a:p>
            <a:pPr marL="609480">
              <a:lnSpc>
                <a:spcPct val="150000"/>
              </a:lnSpc>
              <a:spcBef>
                <a:spcPts val="1001"/>
              </a:spcBef>
              <a:tabLst>
                <a:tab algn="l" pos="0"/>
              </a:tabLst>
            </a:pPr>
            <a:r>
              <a:rPr b="0" lang="es-419" sz="1150" spc="-1" strike="noStrike">
                <a:solidFill>
                  <a:srgbClr val="dd4a68"/>
                </a:solidFill>
                <a:highlight>
                  <a:srgbClr val="f1f1f1"/>
                </a:highlight>
                <a:latin typeface="Consolas"/>
                <a:ea typeface="Consolas"/>
              </a:rPr>
              <a:t>String</a:t>
            </a:r>
            <a:r>
              <a:rPr b="0" lang="es-419" sz="1150" spc="-1" strike="noStrike">
                <a:solidFill>
                  <a:srgbClr val="000000"/>
                </a:solidFill>
                <a:highlight>
                  <a:srgbClr val="f1f1f1"/>
                </a:highlight>
                <a:latin typeface="Consolas"/>
                <a:ea typeface="Consolas"/>
              </a:rPr>
              <a:t> txt1 </a:t>
            </a:r>
            <a:r>
              <a:rPr b="0" lang="es-419" sz="1150" spc="-1" strike="noStrike">
                <a:solidFill>
                  <a:srgbClr val="9a6e3a"/>
                </a:solidFill>
                <a:highlight>
                  <a:srgbClr val="f1f1f1"/>
                </a:highlight>
                <a:latin typeface="Consolas"/>
                <a:ea typeface="Consolas"/>
              </a:rPr>
              <a:t>=</a:t>
            </a:r>
            <a:r>
              <a:rPr b="0" lang="es-419" sz="1150" spc="-1" strike="noStrike">
                <a:solidFill>
                  <a:srgbClr val="000000"/>
                </a:solidFill>
                <a:highlight>
                  <a:srgbClr val="f1f1f1"/>
                </a:highlight>
                <a:latin typeface="Consolas"/>
                <a:ea typeface="Consolas"/>
              </a:rPr>
              <a:t> </a:t>
            </a:r>
            <a:r>
              <a:rPr b="0" lang="es-419" sz="1150" spc="-1" strike="noStrike">
                <a:solidFill>
                  <a:srgbClr val="669900"/>
                </a:solidFill>
                <a:highlight>
                  <a:srgbClr val="f1f1f1"/>
                </a:highlight>
                <a:latin typeface="Consolas"/>
                <a:ea typeface="Consolas"/>
              </a:rPr>
              <a:t>"Hola!"</a:t>
            </a:r>
            <a:r>
              <a:rPr b="0" lang="es-419" sz="1150" spc="-1" strike="noStrike">
                <a:solidFill>
                  <a:srgbClr val="999999"/>
                </a:solidFill>
                <a:highlight>
                  <a:srgbClr val="f1f1f1"/>
                </a:highlight>
                <a:latin typeface="Consolas"/>
                <a:ea typeface="Consolas"/>
              </a:rPr>
              <a:t>;</a:t>
            </a:r>
            <a:endParaRPr b="0" lang="es-AR" sz="1150" spc="-1" strike="noStrike">
              <a:solidFill>
                <a:srgbClr val="000000"/>
              </a:solidFill>
              <a:latin typeface="Arial"/>
            </a:endParaRPr>
          </a:p>
          <a:p>
            <a:pPr marL="609480">
              <a:lnSpc>
                <a:spcPct val="150000"/>
              </a:lnSpc>
              <a:tabLst>
                <a:tab algn="l" pos="0"/>
              </a:tabLst>
            </a:pPr>
            <a:r>
              <a:rPr b="0" lang="es-419" sz="1150" spc="-1" strike="noStrike">
                <a:solidFill>
                  <a:srgbClr val="dd4a68"/>
                </a:solidFill>
                <a:highlight>
                  <a:srgbClr val="f1f1f1"/>
                </a:highlight>
                <a:latin typeface="Consolas"/>
                <a:ea typeface="Consolas"/>
              </a:rPr>
              <a:t>String</a:t>
            </a:r>
            <a:r>
              <a:rPr b="0" lang="es-419" sz="1150" spc="-1" strike="noStrike">
                <a:solidFill>
                  <a:srgbClr val="000000"/>
                </a:solidFill>
                <a:highlight>
                  <a:srgbClr val="f1f1f1"/>
                </a:highlight>
                <a:latin typeface="Consolas"/>
                <a:ea typeface="Consolas"/>
              </a:rPr>
              <a:t> txt2 </a:t>
            </a:r>
            <a:r>
              <a:rPr b="0" lang="es-419" sz="1150" spc="-1" strike="noStrike">
                <a:solidFill>
                  <a:srgbClr val="9a6e3a"/>
                </a:solidFill>
                <a:highlight>
                  <a:srgbClr val="f1f1f1"/>
                </a:highlight>
                <a:latin typeface="Consolas"/>
                <a:ea typeface="Consolas"/>
              </a:rPr>
              <a:t>=</a:t>
            </a:r>
            <a:r>
              <a:rPr b="0" lang="es-419" sz="1150" spc="-1" strike="noStrike">
                <a:solidFill>
                  <a:srgbClr val="000000"/>
                </a:solidFill>
                <a:highlight>
                  <a:srgbClr val="f1f1f1"/>
                </a:highlight>
                <a:latin typeface="Consolas"/>
                <a:ea typeface="Consolas"/>
              </a:rPr>
              <a:t> </a:t>
            </a:r>
            <a:r>
              <a:rPr b="0" lang="es-419" sz="1150" spc="-1" strike="noStrike">
                <a:solidFill>
                  <a:srgbClr val="669900"/>
                </a:solidFill>
                <a:highlight>
                  <a:srgbClr val="f1f1f1"/>
                </a:highlight>
                <a:latin typeface="Consolas"/>
                <a:ea typeface="Consolas"/>
              </a:rPr>
              <a:t>"Chau!"</a:t>
            </a:r>
            <a:r>
              <a:rPr b="0" lang="es-419" sz="1150" spc="-1" strike="noStrike">
                <a:solidFill>
                  <a:srgbClr val="999999"/>
                </a:solidFill>
                <a:highlight>
                  <a:srgbClr val="f1f1f1"/>
                </a:highlight>
                <a:latin typeface="Consolas"/>
                <a:ea typeface="Consolas"/>
              </a:rPr>
              <a:t>;</a:t>
            </a:r>
            <a:endParaRPr b="0" lang="es-AR" sz="1150" spc="-1" strike="noStrike">
              <a:solidFill>
                <a:srgbClr val="000000"/>
              </a:solidFill>
              <a:latin typeface="Arial"/>
            </a:endParaRPr>
          </a:p>
          <a:p>
            <a:pPr marL="457200" indent="-342720">
              <a:lnSpc>
                <a:spcPct val="115000"/>
              </a:lnSpc>
              <a:spcBef>
                <a:spcPts val="1001"/>
              </a:spcBef>
              <a:buClr>
                <a:srgbClr val="434343"/>
              </a:buClr>
              <a:buFont typeface="Encode Sans"/>
              <a:buChar char="●"/>
              <a:tabLst>
                <a:tab algn="l" pos="0"/>
              </a:tabLst>
            </a:pPr>
            <a:r>
              <a:rPr b="0" lang="es-419" sz="1800" spc="-1" strike="noStrike">
                <a:solidFill>
                  <a:srgbClr val="434343"/>
                </a:solidFill>
                <a:highlight>
                  <a:srgbClr val="f1f1f1"/>
                </a:highlight>
                <a:latin typeface="Encode Sans"/>
                <a:ea typeface="Encode Sans"/>
              </a:rPr>
              <a:t>Se puede pensar como un array del tipo de dato “char”, aunque como veremos, tiene muchas operaciones particulares. Por ejemplo para acceder a un carácter en particular se puede hacer:</a:t>
            </a:r>
            <a:endParaRPr b="0" lang="es-AR" sz="1800" spc="-1" strike="noStrike">
              <a:solidFill>
                <a:srgbClr val="000000"/>
              </a:solidFill>
              <a:latin typeface="Arial"/>
            </a:endParaRPr>
          </a:p>
        </p:txBody>
      </p:sp>
      <p:sp>
        <p:nvSpPr>
          <p:cNvPr id="220" name="CustomShape 3"/>
          <p:cNvSpPr/>
          <p:nvPr/>
        </p:nvSpPr>
        <p:spPr>
          <a:xfrm>
            <a:off x="1062360" y="4209120"/>
            <a:ext cx="4702320" cy="396360"/>
          </a:xfrm>
          <a:prstGeom prst="rect">
            <a:avLst/>
          </a:prstGeom>
          <a:noFill/>
          <a:ln>
            <a:noFill/>
          </a:ln>
        </p:spPr>
        <p:style>
          <a:lnRef idx="0"/>
          <a:fillRef idx="0"/>
          <a:effectRef idx="0"/>
          <a:fontRef idx="minor"/>
        </p:style>
        <p:txBody>
          <a:bodyPr tIns="91440" bIns="91440">
            <a:spAutoFit/>
          </a:bodyPr>
          <a:p>
            <a:pPr>
              <a:lnSpc>
                <a:spcPct val="100000"/>
              </a:lnSpc>
              <a:spcBef>
                <a:spcPts val="1199"/>
              </a:spcBef>
              <a:tabLst>
                <a:tab algn="l" pos="0"/>
              </a:tabLst>
            </a:pPr>
            <a:r>
              <a:rPr b="0" lang="es-419" sz="1400" spc="-1" strike="noStrike">
                <a:solidFill>
                  <a:srgbClr val="6a3e3e"/>
                </a:solidFill>
                <a:highlight>
                  <a:srgbClr val="e8f2fe"/>
                </a:highlight>
                <a:latin typeface="Courier New"/>
                <a:ea typeface="Courier New"/>
              </a:rPr>
              <a:t>txt1</a:t>
            </a:r>
            <a:r>
              <a:rPr b="0" lang="es-419" sz="1400" spc="-1" strike="noStrike">
                <a:solidFill>
                  <a:srgbClr val="000000"/>
                </a:solidFill>
                <a:highlight>
                  <a:srgbClr val="e8f2fe"/>
                </a:highlight>
                <a:latin typeface="Courier New"/>
                <a:ea typeface="Courier New"/>
              </a:rPr>
              <a:t>.charAt(2); </a:t>
            </a:r>
            <a:r>
              <a:rPr b="0" lang="es-419" sz="1400" spc="-1" strike="noStrike">
                <a:solidFill>
                  <a:srgbClr val="3f7f5f"/>
                </a:solidFill>
                <a:highlight>
                  <a:srgbClr val="e8f2fe"/>
                </a:highlight>
                <a:latin typeface="Courier New"/>
                <a:ea typeface="Courier New"/>
              </a:rPr>
              <a:t>// "l"</a:t>
            </a:r>
            <a:endParaRPr b="0" lang="es-AR"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311760" y="410040"/>
            <a:ext cx="7147440" cy="607320"/>
          </a:xfrm>
          <a:prstGeom prst="rect">
            <a:avLst/>
          </a:prstGeom>
          <a:noFill/>
          <a:ln>
            <a:noFill/>
          </a:ln>
        </p:spPr>
        <p:txBody>
          <a:bodyPr tIns="91440" bIns="91440">
            <a:noAutofit/>
          </a:bodyPr>
          <a:p>
            <a:pPr>
              <a:lnSpc>
                <a:spcPct val="100000"/>
              </a:lnSpc>
              <a:tabLst>
                <a:tab algn="l" pos="0"/>
              </a:tabLst>
            </a:pPr>
            <a:r>
              <a:rPr b="0" lang="es-419" sz="2100" spc="-1" strike="noStrike">
                <a:solidFill>
                  <a:srgbClr val="2a3990"/>
                </a:solidFill>
                <a:latin typeface="Encode Sans"/>
                <a:ea typeface="Encode Sans"/>
              </a:rPr>
              <a:t>String  - Operaciones</a:t>
            </a:r>
            <a:endParaRPr b="0" lang="es-AR" sz="2100" spc="-1" strike="noStrike">
              <a:solidFill>
                <a:srgbClr val="000000"/>
              </a:solidFill>
              <a:latin typeface="Arial"/>
            </a:endParaRPr>
          </a:p>
        </p:txBody>
      </p:sp>
      <p:sp>
        <p:nvSpPr>
          <p:cNvPr id="222" name="TextShape 2"/>
          <p:cNvSpPr txBox="1"/>
          <p:nvPr/>
        </p:nvSpPr>
        <p:spPr>
          <a:xfrm>
            <a:off x="311760" y="1017720"/>
            <a:ext cx="8520120" cy="3846240"/>
          </a:xfrm>
          <a:prstGeom prst="rect">
            <a:avLst/>
          </a:prstGeom>
          <a:noFill/>
          <a:ln>
            <a:noFill/>
          </a:ln>
        </p:spPr>
        <p:txBody>
          <a:bodyPr tIns="91440" bIns="91440">
            <a:noAutofit/>
          </a:bodyPr>
          <a:p>
            <a:pPr marL="270000" indent="-196560">
              <a:lnSpc>
                <a:spcPct val="100000"/>
              </a:lnSpc>
              <a:buClr>
                <a:srgbClr val="434343"/>
              </a:buClr>
              <a:buFont typeface="Encode Sans"/>
              <a:buChar char="●"/>
            </a:pPr>
            <a:r>
              <a:rPr b="0" lang="es-419" sz="1600" spc="-1" strike="noStrike">
                <a:solidFill>
                  <a:srgbClr val="434343"/>
                </a:solidFill>
                <a:latin typeface="Encode Sans"/>
                <a:ea typeface="Encode Sans"/>
              </a:rPr>
              <a:t>Existen numerosas operaciones que se pueden hacer con los strings, vamos a tomar las variables de ejemplo:</a:t>
            </a:r>
            <a:endParaRPr b="0" lang="es-AR" sz="1600" spc="-1" strike="noStrike">
              <a:solidFill>
                <a:srgbClr val="000000"/>
              </a:solidFill>
              <a:latin typeface="Arial"/>
            </a:endParaRPr>
          </a:p>
          <a:p>
            <a:pPr marL="1350000">
              <a:lnSpc>
                <a:spcPct val="100000"/>
              </a:lnSpc>
              <a:spcBef>
                <a:spcPts val="1001"/>
              </a:spcBef>
              <a:tabLst>
                <a:tab algn="l" pos="0"/>
              </a:tabLst>
            </a:pPr>
            <a:r>
              <a:rPr b="0" lang="es-419" sz="1150" spc="-1" strike="noStrike">
                <a:solidFill>
                  <a:srgbClr val="dd4a68"/>
                </a:solidFill>
                <a:highlight>
                  <a:srgbClr val="f1f1f1"/>
                </a:highlight>
                <a:latin typeface="Consolas"/>
                <a:ea typeface="Consolas"/>
              </a:rPr>
              <a:t>String</a:t>
            </a:r>
            <a:r>
              <a:rPr b="0" lang="es-419" sz="1150" spc="-1" strike="noStrike">
                <a:solidFill>
                  <a:srgbClr val="000000"/>
                </a:solidFill>
                <a:highlight>
                  <a:srgbClr val="f1f1f1"/>
                </a:highlight>
                <a:latin typeface="Consolas"/>
                <a:ea typeface="Consolas"/>
              </a:rPr>
              <a:t> txt1 </a:t>
            </a:r>
            <a:r>
              <a:rPr b="0" lang="es-419" sz="1150" spc="-1" strike="noStrike">
                <a:solidFill>
                  <a:srgbClr val="9a6e3a"/>
                </a:solidFill>
                <a:highlight>
                  <a:srgbClr val="f1f1f1"/>
                </a:highlight>
                <a:latin typeface="Consolas"/>
                <a:ea typeface="Consolas"/>
              </a:rPr>
              <a:t>=</a:t>
            </a:r>
            <a:r>
              <a:rPr b="0" lang="es-419" sz="1150" spc="-1" strike="noStrike">
                <a:solidFill>
                  <a:srgbClr val="000000"/>
                </a:solidFill>
                <a:highlight>
                  <a:srgbClr val="f1f1f1"/>
                </a:highlight>
                <a:latin typeface="Consolas"/>
                <a:ea typeface="Consolas"/>
              </a:rPr>
              <a:t> </a:t>
            </a:r>
            <a:r>
              <a:rPr b="0" lang="es-419" sz="1150" spc="-1" strike="noStrike">
                <a:solidFill>
                  <a:srgbClr val="669900"/>
                </a:solidFill>
                <a:highlight>
                  <a:srgbClr val="f1f1f1"/>
                </a:highlight>
                <a:latin typeface="Consolas"/>
                <a:ea typeface="Consolas"/>
              </a:rPr>
              <a:t>"Hola!"</a:t>
            </a:r>
            <a:r>
              <a:rPr b="0" lang="es-419" sz="1150" spc="-1" strike="noStrike">
                <a:solidFill>
                  <a:srgbClr val="999999"/>
                </a:solidFill>
                <a:highlight>
                  <a:srgbClr val="f1f1f1"/>
                </a:highlight>
                <a:latin typeface="Consolas"/>
                <a:ea typeface="Consolas"/>
              </a:rPr>
              <a:t>;</a:t>
            </a:r>
            <a:endParaRPr b="0" lang="es-AR" sz="1150" spc="-1" strike="noStrike">
              <a:solidFill>
                <a:srgbClr val="000000"/>
              </a:solidFill>
              <a:latin typeface="Arial"/>
            </a:endParaRPr>
          </a:p>
          <a:p>
            <a:pPr marL="1350000">
              <a:lnSpc>
                <a:spcPct val="100000"/>
              </a:lnSpc>
              <a:tabLst>
                <a:tab algn="l" pos="0"/>
              </a:tabLst>
            </a:pPr>
            <a:r>
              <a:rPr b="0" lang="es-419" sz="1150" spc="-1" strike="noStrike">
                <a:solidFill>
                  <a:srgbClr val="dd4a68"/>
                </a:solidFill>
                <a:highlight>
                  <a:srgbClr val="f1f1f1"/>
                </a:highlight>
                <a:latin typeface="Consolas"/>
                <a:ea typeface="Consolas"/>
              </a:rPr>
              <a:t>String</a:t>
            </a:r>
            <a:r>
              <a:rPr b="0" lang="es-419" sz="1150" spc="-1" strike="noStrike">
                <a:solidFill>
                  <a:srgbClr val="000000"/>
                </a:solidFill>
                <a:highlight>
                  <a:srgbClr val="f1f1f1"/>
                </a:highlight>
                <a:latin typeface="Consolas"/>
                <a:ea typeface="Consolas"/>
              </a:rPr>
              <a:t> txt2 </a:t>
            </a:r>
            <a:r>
              <a:rPr b="0" lang="es-419" sz="1150" spc="-1" strike="noStrike">
                <a:solidFill>
                  <a:srgbClr val="9a6e3a"/>
                </a:solidFill>
                <a:highlight>
                  <a:srgbClr val="f1f1f1"/>
                </a:highlight>
                <a:latin typeface="Consolas"/>
                <a:ea typeface="Consolas"/>
              </a:rPr>
              <a:t>=</a:t>
            </a:r>
            <a:r>
              <a:rPr b="0" lang="es-419" sz="1150" spc="-1" strike="noStrike">
                <a:solidFill>
                  <a:srgbClr val="000000"/>
                </a:solidFill>
                <a:highlight>
                  <a:srgbClr val="f1f1f1"/>
                </a:highlight>
                <a:latin typeface="Consolas"/>
                <a:ea typeface="Consolas"/>
              </a:rPr>
              <a:t> </a:t>
            </a:r>
            <a:r>
              <a:rPr b="0" lang="es-419" sz="1150" spc="-1" strike="noStrike">
                <a:solidFill>
                  <a:srgbClr val="669900"/>
                </a:solidFill>
                <a:highlight>
                  <a:srgbClr val="f1f1f1"/>
                </a:highlight>
                <a:latin typeface="Consolas"/>
                <a:ea typeface="Consolas"/>
              </a:rPr>
              <a:t>"Chau!"</a:t>
            </a:r>
            <a:r>
              <a:rPr b="0" lang="es-419" sz="1150" spc="-1" strike="noStrike">
                <a:solidFill>
                  <a:srgbClr val="999999"/>
                </a:solidFill>
                <a:highlight>
                  <a:srgbClr val="f1f1f1"/>
                </a:highlight>
                <a:latin typeface="Consolas"/>
                <a:ea typeface="Consolas"/>
              </a:rPr>
              <a:t>;</a:t>
            </a:r>
            <a:endParaRPr b="0" lang="es-AR" sz="1150" spc="-1" strike="noStrike">
              <a:solidFill>
                <a:srgbClr val="000000"/>
              </a:solidFill>
              <a:latin typeface="Arial"/>
            </a:endParaRPr>
          </a:p>
          <a:p>
            <a:pPr marL="270000" indent="-196560">
              <a:lnSpc>
                <a:spcPct val="100000"/>
              </a:lnSpc>
              <a:spcBef>
                <a:spcPts val="1001"/>
              </a:spcBef>
              <a:buClr>
                <a:srgbClr val="434343"/>
              </a:buClr>
              <a:buFont typeface="Encode Sans"/>
              <a:buChar char="●"/>
              <a:tabLst>
                <a:tab algn="l" pos="0"/>
              </a:tabLst>
            </a:pPr>
            <a:r>
              <a:rPr b="0" lang="es-419" sz="1600" spc="-1" strike="noStrike">
                <a:solidFill>
                  <a:srgbClr val="434343"/>
                </a:solidFill>
                <a:highlight>
                  <a:srgbClr val="f1f1f1"/>
                </a:highlight>
                <a:latin typeface="Encode Sans"/>
                <a:ea typeface="Encode Sans"/>
              </a:rPr>
              <a:t>Concatenar Strings con “+”</a:t>
            </a:r>
            <a:endParaRPr b="0" lang="es-AR" sz="1600" spc="-1" strike="noStrike">
              <a:solidFill>
                <a:srgbClr val="000000"/>
              </a:solidFill>
              <a:latin typeface="Arial"/>
            </a:endParaRPr>
          </a:p>
          <a:p>
            <a:pPr marL="1371600">
              <a:lnSpc>
                <a:spcPct val="100000"/>
              </a:lnSpc>
              <a:spcBef>
                <a:spcPts val="1001"/>
              </a:spcBef>
              <a:tabLst>
                <a:tab algn="l" pos="0"/>
              </a:tabLst>
            </a:pPr>
            <a:r>
              <a:rPr b="0" lang="es-419" sz="1400" spc="-1" strike="noStrike">
                <a:solidFill>
                  <a:srgbClr val="000000"/>
                </a:solidFill>
                <a:highlight>
                  <a:srgbClr val="e8f2fe"/>
                </a:highlight>
                <a:latin typeface="Courier New"/>
                <a:ea typeface="Courier New"/>
              </a:rPr>
              <a:t>String </a:t>
            </a:r>
            <a:r>
              <a:rPr b="0" lang="es-419" sz="1400" spc="-1" strike="noStrike" u="sng">
                <a:solidFill>
                  <a:srgbClr val="6a3e3e"/>
                </a:solidFill>
                <a:highlight>
                  <a:srgbClr val="e8f2fe"/>
                </a:highlight>
                <a:uFillTx/>
                <a:latin typeface="Courier New"/>
                <a:ea typeface="Courier New"/>
              </a:rPr>
              <a:t>txt3</a:t>
            </a:r>
            <a:r>
              <a:rPr b="0" lang="es-419" sz="1400" spc="-1" strike="noStrike">
                <a:solidFill>
                  <a:srgbClr val="000000"/>
                </a:solidFill>
                <a:highlight>
                  <a:srgbClr val="e8f2fe"/>
                </a:highlight>
                <a:latin typeface="Courier New"/>
                <a:ea typeface="Courier New"/>
              </a:rPr>
              <a:t> = </a:t>
            </a:r>
            <a:r>
              <a:rPr b="0" lang="es-419" sz="1400" spc="-1" strike="noStrike">
                <a:solidFill>
                  <a:srgbClr val="6a3e3e"/>
                </a:solidFill>
                <a:highlight>
                  <a:srgbClr val="e8f2fe"/>
                </a:highlight>
                <a:latin typeface="Courier New"/>
                <a:ea typeface="Courier New"/>
              </a:rPr>
              <a:t>txt1</a:t>
            </a:r>
            <a:r>
              <a:rPr b="0" lang="es-419" sz="1400" spc="-1" strike="noStrike">
                <a:solidFill>
                  <a:srgbClr val="000000"/>
                </a:solidFill>
                <a:highlight>
                  <a:srgbClr val="e8f2fe"/>
                </a:highlight>
                <a:latin typeface="Courier New"/>
                <a:ea typeface="Courier New"/>
              </a:rPr>
              <a:t> + </a:t>
            </a:r>
            <a:r>
              <a:rPr b="0" lang="es-419" sz="1400" spc="-1" strike="noStrike">
                <a:solidFill>
                  <a:srgbClr val="6a3e3e"/>
                </a:solidFill>
                <a:highlight>
                  <a:srgbClr val="e8f2fe"/>
                </a:highlight>
                <a:latin typeface="Courier New"/>
                <a:ea typeface="Courier New"/>
              </a:rPr>
              <a:t>txt2</a:t>
            </a:r>
            <a:r>
              <a:rPr b="0" lang="es-419" sz="1400" spc="-1" strike="noStrike">
                <a:solidFill>
                  <a:srgbClr val="000000"/>
                </a:solidFill>
                <a:highlight>
                  <a:srgbClr val="e8f2fe"/>
                </a:highlight>
                <a:latin typeface="Courier New"/>
                <a:ea typeface="Courier New"/>
              </a:rPr>
              <a:t> ;       </a:t>
            </a:r>
            <a:r>
              <a:rPr b="0" lang="es-419" sz="1400" spc="-1" strike="noStrike">
                <a:solidFill>
                  <a:srgbClr val="3f7f5f"/>
                </a:solidFill>
                <a:highlight>
                  <a:srgbClr val="e8f2fe"/>
                </a:highlight>
                <a:latin typeface="Courier New"/>
                <a:ea typeface="Courier New"/>
              </a:rPr>
              <a:t>// "</a:t>
            </a:r>
            <a:r>
              <a:rPr b="0" lang="es-419" sz="1400" spc="-1" strike="noStrike" u="sng">
                <a:solidFill>
                  <a:srgbClr val="3f7f5f"/>
                </a:solidFill>
                <a:highlight>
                  <a:srgbClr val="e8f2fe"/>
                </a:highlight>
                <a:uFillTx/>
                <a:latin typeface="Courier New"/>
                <a:ea typeface="Courier New"/>
              </a:rPr>
              <a:t>Hola</a:t>
            </a:r>
            <a:r>
              <a:rPr b="0" lang="es-419" sz="1400" spc="-1" strike="noStrike">
                <a:solidFill>
                  <a:srgbClr val="3f7f5f"/>
                </a:solidFill>
                <a:highlight>
                  <a:srgbClr val="e8f2fe"/>
                </a:highlight>
                <a:latin typeface="Courier New"/>
                <a:ea typeface="Courier New"/>
              </a:rPr>
              <a:t>!</a:t>
            </a:r>
            <a:r>
              <a:rPr b="0" lang="es-419" sz="1400" spc="-1" strike="noStrike" u="sng">
                <a:solidFill>
                  <a:srgbClr val="3f7f5f"/>
                </a:solidFill>
                <a:highlight>
                  <a:srgbClr val="e8f2fe"/>
                </a:highlight>
                <a:uFillTx/>
                <a:latin typeface="Courier New"/>
                <a:ea typeface="Courier New"/>
              </a:rPr>
              <a:t>Chau</a:t>
            </a:r>
            <a:r>
              <a:rPr b="0" lang="es-419" sz="1400" spc="-1" strike="noStrike">
                <a:solidFill>
                  <a:srgbClr val="3f7f5f"/>
                </a:solidFill>
                <a:highlight>
                  <a:srgbClr val="e8f2fe"/>
                </a:highlight>
                <a:latin typeface="Courier New"/>
                <a:ea typeface="Courier New"/>
              </a:rPr>
              <a:t>!"</a:t>
            </a:r>
            <a:endParaRPr b="0" lang="es-AR" sz="1400" spc="-1" strike="noStrike">
              <a:solidFill>
                <a:srgbClr val="000000"/>
              </a:solidFill>
              <a:latin typeface="Arial"/>
            </a:endParaRPr>
          </a:p>
          <a:p>
            <a:pPr marL="1371600">
              <a:lnSpc>
                <a:spcPct val="100000"/>
              </a:lnSpc>
              <a:tabLst>
                <a:tab algn="l" pos="0"/>
              </a:tabLst>
            </a:pPr>
            <a:r>
              <a:rPr b="0" lang="es-419" sz="1400" spc="-1" strike="noStrike">
                <a:solidFill>
                  <a:srgbClr val="000000"/>
                </a:solidFill>
                <a:highlight>
                  <a:srgbClr val="e8f2fe"/>
                </a:highlight>
                <a:latin typeface="Courier New"/>
                <a:ea typeface="Courier New"/>
              </a:rPr>
              <a:t>String </a:t>
            </a:r>
            <a:r>
              <a:rPr b="0" lang="es-419" sz="1400" spc="-1" strike="noStrike" u="sng">
                <a:solidFill>
                  <a:srgbClr val="6a3e3e"/>
                </a:solidFill>
                <a:highlight>
                  <a:srgbClr val="e8f2fe"/>
                </a:highlight>
                <a:uFillTx/>
                <a:latin typeface="Courier New"/>
                <a:ea typeface="Courier New"/>
              </a:rPr>
              <a:t>txt4</a:t>
            </a:r>
            <a:r>
              <a:rPr b="0" lang="es-419" sz="1400" spc="-1" strike="noStrike">
                <a:solidFill>
                  <a:srgbClr val="000000"/>
                </a:solidFill>
                <a:highlight>
                  <a:srgbClr val="e8f2fe"/>
                </a:highlight>
                <a:latin typeface="Courier New"/>
                <a:ea typeface="Courier New"/>
              </a:rPr>
              <a:t> = </a:t>
            </a:r>
            <a:r>
              <a:rPr b="0" lang="es-419" sz="1400" spc="-1" strike="noStrike">
                <a:solidFill>
                  <a:srgbClr val="6a3e3e"/>
                </a:solidFill>
                <a:highlight>
                  <a:srgbClr val="e8f2fe"/>
                </a:highlight>
                <a:latin typeface="Courier New"/>
                <a:ea typeface="Courier New"/>
              </a:rPr>
              <a:t>txt1</a:t>
            </a:r>
            <a:r>
              <a:rPr b="0" lang="es-419" sz="1400" spc="-1" strike="noStrike">
                <a:solidFill>
                  <a:srgbClr val="000000"/>
                </a:solidFill>
                <a:highlight>
                  <a:srgbClr val="e8f2fe"/>
                </a:highlight>
                <a:latin typeface="Courier New"/>
                <a:ea typeface="Courier New"/>
              </a:rPr>
              <a:t> + </a:t>
            </a:r>
            <a:r>
              <a:rPr b="0" lang="es-419" sz="1400" spc="-1" strike="noStrike">
                <a:solidFill>
                  <a:srgbClr val="2a00ff"/>
                </a:solidFill>
                <a:highlight>
                  <a:srgbClr val="e8f2fe"/>
                </a:highlight>
                <a:latin typeface="Courier New"/>
                <a:ea typeface="Courier New"/>
              </a:rPr>
              <a:t>" "</a:t>
            </a:r>
            <a:r>
              <a:rPr b="0" lang="es-419" sz="1400" spc="-1" strike="noStrike">
                <a:solidFill>
                  <a:srgbClr val="000000"/>
                </a:solidFill>
                <a:highlight>
                  <a:srgbClr val="e8f2fe"/>
                </a:highlight>
                <a:latin typeface="Courier New"/>
                <a:ea typeface="Courier New"/>
              </a:rPr>
              <a:t> + </a:t>
            </a:r>
            <a:r>
              <a:rPr b="0" lang="es-419" sz="1400" spc="-1" strike="noStrike">
                <a:solidFill>
                  <a:srgbClr val="6a3e3e"/>
                </a:solidFill>
                <a:highlight>
                  <a:srgbClr val="e8f2fe"/>
                </a:highlight>
                <a:latin typeface="Courier New"/>
                <a:ea typeface="Courier New"/>
              </a:rPr>
              <a:t>txt2</a:t>
            </a:r>
            <a:r>
              <a:rPr b="0" lang="es-419" sz="1400" spc="-1" strike="noStrike">
                <a:solidFill>
                  <a:srgbClr val="000000"/>
                </a:solidFill>
                <a:highlight>
                  <a:srgbClr val="e8f2fe"/>
                </a:highlight>
                <a:latin typeface="Courier New"/>
                <a:ea typeface="Courier New"/>
              </a:rPr>
              <a:t> ; </a:t>
            </a:r>
            <a:r>
              <a:rPr b="0" lang="es-419" sz="1400" spc="-1" strike="noStrike">
                <a:solidFill>
                  <a:srgbClr val="3f7f5f"/>
                </a:solidFill>
                <a:highlight>
                  <a:srgbClr val="e8f2fe"/>
                </a:highlight>
                <a:latin typeface="Courier New"/>
                <a:ea typeface="Courier New"/>
              </a:rPr>
              <a:t>// "</a:t>
            </a:r>
            <a:r>
              <a:rPr b="0" lang="es-419" sz="1400" spc="-1" strike="noStrike" u="sng">
                <a:solidFill>
                  <a:srgbClr val="3f7f5f"/>
                </a:solidFill>
                <a:highlight>
                  <a:srgbClr val="e8f2fe"/>
                </a:highlight>
                <a:uFillTx/>
                <a:latin typeface="Courier New"/>
                <a:ea typeface="Courier New"/>
              </a:rPr>
              <a:t>Hola</a:t>
            </a:r>
            <a:r>
              <a:rPr b="0" lang="es-419" sz="1400" spc="-1" strike="noStrike">
                <a:solidFill>
                  <a:srgbClr val="3f7f5f"/>
                </a:solidFill>
                <a:highlight>
                  <a:srgbClr val="e8f2fe"/>
                </a:highlight>
                <a:latin typeface="Courier New"/>
                <a:ea typeface="Courier New"/>
              </a:rPr>
              <a:t>! </a:t>
            </a:r>
            <a:r>
              <a:rPr b="0" lang="es-419" sz="1400" spc="-1" strike="noStrike" u="sng">
                <a:solidFill>
                  <a:srgbClr val="3f7f5f"/>
                </a:solidFill>
                <a:highlight>
                  <a:srgbClr val="e8f2fe"/>
                </a:highlight>
                <a:uFillTx/>
                <a:latin typeface="Courier New"/>
                <a:ea typeface="Courier New"/>
              </a:rPr>
              <a:t>Chau</a:t>
            </a:r>
            <a:r>
              <a:rPr b="0" lang="es-419" sz="1400" spc="-1" strike="noStrike">
                <a:solidFill>
                  <a:srgbClr val="3f7f5f"/>
                </a:solidFill>
                <a:highlight>
                  <a:srgbClr val="e8f2fe"/>
                </a:highlight>
                <a:latin typeface="Courier New"/>
                <a:ea typeface="Courier New"/>
              </a:rPr>
              <a:t>!"</a:t>
            </a:r>
            <a:endParaRPr b="0" lang="es-AR" sz="1400" spc="-1" strike="noStrike">
              <a:solidFill>
                <a:srgbClr val="000000"/>
              </a:solidFill>
              <a:latin typeface="Arial"/>
            </a:endParaRPr>
          </a:p>
          <a:p>
            <a:pPr marL="270000" indent="-196560">
              <a:lnSpc>
                <a:spcPct val="100000"/>
              </a:lnSpc>
              <a:spcBef>
                <a:spcPts val="1001"/>
              </a:spcBef>
              <a:buClr>
                <a:srgbClr val="434343"/>
              </a:buClr>
              <a:buFont typeface="Encode Sans"/>
              <a:buChar char="●"/>
              <a:tabLst>
                <a:tab algn="l" pos="0"/>
              </a:tabLst>
            </a:pPr>
            <a:r>
              <a:rPr b="0" lang="es-419" sz="1600" spc="-1" strike="noStrike">
                <a:solidFill>
                  <a:srgbClr val="434343"/>
                </a:solidFill>
                <a:highlight>
                  <a:srgbClr val="e8f2fe"/>
                </a:highlight>
                <a:latin typeface="Encode Sans"/>
                <a:ea typeface="Encode Sans"/>
              </a:rPr>
              <a:t>Comparar</a:t>
            </a:r>
            <a:endParaRPr b="0" lang="es-AR" sz="1600" spc="-1" strike="noStrike">
              <a:solidFill>
                <a:srgbClr val="000000"/>
              </a:solidFill>
              <a:latin typeface="Arial"/>
            </a:endParaRPr>
          </a:p>
          <a:p>
            <a:pPr marL="1371600">
              <a:lnSpc>
                <a:spcPct val="100000"/>
              </a:lnSpc>
              <a:tabLst>
                <a:tab algn="l" pos="0"/>
              </a:tabLst>
            </a:pPr>
            <a:r>
              <a:rPr b="0" lang="es-419" sz="1400" spc="-1" strike="noStrike">
                <a:solidFill>
                  <a:srgbClr val="6a3e3e"/>
                </a:solidFill>
                <a:highlight>
                  <a:srgbClr val="e8f2fe"/>
                </a:highlight>
                <a:latin typeface="Courier New"/>
                <a:ea typeface="Courier New"/>
              </a:rPr>
              <a:t>txt1</a:t>
            </a:r>
            <a:r>
              <a:rPr b="0" lang="es-419" sz="1400" spc="-1" strike="noStrike">
                <a:solidFill>
                  <a:srgbClr val="000000"/>
                </a:solidFill>
                <a:highlight>
                  <a:srgbClr val="e8f2fe"/>
                </a:highlight>
                <a:latin typeface="Courier New"/>
                <a:ea typeface="Courier New"/>
              </a:rPr>
              <a:t>.equals(</a:t>
            </a:r>
            <a:r>
              <a:rPr b="0" lang="es-419" sz="1400" spc="-1" strike="noStrike">
                <a:solidFill>
                  <a:srgbClr val="6a3e3e"/>
                </a:solidFill>
                <a:highlight>
                  <a:srgbClr val="e8f2fe"/>
                </a:highlight>
                <a:latin typeface="Courier New"/>
                <a:ea typeface="Courier New"/>
              </a:rPr>
              <a:t>txt2</a:t>
            </a:r>
            <a:r>
              <a:rPr b="0" lang="es-419" sz="1400" spc="-1" strike="noStrike">
                <a:solidFill>
                  <a:srgbClr val="000000"/>
                </a:solidFill>
                <a:highlight>
                  <a:srgbClr val="e8f2fe"/>
                </a:highlight>
                <a:latin typeface="Courier New"/>
                <a:ea typeface="Courier New"/>
              </a:rPr>
              <a:t>); </a:t>
            </a:r>
            <a:r>
              <a:rPr b="0" lang="es-419" sz="1400" spc="-1" strike="noStrike">
                <a:solidFill>
                  <a:srgbClr val="3f7f5f"/>
                </a:solidFill>
                <a:highlight>
                  <a:srgbClr val="e8f2fe"/>
                </a:highlight>
                <a:latin typeface="Courier New"/>
                <a:ea typeface="Courier New"/>
              </a:rPr>
              <a:t>// false</a:t>
            </a:r>
            <a:endParaRPr b="0" lang="es-AR" sz="1400" spc="-1" strike="noStrike">
              <a:solidFill>
                <a:srgbClr val="000000"/>
              </a:solidFill>
              <a:latin typeface="Arial"/>
            </a:endParaRPr>
          </a:p>
          <a:p>
            <a:pPr marL="1371600">
              <a:lnSpc>
                <a:spcPct val="100000"/>
              </a:lnSpc>
              <a:tabLst>
                <a:tab algn="l" pos="0"/>
              </a:tabLst>
            </a:pPr>
            <a:r>
              <a:rPr b="0" lang="es-419" sz="1400" spc="-1" strike="noStrike">
                <a:solidFill>
                  <a:srgbClr val="6a3e3e"/>
                </a:solidFill>
                <a:highlight>
                  <a:srgbClr val="e8f2fe"/>
                </a:highlight>
                <a:latin typeface="Courier New"/>
                <a:ea typeface="Courier New"/>
              </a:rPr>
              <a:t>txt1</a:t>
            </a:r>
            <a:r>
              <a:rPr b="0" lang="es-419" sz="1400" spc="-1" strike="noStrike">
                <a:solidFill>
                  <a:srgbClr val="000000"/>
                </a:solidFill>
                <a:highlight>
                  <a:srgbClr val="e8f2fe"/>
                </a:highlight>
                <a:latin typeface="Courier New"/>
                <a:ea typeface="Courier New"/>
              </a:rPr>
              <a:t>.equals(</a:t>
            </a:r>
            <a:r>
              <a:rPr b="0" lang="es-419" sz="1400" spc="-1" strike="noStrike">
                <a:solidFill>
                  <a:srgbClr val="6a3e3e"/>
                </a:solidFill>
                <a:highlight>
                  <a:srgbClr val="e8f2fe"/>
                </a:highlight>
                <a:latin typeface="Courier New"/>
                <a:ea typeface="Courier New"/>
              </a:rPr>
              <a:t>txt1</a:t>
            </a:r>
            <a:r>
              <a:rPr b="0" lang="es-419" sz="1400" spc="-1" strike="noStrike">
                <a:solidFill>
                  <a:srgbClr val="000000"/>
                </a:solidFill>
                <a:highlight>
                  <a:srgbClr val="e8f2fe"/>
                </a:highlight>
                <a:latin typeface="Courier New"/>
                <a:ea typeface="Courier New"/>
              </a:rPr>
              <a:t>); </a:t>
            </a:r>
            <a:r>
              <a:rPr b="0" lang="es-419" sz="1400" spc="-1" strike="noStrike">
                <a:solidFill>
                  <a:srgbClr val="3f7f5f"/>
                </a:solidFill>
                <a:highlight>
                  <a:srgbClr val="e8f2fe"/>
                </a:highlight>
                <a:latin typeface="Courier New"/>
                <a:ea typeface="Courier New"/>
              </a:rPr>
              <a:t>// true</a:t>
            </a:r>
            <a:endParaRPr b="0" lang="es-AR" sz="1400" spc="-1" strike="noStrike">
              <a:solidFill>
                <a:srgbClr val="000000"/>
              </a:solidFill>
              <a:latin typeface="Arial"/>
            </a:endParaRPr>
          </a:p>
          <a:p>
            <a:pPr marL="914400" indent="457200">
              <a:lnSpc>
                <a:spcPct val="100000"/>
              </a:lnSpc>
              <a:tabLst>
                <a:tab algn="l" pos="0"/>
              </a:tabLst>
            </a:pPr>
            <a:r>
              <a:rPr b="0" lang="es-419" sz="1400" spc="-1" strike="noStrike">
                <a:solidFill>
                  <a:srgbClr val="e71964"/>
                </a:solidFill>
                <a:highlight>
                  <a:srgbClr val="e8f2fe"/>
                </a:highlight>
                <a:latin typeface="Encode Sans"/>
                <a:ea typeface="Encode Sans"/>
              </a:rPr>
              <a:t>-&gt; notar que NO debe usarse el operador == para comparar Strings</a:t>
            </a:r>
            <a:endParaRPr b="0" lang="es-AR" sz="1400" spc="-1" strike="noStrike">
              <a:solidFill>
                <a:srgbClr val="000000"/>
              </a:solidFill>
              <a:latin typeface="Arial"/>
            </a:endParaRPr>
          </a:p>
          <a:p>
            <a:pPr marL="270000" indent="-196560">
              <a:lnSpc>
                <a:spcPct val="100000"/>
              </a:lnSpc>
              <a:spcBef>
                <a:spcPts val="1001"/>
              </a:spcBef>
              <a:buClr>
                <a:srgbClr val="434343"/>
              </a:buClr>
              <a:buFont typeface="Encode Sans"/>
              <a:buChar char="●"/>
              <a:tabLst>
                <a:tab algn="l" pos="0"/>
              </a:tabLst>
            </a:pPr>
            <a:r>
              <a:rPr b="0" lang="es-419" sz="1600" spc="-1" strike="noStrike">
                <a:solidFill>
                  <a:srgbClr val="434343"/>
                </a:solidFill>
                <a:highlight>
                  <a:srgbClr val="e8f2fe"/>
                </a:highlight>
                <a:latin typeface="Encode Sans"/>
                <a:ea typeface="Encode Sans"/>
              </a:rPr>
              <a:t>Largo de un String</a:t>
            </a:r>
            <a:endParaRPr b="0" lang="es-AR" sz="1600" spc="-1" strike="noStrike">
              <a:solidFill>
                <a:srgbClr val="000000"/>
              </a:solidFill>
              <a:latin typeface="Arial"/>
            </a:endParaRPr>
          </a:p>
          <a:p>
            <a:pPr marL="914400" indent="457200">
              <a:lnSpc>
                <a:spcPct val="100000"/>
              </a:lnSpc>
              <a:spcBef>
                <a:spcPts val="1001"/>
              </a:spcBef>
              <a:tabLst>
                <a:tab algn="l" pos="0"/>
              </a:tabLst>
            </a:pPr>
            <a:r>
              <a:rPr b="0" lang="es-419" sz="1400" spc="-1" strike="noStrike">
                <a:solidFill>
                  <a:srgbClr val="6a3e3e"/>
                </a:solidFill>
                <a:highlight>
                  <a:srgbClr val="e8f2fe"/>
                </a:highlight>
                <a:latin typeface="Courier New"/>
                <a:ea typeface="Courier New"/>
              </a:rPr>
              <a:t>txt1</a:t>
            </a:r>
            <a:r>
              <a:rPr b="0" lang="es-419" sz="1400" spc="-1" strike="noStrike">
                <a:solidFill>
                  <a:srgbClr val="000000"/>
                </a:solidFill>
                <a:highlight>
                  <a:srgbClr val="e8f2fe"/>
                </a:highlight>
                <a:latin typeface="Courier New"/>
                <a:ea typeface="Courier New"/>
              </a:rPr>
              <a:t>.length(); </a:t>
            </a:r>
            <a:r>
              <a:rPr b="0" lang="es-419" sz="1400" spc="-1" strike="noStrike">
                <a:solidFill>
                  <a:srgbClr val="3f7f5f"/>
                </a:solidFill>
                <a:highlight>
                  <a:srgbClr val="e8f2fe"/>
                </a:highlight>
                <a:latin typeface="Courier New"/>
                <a:ea typeface="Courier New"/>
              </a:rPr>
              <a:t>// 5</a:t>
            </a:r>
            <a:endParaRPr b="0" lang="es-A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311760" y="410040"/>
            <a:ext cx="7147440" cy="607320"/>
          </a:xfrm>
          <a:prstGeom prst="rect">
            <a:avLst/>
          </a:prstGeom>
          <a:noFill/>
          <a:ln>
            <a:noFill/>
          </a:ln>
        </p:spPr>
        <p:txBody>
          <a:bodyPr tIns="91440" bIns="91440">
            <a:noAutofit/>
          </a:bodyPr>
          <a:p>
            <a:pPr>
              <a:lnSpc>
                <a:spcPct val="100000"/>
              </a:lnSpc>
              <a:tabLst>
                <a:tab algn="l" pos="0"/>
              </a:tabLst>
            </a:pPr>
            <a:r>
              <a:rPr b="0" lang="es-419" sz="2100" spc="-1" strike="noStrike">
                <a:solidFill>
                  <a:srgbClr val="2a3990"/>
                </a:solidFill>
                <a:latin typeface="Encode Sans"/>
                <a:ea typeface="Encode Sans"/>
              </a:rPr>
              <a:t>String  - Operaciones</a:t>
            </a:r>
            <a:endParaRPr b="0" lang="es-AR" sz="2100" spc="-1" strike="noStrike">
              <a:solidFill>
                <a:srgbClr val="000000"/>
              </a:solidFill>
              <a:latin typeface="Arial"/>
            </a:endParaRPr>
          </a:p>
        </p:txBody>
      </p:sp>
      <p:sp>
        <p:nvSpPr>
          <p:cNvPr id="224" name="TextShape 2"/>
          <p:cNvSpPr txBox="1"/>
          <p:nvPr/>
        </p:nvSpPr>
        <p:spPr>
          <a:xfrm>
            <a:off x="311760" y="858960"/>
            <a:ext cx="8520120" cy="3903120"/>
          </a:xfrm>
          <a:prstGeom prst="rect">
            <a:avLst/>
          </a:prstGeom>
          <a:noFill/>
          <a:ln>
            <a:noFill/>
          </a:ln>
        </p:spPr>
        <p:txBody>
          <a:bodyPr tIns="91440" bIns="91440">
            <a:noAutofit/>
          </a:bodyPr>
          <a:p>
            <a:pPr marL="180000">
              <a:lnSpc>
                <a:spcPct val="100000"/>
              </a:lnSpc>
              <a:tabLst>
                <a:tab algn="l" pos="0"/>
              </a:tabLst>
            </a:pPr>
            <a:r>
              <a:rPr b="0" lang="es-419" sz="1200" spc="-1" strike="noStrike">
                <a:solidFill>
                  <a:srgbClr val="000000"/>
                </a:solidFill>
                <a:latin typeface="Courier New"/>
                <a:ea typeface="Courier New"/>
              </a:rPr>
              <a:t>String </a:t>
            </a:r>
            <a:r>
              <a:rPr b="0" lang="es-419" sz="1200" spc="-1" strike="noStrike">
                <a:solidFill>
                  <a:srgbClr val="6a3e3e"/>
                </a:solidFill>
                <a:latin typeface="Courier New"/>
                <a:ea typeface="Courier New"/>
              </a:rPr>
              <a:t>unTexto</a:t>
            </a:r>
            <a:r>
              <a:rPr b="0" lang="es-419" sz="1200" spc="-1" strike="noStrike">
                <a:solidFill>
                  <a:srgbClr val="000000"/>
                </a:solidFill>
                <a:latin typeface="Courier New"/>
                <a:ea typeface="Courier New"/>
              </a:rPr>
              <a:t> = </a:t>
            </a:r>
            <a:r>
              <a:rPr b="0" lang="es-419" sz="1200" spc="-1" strike="noStrike">
                <a:solidFill>
                  <a:srgbClr val="2a00ff"/>
                </a:solidFill>
                <a:latin typeface="Courier New"/>
                <a:ea typeface="Courier New"/>
              </a:rPr>
              <a:t>"laLA"</a:t>
            </a:r>
            <a:r>
              <a:rPr b="0" lang="es-419" sz="1200" spc="-1" strike="noStrike">
                <a:solidFill>
                  <a:srgbClr val="000000"/>
                </a:solidFill>
                <a:latin typeface="Courier New"/>
                <a:ea typeface="Courier New"/>
              </a:rPr>
              <a:t>;</a:t>
            </a:r>
            <a:endParaRPr b="0" lang="es-AR" sz="1200" spc="-1" strike="noStrike">
              <a:solidFill>
                <a:srgbClr val="000000"/>
              </a:solidFill>
              <a:latin typeface="Arial"/>
            </a:endParaRPr>
          </a:p>
          <a:p>
            <a:pPr marL="180000" indent="-281160">
              <a:lnSpc>
                <a:spcPct val="100000"/>
              </a:lnSpc>
              <a:spcBef>
                <a:spcPts val="1001"/>
              </a:spcBef>
              <a:buClr>
                <a:srgbClr val="434343"/>
              </a:buClr>
              <a:buFont typeface="Encode Sans"/>
              <a:buChar char="●"/>
              <a:tabLst>
                <a:tab algn="l" pos="0"/>
              </a:tabLst>
            </a:pPr>
            <a:r>
              <a:rPr b="0" lang="es-419" sz="1600" spc="-1" strike="noStrike">
                <a:solidFill>
                  <a:srgbClr val="434343"/>
                </a:solidFill>
                <a:latin typeface="Encode Sans"/>
                <a:ea typeface="Encode Sans"/>
              </a:rPr>
              <a:t>Pasar a mayúscula o minúscula</a:t>
            </a:r>
            <a:endParaRPr b="0" lang="es-AR" sz="1600" spc="-1" strike="noStrike">
              <a:solidFill>
                <a:srgbClr val="000000"/>
              </a:solidFill>
              <a:latin typeface="Arial"/>
            </a:endParaRPr>
          </a:p>
          <a:p>
            <a:pPr marL="180000">
              <a:lnSpc>
                <a:spcPct val="115000"/>
              </a:lnSpc>
              <a:spcBef>
                <a:spcPts val="1001"/>
              </a:spcBef>
              <a:tabLst>
                <a:tab algn="l" pos="0"/>
              </a:tabLst>
            </a:pPr>
            <a:r>
              <a:rPr b="0" lang="es-419" sz="1200" spc="-1" strike="noStrike">
                <a:solidFill>
                  <a:srgbClr val="6a3e3e"/>
                </a:solidFill>
                <a:latin typeface="Courier New"/>
                <a:ea typeface="Courier New"/>
              </a:rPr>
              <a:t>unTexto</a:t>
            </a:r>
            <a:r>
              <a:rPr b="0" lang="es-419" sz="1200" spc="-1" strike="noStrike">
                <a:solidFill>
                  <a:srgbClr val="000000"/>
                </a:solidFill>
                <a:latin typeface="Courier New"/>
                <a:ea typeface="Courier New"/>
              </a:rPr>
              <a:t>.toLowerCase() + </a:t>
            </a:r>
            <a:r>
              <a:rPr b="0" lang="es-419" sz="1200" spc="-1" strike="noStrike">
                <a:solidFill>
                  <a:srgbClr val="6a3e3e"/>
                </a:solidFill>
                <a:latin typeface="Courier New"/>
                <a:ea typeface="Courier New"/>
              </a:rPr>
              <a:t>unTexto</a:t>
            </a:r>
            <a:r>
              <a:rPr b="0" lang="es-419" sz="1200" spc="-1" strike="noStrike">
                <a:solidFill>
                  <a:srgbClr val="000000"/>
                </a:solidFill>
                <a:latin typeface="Courier New"/>
                <a:ea typeface="Courier New"/>
              </a:rPr>
              <a:t>.toUpperCase(); </a:t>
            </a:r>
            <a:r>
              <a:rPr b="0" lang="es-419" sz="1200" spc="-1" strike="noStrike">
                <a:solidFill>
                  <a:srgbClr val="3f7f5f"/>
                </a:solidFill>
                <a:latin typeface="Courier New"/>
                <a:ea typeface="Courier New"/>
              </a:rPr>
              <a:t>// lalaLALA</a:t>
            </a:r>
            <a:endParaRPr b="0" lang="es-AR" sz="1200" spc="-1" strike="noStrike">
              <a:solidFill>
                <a:srgbClr val="000000"/>
              </a:solidFill>
              <a:latin typeface="Arial"/>
            </a:endParaRPr>
          </a:p>
          <a:p>
            <a:pPr marL="180000" indent="-281160">
              <a:lnSpc>
                <a:spcPct val="100000"/>
              </a:lnSpc>
              <a:spcBef>
                <a:spcPts val="1001"/>
              </a:spcBef>
              <a:buClr>
                <a:srgbClr val="434343"/>
              </a:buClr>
              <a:buFont typeface="Encode Sans"/>
              <a:buChar char="●"/>
              <a:tabLst>
                <a:tab algn="l" pos="0"/>
              </a:tabLst>
            </a:pPr>
            <a:r>
              <a:rPr b="0" lang="es-419" sz="1600" spc="-1" strike="noStrike">
                <a:solidFill>
                  <a:srgbClr val="434343"/>
                </a:solidFill>
                <a:latin typeface="Encode Sans"/>
                <a:ea typeface="Encode Sans"/>
              </a:rPr>
              <a:t>Indicar si contiene otro string</a:t>
            </a:r>
            <a:endParaRPr b="0" lang="es-AR" sz="1600" spc="-1" strike="noStrike">
              <a:solidFill>
                <a:srgbClr val="000000"/>
              </a:solidFill>
              <a:latin typeface="Arial"/>
            </a:endParaRPr>
          </a:p>
          <a:p>
            <a:pPr marL="180000">
              <a:lnSpc>
                <a:spcPct val="115000"/>
              </a:lnSpc>
              <a:spcBef>
                <a:spcPts val="1001"/>
              </a:spcBef>
              <a:tabLst>
                <a:tab algn="l" pos="0"/>
              </a:tabLst>
            </a:pPr>
            <a:r>
              <a:rPr b="0" lang="es-419" sz="1200" spc="-1" strike="noStrike">
                <a:solidFill>
                  <a:srgbClr val="6a3e3e"/>
                </a:solidFill>
                <a:latin typeface="Courier New"/>
                <a:ea typeface="Courier New"/>
              </a:rPr>
              <a:t>unTexto</a:t>
            </a:r>
            <a:r>
              <a:rPr b="0" lang="es-419" sz="1200" spc="-1" strike="noStrike">
                <a:solidFill>
                  <a:srgbClr val="000000"/>
                </a:solidFill>
                <a:latin typeface="Courier New"/>
                <a:ea typeface="Courier New"/>
              </a:rPr>
              <a:t>.contains(</a:t>
            </a:r>
            <a:r>
              <a:rPr b="0" lang="es-419" sz="1200" spc="-1" strike="noStrike">
                <a:solidFill>
                  <a:srgbClr val="2a00ff"/>
                </a:solidFill>
                <a:latin typeface="Courier New"/>
                <a:ea typeface="Courier New"/>
              </a:rPr>
              <a:t>"la"</a:t>
            </a:r>
            <a:r>
              <a:rPr b="0" lang="es-419" sz="1200" spc="-1" strike="noStrike">
                <a:solidFill>
                  <a:srgbClr val="000000"/>
                </a:solidFill>
                <a:latin typeface="Courier New"/>
                <a:ea typeface="Courier New"/>
              </a:rPr>
              <a:t>); </a:t>
            </a:r>
            <a:r>
              <a:rPr b="0" lang="es-419" sz="1200" spc="-1" strike="noStrike">
                <a:solidFill>
                  <a:srgbClr val="3f7f5f"/>
                </a:solidFill>
                <a:latin typeface="Courier New"/>
                <a:ea typeface="Courier New"/>
              </a:rPr>
              <a:t>//true</a:t>
            </a:r>
            <a:endParaRPr b="0" lang="es-AR" sz="1200" spc="-1" strike="noStrike">
              <a:solidFill>
                <a:srgbClr val="000000"/>
              </a:solidFill>
              <a:latin typeface="Arial"/>
            </a:endParaRPr>
          </a:p>
          <a:p>
            <a:pPr marL="180000">
              <a:lnSpc>
                <a:spcPct val="115000"/>
              </a:lnSpc>
              <a:tabLst>
                <a:tab algn="l" pos="0"/>
              </a:tabLst>
            </a:pPr>
            <a:r>
              <a:rPr b="0" lang="es-419" sz="1200" spc="-1" strike="noStrike">
                <a:solidFill>
                  <a:srgbClr val="6a3e3e"/>
                </a:solidFill>
                <a:latin typeface="Courier New"/>
                <a:ea typeface="Courier New"/>
              </a:rPr>
              <a:t>unTexto</a:t>
            </a:r>
            <a:r>
              <a:rPr b="0" lang="es-419" sz="1200" spc="-1" strike="noStrike">
                <a:solidFill>
                  <a:srgbClr val="000000"/>
                </a:solidFill>
                <a:latin typeface="Courier New"/>
                <a:ea typeface="Courier New"/>
              </a:rPr>
              <a:t>.contains(</a:t>
            </a:r>
            <a:r>
              <a:rPr b="0" lang="es-419" sz="1200" spc="-1" strike="noStrike">
                <a:solidFill>
                  <a:srgbClr val="2a00ff"/>
                </a:solidFill>
                <a:latin typeface="Courier New"/>
                <a:ea typeface="Courier New"/>
              </a:rPr>
              <a:t>"aL"</a:t>
            </a:r>
            <a:r>
              <a:rPr b="0" lang="es-419" sz="1200" spc="-1" strike="noStrike">
                <a:solidFill>
                  <a:srgbClr val="000000"/>
                </a:solidFill>
                <a:latin typeface="Courier New"/>
                <a:ea typeface="Courier New"/>
              </a:rPr>
              <a:t>); </a:t>
            </a:r>
            <a:r>
              <a:rPr b="0" lang="es-419" sz="1200" spc="-1" strike="noStrike">
                <a:solidFill>
                  <a:srgbClr val="3f7f5f"/>
                </a:solidFill>
                <a:latin typeface="Courier New"/>
                <a:ea typeface="Courier New"/>
              </a:rPr>
              <a:t>//true</a:t>
            </a:r>
            <a:endParaRPr b="0" lang="es-AR" sz="1200" spc="-1" strike="noStrike">
              <a:solidFill>
                <a:srgbClr val="000000"/>
              </a:solidFill>
              <a:latin typeface="Arial"/>
            </a:endParaRPr>
          </a:p>
          <a:p>
            <a:pPr marL="180000">
              <a:lnSpc>
                <a:spcPct val="115000"/>
              </a:lnSpc>
              <a:tabLst>
                <a:tab algn="l" pos="0"/>
              </a:tabLst>
            </a:pPr>
            <a:r>
              <a:rPr b="0" lang="es-419" sz="1200" spc="-1" strike="noStrike">
                <a:solidFill>
                  <a:srgbClr val="6a3e3e"/>
                </a:solidFill>
                <a:latin typeface="Courier New"/>
                <a:ea typeface="Courier New"/>
              </a:rPr>
              <a:t>unTexto</a:t>
            </a:r>
            <a:r>
              <a:rPr b="0" lang="es-419" sz="1200" spc="-1" strike="noStrike">
                <a:solidFill>
                  <a:srgbClr val="000000"/>
                </a:solidFill>
                <a:latin typeface="Courier New"/>
                <a:ea typeface="Courier New"/>
              </a:rPr>
              <a:t>.contains(</a:t>
            </a:r>
            <a:r>
              <a:rPr b="0" lang="es-419" sz="1200" spc="-1" strike="noStrike">
                <a:solidFill>
                  <a:srgbClr val="2a00ff"/>
                </a:solidFill>
                <a:latin typeface="Courier New"/>
                <a:ea typeface="Courier New"/>
              </a:rPr>
              <a:t>"La"</a:t>
            </a:r>
            <a:r>
              <a:rPr b="0" lang="es-419" sz="1200" spc="-1" strike="noStrike">
                <a:solidFill>
                  <a:srgbClr val="000000"/>
                </a:solidFill>
                <a:latin typeface="Courier New"/>
                <a:ea typeface="Courier New"/>
              </a:rPr>
              <a:t>); </a:t>
            </a:r>
            <a:r>
              <a:rPr b="0" lang="es-419" sz="1200" spc="-1" strike="noStrike">
                <a:solidFill>
                  <a:srgbClr val="3f7f5f"/>
                </a:solidFill>
                <a:latin typeface="Courier New"/>
                <a:ea typeface="Courier New"/>
              </a:rPr>
              <a:t>//false</a:t>
            </a:r>
            <a:endParaRPr b="0" lang="es-AR" sz="1200" spc="-1" strike="noStrike">
              <a:solidFill>
                <a:srgbClr val="000000"/>
              </a:solidFill>
              <a:latin typeface="Arial"/>
            </a:endParaRPr>
          </a:p>
          <a:p>
            <a:pPr marL="180000" indent="-281160">
              <a:lnSpc>
                <a:spcPct val="100000"/>
              </a:lnSpc>
              <a:spcBef>
                <a:spcPts val="1001"/>
              </a:spcBef>
              <a:buClr>
                <a:srgbClr val="434343"/>
              </a:buClr>
              <a:buFont typeface="Encode Sans"/>
              <a:buChar char="●"/>
              <a:tabLst>
                <a:tab algn="l" pos="0"/>
              </a:tabLst>
            </a:pPr>
            <a:r>
              <a:rPr b="0" lang="es-419" sz="1600" spc="-1" strike="noStrike">
                <a:solidFill>
                  <a:srgbClr val="434343"/>
                </a:solidFill>
                <a:latin typeface="Encode Sans"/>
                <a:ea typeface="Encode Sans"/>
              </a:rPr>
              <a:t>Ver si inicia o termina con otra cadena</a:t>
            </a:r>
            <a:endParaRPr b="0" lang="es-AR" sz="1600" spc="-1" strike="noStrike">
              <a:solidFill>
                <a:srgbClr val="000000"/>
              </a:solidFill>
              <a:latin typeface="Arial"/>
            </a:endParaRPr>
          </a:p>
          <a:p>
            <a:pPr marL="180000">
              <a:lnSpc>
                <a:spcPct val="115000"/>
              </a:lnSpc>
              <a:spcBef>
                <a:spcPts val="1001"/>
              </a:spcBef>
              <a:tabLst>
                <a:tab algn="l" pos="0"/>
              </a:tabLst>
            </a:pPr>
            <a:r>
              <a:rPr b="0" lang="es-419" sz="1200" spc="-1" strike="noStrike">
                <a:solidFill>
                  <a:srgbClr val="6a3e3e"/>
                </a:solidFill>
                <a:highlight>
                  <a:srgbClr val="e8f2fe"/>
                </a:highlight>
                <a:latin typeface="Courier New"/>
                <a:ea typeface="Courier New"/>
              </a:rPr>
              <a:t>unTexto</a:t>
            </a:r>
            <a:r>
              <a:rPr b="0" lang="es-419" sz="1200" spc="-1" strike="noStrike">
                <a:solidFill>
                  <a:srgbClr val="000000"/>
                </a:solidFill>
                <a:highlight>
                  <a:srgbClr val="e8f2fe"/>
                </a:highlight>
                <a:latin typeface="Courier New"/>
                <a:ea typeface="Courier New"/>
              </a:rPr>
              <a:t>.startsWith(</a:t>
            </a:r>
            <a:r>
              <a:rPr b="0" lang="es-419" sz="1200" spc="-1" strike="noStrike">
                <a:solidFill>
                  <a:srgbClr val="2a00ff"/>
                </a:solidFill>
                <a:highlight>
                  <a:srgbClr val="e8f2fe"/>
                </a:highlight>
                <a:latin typeface="Courier New"/>
                <a:ea typeface="Courier New"/>
              </a:rPr>
              <a:t>"la"</a:t>
            </a:r>
            <a:r>
              <a:rPr b="0" lang="es-419" sz="1200" spc="-1" strike="noStrike">
                <a:solidFill>
                  <a:srgbClr val="000000"/>
                </a:solidFill>
                <a:highlight>
                  <a:srgbClr val="e8f2fe"/>
                </a:highlight>
                <a:latin typeface="Courier New"/>
                <a:ea typeface="Courier New"/>
              </a:rPr>
              <a:t>); </a:t>
            </a:r>
            <a:r>
              <a:rPr b="0" lang="es-419" sz="1200" spc="-1" strike="noStrike">
                <a:solidFill>
                  <a:srgbClr val="3f7f5f"/>
                </a:solidFill>
                <a:highlight>
                  <a:srgbClr val="e8f2fe"/>
                </a:highlight>
                <a:latin typeface="Courier New"/>
                <a:ea typeface="Courier New"/>
              </a:rPr>
              <a:t>// true</a:t>
            </a:r>
            <a:endParaRPr b="0" lang="es-AR" sz="1200" spc="-1" strike="noStrike">
              <a:solidFill>
                <a:srgbClr val="000000"/>
              </a:solidFill>
              <a:latin typeface="Arial"/>
            </a:endParaRPr>
          </a:p>
          <a:p>
            <a:pPr marL="180000">
              <a:lnSpc>
                <a:spcPct val="115000"/>
              </a:lnSpc>
              <a:tabLst>
                <a:tab algn="l" pos="0"/>
              </a:tabLst>
            </a:pPr>
            <a:r>
              <a:rPr b="0" lang="es-419" sz="1200" spc="-1" strike="noStrike">
                <a:solidFill>
                  <a:srgbClr val="6a3e3e"/>
                </a:solidFill>
                <a:highlight>
                  <a:srgbClr val="e8f2fe"/>
                </a:highlight>
                <a:latin typeface="Courier New"/>
                <a:ea typeface="Courier New"/>
              </a:rPr>
              <a:t>unTexto</a:t>
            </a:r>
            <a:r>
              <a:rPr b="0" lang="es-419" sz="1200" spc="-1" strike="noStrike">
                <a:solidFill>
                  <a:srgbClr val="000000"/>
                </a:solidFill>
                <a:highlight>
                  <a:srgbClr val="e8f2fe"/>
                </a:highlight>
                <a:latin typeface="Courier New"/>
                <a:ea typeface="Courier New"/>
              </a:rPr>
              <a:t>.endsWith(</a:t>
            </a:r>
            <a:r>
              <a:rPr b="0" lang="es-419" sz="1200" spc="-1" strike="noStrike">
                <a:solidFill>
                  <a:srgbClr val="2a00ff"/>
                </a:solidFill>
                <a:highlight>
                  <a:srgbClr val="e8f2fe"/>
                </a:highlight>
                <a:latin typeface="Courier New"/>
                <a:ea typeface="Courier New"/>
              </a:rPr>
              <a:t>"LE"</a:t>
            </a:r>
            <a:r>
              <a:rPr b="0" lang="es-419" sz="1200" spc="-1" strike="noStrike">
                <a:solidFill>
                  <a:srgbClr val="000000"/>
                </a:solidFill>
                <a:highlight>
                  <a:srgbClr val="e8f2fe"/>
                </a:highlight>
                <a:latin typeface="Courier New"/>
                <a:ea typeface="Courier New"/>
              </a:rPr>
              <a:t>); </a:t>
            </a:r>
            <a:r>
              <a:rPr b="0" lang="es-419" sz="1200" spc="-1" strike="noStrike">
                <a:solidFill>
                  <a:srgbClr val="3f7f5f"/>
                </a:solidFill>
                <a:highlight>
                  <a:srgbClr val="e8f2fe"/>
                </a:highlight>
                <a:latin typeface="Courier New"/>
                <a:ea typeface="Courier New"/>
              </a:rPr>
              <a:t>// false</a:t>
            </a:r>
            <a:endParaRPr b="0" lang="es-AR" sz="1200" spc="-1" strike="noStrike">
              <a:solidFill>
                <a:srgbClr val="000000"/>
              </a:solidFill>
              <a:latin typeface="Arial"/>
            </a:endParaRPr>
          </a:p>
          <a:p>
            <a:pPr marL="180000" indent="-281160">
              <a:lnSpc>
                <a:spcPct val="100000"/>
              </a:lnSpc>
              <a:spcBef>
                <a:spcPts val="1001"/>
              </a:spcBef>
              <a:buClr>
                <a:srgbClr val="434343"/>
              </a:buClr>
              <a:buFont typeface="Encode Sans"/>
              <a:buChar char="●"/>
              <a:tabLst>
                <a:tab algn="l" pos="0"/>
              </a:tabLst>
            </a:pPr>
            <a:r>
              <a:rPr b="0" lang="es-419" sz="1600" spc="-1" strike="noStrike">
                <a:solidFill>
                  <a:srgbClr val="434343"/>
                </a:solidFill>
                <a:highlight>
                  <a:srgbClr val="e8f2fe"/>
                </a:highlight>
                <a:latin typeface="Encode Sans"/>
                <a:ea typeface="Encode Sans"/>
              </a:rPr>
              <a:t>Reemplazar</a:t>
            </a:r>
            <a:endParaRPr b="0" lang="es-AR" sz="1600" spc="-1" strike="noStrike">
              <a:solidFill>
                <a:srgbClr val="000000"/>
              </a:solidFill>
              <a:latin typeface="Arial"/>
            </a:endParaRPr>
          </a:p>
          <a:p>
            <a:pPr marL="180000">
              <a:lnSpc>
                <a:spcPct val="115000"/>
              </a:lnSpc>
              <a:spcBef>
                <a:spcPts val="1001"/>
              </a:spcBef>
              <a:tabLst>
                <a:tab algn="l" pos="0"/>
              </a:tabLst>
            </a:pPr>
            <a:r>
              <a:rPr b="0" lang="es-419" sz="1200" spc="-1" strike="noStrike">
                <a:solidFill>
                  <a:srgbClr val="6a3e3e"/>
                </a:solidFill>
                <a:highlight>
                  <a:srgbClr val="e8f2fe"/>
                </a:highlight>
                <a:latin typeface="Courier New"/>
                <a:ea typeface="Courier New"/>
              </a:rPr>
              <a:t>unTexto</a:t>
            </a:r>
            <a:r>
              <a:rPr b="0" lang="es-419" sz="1200" spc="-1" strike="noStrike">
                <a:solidFill>
                  <a:srgbClr val="000000"/>
                </a:solidFill>
                <a:highlight>
                  <a:srgbClr val="e8f2fe"/>
                </a:highlight>
                <a:latin typeface="Courier New"/>
                <a:ea typeface="Courier New"/>
              </a:rPr>
              <a:t>.replace(</a:t>
            </a:r>
            <a:r>
              <a:rPr b="0" lang="es-419" sz="1200" spc="-1" strike="noStrike">
                <a:solidFill>
                  <a:srgbClr val="2a00ff"/>
                </a:solidFill>
                <a:highlight>
                  <a:srgbClr val="e8f2fe"/>
                </a:highlight>
                <a:latin typeface="Courier New"/>
                <a:ea typeface="Courier New"/>
              </a:rPr>
              <a:t>"la"</a:t>
            </a:r>
            <a:r>
              <a:rPr b="0" lang="es-419" sz="1200" spc="-1" strike="noStrike">
                <a:solidFill>
                  <a:srgbClr val="000000"/>
                </a:solidFill>
                <a:highlight>
                  <a:srgbClr val="e8f2fe"/>
                </a:highlight>
                <a:latin typeface="Courier New"/>
                <a:ea typeface="Courier New"/>
              </a:rPr>
              <a:t>, </a:t>
            </a:r>
            <a:r>
              <a:rPr b="0" lang="es-419" sz="1200" spc="-1" strike="noStrike">
                <a:solidFill>
                  <a:srgbClr val="2a00ff"/>
                </a:solidFill>
                <a:highlight>
                  <a:srgbClr val="e8f2fe"/>
                </a:highlight>
                <a:latin typeface="Courier New"/>
                <a:ea typeface="Courier New"/>
              </a:rPr>
              <a:t>"le"</a:t>
            </a:r>
            <a:r>
              <a:rPr b="0" lang="es-419" sz="1200" spc="-1" strike="noStrike">
                <a:solidFill>
                  <a:srgbClr val="000000"/>
                </a:solidFill>
                <a:highlight>
                  <a:srgbClr val="e8f2fe"/>
                </a:highlight>
                <a:latin typeface="Courier New"/>
                <a:ea typeface="Courier New"/>
              </a:rPr>
              <a:t>); </a:t>
            </a:r>
            <a:r>
              <a:rPr b="0" lang="es-419" sz="1200" spc="-1" strike="noStrike">
                <a:solidFill>
                  <a:srgbClr val="3f7f5f"/>
                </a:solidFill>
                <a:highlight>
                  <a:srgbClr val="e8f2fe"/>
                </a:highlight>
                <a:latin typeface="Courier New"/>
                <a:ea typeface="Courier New"/>
              </a:rPr>
              <a:t>// leLA</a:t>
            </a:r>
            <a:endParaRPr b="0" lang="es-AR" sz="1200" spc="-1" strike="noStrike">
              <a:solidFill>
                <a:srgbClr val="000000"/>
              </a:solidFill>
              <a:latin typeface="Arial"/>
            </a:endParaRPr>
          </a:p>
        </p:txBody>
      </p:sp>
      <p:sp>
        <p:nvSpPr>
          <p:cNvPr id="225" name="CustomShape 3"/>
          <p:cNvSpPr/>
          <p:nvPr/>
        </p:nvSpPr>
        <p:spPr>
          <a:xfrm>
            <a:off x="6135480" y="1115280"/>
            <a:ext cx="2790720" cy="2430000"/>
          </a:xfrm>
          <a:prstGeom prst="roundRect">
            <a:avLst>
              <a:gd name="adj" fmla="val 16667"/>
            </a:avLst>
          </a:prstGeom>
          <a:solidFill>
            <a:srgbClr val="efefef"/>
          </a:solidFill>
          <a:ln w="9360">
            <a:solidFill>
              <a:schemeClr val="dk2"/>
            </a:solidFill>
            <a:round/>
          </a:ln>
        </p:spPr>
        <p:style>
          <a:lnRef idx="0"/>
          <a:fillRef idx="0"/>
          <a:effectRef idx="0"/>
          <a:fontRef idx="minor"/>
        </p:style>
        <p:txBody>
          <a:bodyPr tIns="91440" bIns="91440" anchor="ctr">
            <a:noAutofit/>
          </a:bodyPr>
          <a:p>
            <a:pPr>
              <a:lnSpc>
                <a:spcPct val="100000"/>
              </a:lnSpc>
              <a:tabLst>
                <a:tab algn="l" pos="0"/>
              </a:tabLst>
            </a:pPr>
            <a:r>
              <a:rPr b="0" lang="es-419" sz="1300" spc="-1" strike="noStrike">
                <a:solidFill>
                  <a:srgbClr val="000000"/>
                </a:solidFill>
                <a:latin typeface="Arial"/>
                <a:ea typeface="Arial"/>
              </a:rPr>
              <a:t>Es importante notar que </a:t>
            </a:r>
            <a:r>
              <a:rPr b="0" lang="es-419" sz="1300" spc="-1" strike="noStrike">
                <a:solidFill>
                  <a:srgbClr val="000000"/>
                </a:solidFill>
                <a:latin typeface="Courier New"/>
                <a:ea typeface="Courier New"/>
              </a:rPr>
              <a:t>toLowerCase y replace, NO cambian el valor de la variable “unTexto”, sino que retornan un nuevo String, que puedo guardar en otra variable o imprimir por pantalla. Por ejemplo se pueden encadenar:</a:t>
            </a:r>
            <a:endParaRPr b="0" lang="es-AR" sz="1300" spc="-1" strike="noStrike">
              <a:latin typeface="Arial"/>
            </a:endParaRPr>
          </a:p>
        </p:txBody>
      </p:sp>
      <p:sp>
        <p:nvSpPr>
          <p:cNvPr id="226" name="CustomShape 4"/>
          <p:cNvSpPr/>
          <p:nvPr/>
        </p:nvSpPr>
        <p:spPr>
          <a:xfrm>
            <a:off x="4707000" y="3643200"/>
            <a:ext cx="4095360" cy="1035360"/>
          </a:xfrm>
          <a:prstGeom prst="rect">
            <a:avLst/>
          </a:prstGeom>
          <a:noFill/>
          <a:ln>
            <a:noFill/>
          </a:ln>
        </p:spPr>
        <p:style>
          <a:lnRef idx="0"/>
          <a:fillRef idx="0"/>
          <a:effectRef idx="0"/>
          <a:fontRef idx="minor"/>
        </p:style>
        <p:txBody>
          <a:bodyPr tIns="91440" bIns="91440">
            <a:spAutoFit/>
          </a:bodyPr>
          <a:p>
            <a:pPr>
              <a:lnSpc>
                <a:spcPct val="100000"/>
              </a:lnSpc>
              <a:spcBef>
                <a:spcPts val="1199"/>
              </a:spcBef>
              <a:tabLst>
                <a:tab algn="l" pos="0"/>
              </a:tabLst>
            </a:pPr>
            <a:r>
              <a:rPr b="0" lang="es-419" sz="1200" spc="-1" strike="noStrike">
                <a:solidFill>
                  <a:srgbClr val="2a00ff"/>
                </a:solidFill>
                <a:highlight>
                  <a:srgbClr val="e8f2fe"/>
                </a:highlight>
                <a:latin typeface="Courier New"/>
                <a:ea typeface="Courier New"/>
              </a:rPr>
              <a:t>"hola que tal?"</a:t>
            </a:r>
            <a:r>
              <a:rPr b="0" lang="es-419" sz="1200" spc="-1" strike="noStrike">
                <a:solidFill>
                  <a:srgbClr val="000000"/>
                </a:solidFill>
                <a:highlight>
                  <a:srgbClr val="e8f2fe"/>
                </a:highlight>
                <a:latin typeface="Courier New"/>
                <a:ea typeface="Courier New"/>
              </a:rPr>
              <a:t>.replace(</a:t>
            </a:r>
            <a:endParaRPr b="0" lang="es-AR" sz="1200" spc="-1" strike="noStrike">
              <a:latin typeface="Arial"/>
            </a:endParaRPr>
          </a:p>
          <a:p>
            <a:pPr>
              <a:lnSpc>
                <a:spcPct val="100000"/>
              </a:lnSpc>
              <a:spcBef>
                <a:spcPts val="1199"/>
              </a:spcBef>
              <a:tabLst>
                <a:tab algn="l" pos="0"/>
              </a:tabLst>
            </a:pPr>
            <a:r>
              <a:rPr b="0" lang="es-419" sz="1200" spc="-1" strike="noStrike">
                <a:solidFill>
                  <a:srgbClr val="2a00ff"/>
                </a:solidFill>
                <a:highlight>
                  <a:srgbClr val="e8f2fe"/>
                </a:highlight>
                <a:latin typeface="Courier New"/>
                <a:ea typeface="Courier New"/>
              </a:rPr>
              <a:t>"hola"</a:t>
            </a:r>
            <a:r>
              <a:rPr b="0" lang="es-419" sz="1200" spc="-1" strike="noStrike">
                <a:solidFill>
                  <a:srgbClr val="000000"/>
                </a:solidFill>
                <a:highlight>
                  <a:srgbClr val="e8f2fe"/>
                </a:highlight>
                <a:latin typeface="Courier New"/>
                <a:ea typeface="Courier New"/>
              </a:rPr>
              <a:t>,</a:t>
            </a:r>
            <a:r>
              <a:rPr b="0" lang="es-419" sz="1200" spc="-1" strike="noStrike">
                <a:solidFill>
                  <a:srgbClr val="2a00ff"/>
                </a:solidFill>
                <a:highlight>
                  <a:srgbClr val="e8f2fe"/>
                </a:highlight>
                <a:latin typeface="Courier New"/>
                <a:ea typeface="Courier New"/>
              </a:rPr>
              <a:t>"chau"</a:t>
            </a:r>
            <a:r>
              <a:rPr b="0" lang="es-419" sz="1200" spc="-1" strike="noStrike">
                <a:solidFill>
                  <a:srgbClr val="000000"/>
                </a:solidFill>
                <a:highlight>
                  <a:srgbClr val="e8f2fe"/>
                </a:highlight>
                <a:latin typeface="Courier New"/>
                <a:ea typeface="Courier New"/>
              </a:rPr>
              <a:t>).toUpperCase(); </a:t>
            </a:r>
            <a:endParaRPr b="0" lang="es-AR" sz="1200" spc="-1" strike="noStrike">
              <a:latin typeface="Arial"/>
            </a:endParaRPr>
          </a:p>
          <a:p>
            <a:pPr>
              <a:lnSpc>
                <a:spcPct val="100000"/>
              </a:lnSpc>
              <a:spcBef>
                <a:spcPts val="1199"/>
              </a:spcBef>
              <a:tabLst>
                <a:tab algn="l" pos="0"/>
              </a:tabLst>
            </a:pPr>
            <a:r>
              <a:rPr b="0" lang="es-419" sz="1200" spc="-1" strike="noStrike">
                <a:solidFill>
                  <a:srgbClr val="3f7f5f"/>
                </a:solidFill>
                <a:highlight>
                  <a:srgbClr val="e8f2fe"/>
                </a:highlight>
                <a:latin typeface="Courier New"/>
                <a:ea typeface="Courier New"/>
              </a:rPr>
              <a:t>// CHAU QUE TAL?</a:t>
            </a:r>
            <a:endParaRPr b="0" lang="es-AR"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311760" y="410040"/>
            <a:ext cx="7147440" cy="607320"/>
          </a:xfrm>
          <a:prstGeom prst="rect">
            <a:avLst/>
          </a:prstGeom>
          <a:noFill/>
          <a:ln>
            <a:noFill/>
          </a:ln>
        </p:spPr>
        <p:txBody>
          <a:bodyPr tIns="91440" bIns="91440">
            <a:noAutofit/>
          </a:bodyPr>
          <a:p>
            <a:pPr>
              <a:lnSpc>
                <a:spcPct val="100000"/>
              </a:lnSpc>
              <a:tabLst>
                <a:tab algn="l" pos="0"/>
              </a:tabLst>
            </a:pPr>
            <a:r>
              <a:rPr b="0" lang="es-419" sz="2100" spc="-1" strike="noStrike">
                <a:solidFill>
                  <a:srgbClr val="2a3990"/>
                </a:solidFill>
                <a:latin typeface="Encode Sans"/>
                <a:ea typeface="Encode Sans"/>
              </a:rPr>
              <a:t>String  - Operaciones - Split</a:t>
            </a:r>
            <a:endParaRPr b="0" lang="es-AR" sz="2100" spc="-1" strike="noStrike">
              <a:solidFill>
                <a:srgbClr val="000000"/>
              </a:solidFill>
              <a:latin typeface="Arial"/>
            </a:endParaRPr>
          </a:p>
        </p:txBody>
      </p:sp>
      <p:sp>
        <p:nvSpPr>
          <p:cNvPr id="228" name="TextShape 2"/>
          <p:cNvSpPr txBox="1"/>
          <p:nvPr/>
        </p:nvSpPr>
        <p:spPr>
          <a:xfrm>
            <a:off x="311760" y="1229760"/>
            <a:ext cx="8520120" cy="3338640"/>
          </a:xfrm>
          <a:prstGeom prst="rect">
            <a:avLst/>
          </a:prstGeom>
          <a:noFill/>
          <a:ln>
            <a:noFill/>
          </a:ln>
        </p:spPr>
        <p:txBody>
          <a:bodyPr tIns="91440" bIns="91440">
            <a:noAutofit/>
          </a:bodyPr>
          <a:p>
            <a:pPr>
              <a:lnSpc>
                <a:spcPct val="115000"/>
              </a:lnSpc>
              <a:tabLst>
                <a:tab algn="l" pos="0"/>
              </a:tabLst>
            </a:pPr>
            <a:r>
              <a:rPr b="0" lang="es-419" sz="1600" spc="-1" strike="noStrike">
                <a:solidFill>
                  <a:srgbClr val="434343"/>
                </a:solidFill>
                <a:latin typeface="Encode Sans"/>
                <a:ea typeface="Encode Sans"/>
              </a:rPr>
              <a:t>Quizás la operación más usada de String, es “split” el cual convierte un String en un String[] (es decir un array de strings), a partir de un separador. Por ejemplo:</a:t>
            </a:r>
            <a:endParaRPr b="0" lang="es-AR" sz="1600" spc="-1" strike="noStrike">
              <a:solidFill>
                <a:srgbClr val="000000"/>
              </a:solidFill>
              <a:latin typeface="Arial"/>
            </a:endParaRPr>
          </a:p>
          <a:p>
            <a:pPr>
              <a:lnSpc>
                <a:spcPct val="115000"/>
              </a:lnSpc>
              <a:spcBef>
                <a:spcPts val="1199"/>
              </a:spcBef>
              <a:tabLst>
                <a:tab algn="l" pos="0"/>
              </a:tabLst>
            </a:pPr>
            <a:r>
              <a:rPr b="0" lang="es-419" sz="1400" spc="-1" strike="noStrike">
                <a:solidFill>
                  <a:srgbClr val="000000"/>
                </a:solidFill>
                <a:latin typeface="Courier New"/>
                <a:ea typeface="Courier New"/>
              </a:rPr>
              <a:t>String </a:t>
            </a:r>
            <a:r>
              <a:rPr b="0" lang="es-419" sz="1400" spc="-1" strike="noStrike">
                <a:solidFill>
                  <a:srgbClr val="6a3e3e"/>
                </a:solidFill>
                <a:latin typeface="Courier New"/>
                <a:ea typeface="Courier New"/>
              </a:rPr>
              <a:t>saludo</a:t>
            </a:r>
            <a:r>
              <a:rPr b="0" lang="es-419" sz="1400" spc="-1" strike="noStrike">
                <a:solidFill>
                  <a:srgbClr val="000000"/>
                </a:solidFill>
                <a:latin typeface="Courier New"/>
                <a:ea typeface="Courier New"/>
              </a:rPr>
              <a:t> = </a:t>
            </a:r>
            <a:r>
              <a:rPr b="0" lang="es-419" sz="1400" spc="-1" strike="noStrike">
                <a:solidFill>
                  <a:srgbClr val="2a00ff"/>
                </a:solidFill>
                <a:latin typeface="Courier New"/>
                <a:ea typeface="Courier New"/>
              </a:rPr>
              <a:t>"hola que tal?"</a:t>
            </a:r>
            <a:r>
              <a:rPr b="0" lang="es-419" sz="1400" spc="-1" strike="noStrike">
                <a:solidFill>
                  <a:srgbClr val="000000"/>
                </a:solidFill>
                <a:latin typeface="Courier New"/>
                <a:ea typeface="Courier New"/>
              </a:rPr>
              <a:t>;</a:t>
            </a:r>
            <a:endParaRPr b="0" lang="es-AR" sz="1400" spc="-1" strike="noStrike">
              <a:solidFill>
                <a:srgbClr val="000000"/>
              </a:solidFill>
              <a:latin typeface="Arial"/>
            </a:endParaRPr>
          </a:p>
          <a:p>
            <a:pPr>
              <a:lnSpc>
                <a:spcPct val="115000"/>
              </a:lnSpc>
              <a:spcBef>
                <a:spcPts val="1199"/>
              </a:spcBef>
              <a:tabLst>
                <a:tab algn="l" pos="0"/>
              </a:tabLst>
            </a:pPr>
            <a:r>
              <a:rPr b="0" lang="es-419" sz="1400" spc="-1" strike="noStrike">
                <a:solidFill>
                  <a:srgbClr val="000000"/>
                </a:solidFill>
                <a:latin typeface="Courier New"/>
                <a:ea typeface="Courier New"/>
              </a:rPr>
              <a:t>String[] </a:t>
            </a:r>
            <a:r>
              <a:rPr b="0" lang="es-419" sz="1400" spc="-1" strike="noStrike" u="sng">
                <a:solidFill>
                  <a:srgbClr val="6a3e3e"/>
                </a:solidFill>
                <a:uFillTx/>
                <a:latin typeface="Courier New"/>
                <a:ea typeface="Courier New"/>
              </a:rPr>
              <a:t>saludoPartido1</a:t>
            </a:r>
            <a:r>
              <a:rPr b="0" lang="es-419" sz="1400" spc="-1" strike="noStrike">
                <a:solidFill>
                  <a:srgbClr val="000000"/>
                </a:solidFill>
                <a:latin typeface="Courier New"/>
                <a:ea typeface="Courier New"/>
              </a:rPr>
              <a:t> = </a:t>
            </a:r>
            <a:r>
              <a:rPr b="0" lang="es-419" sz="1400" spc="-1" strike="noStrike">
                <a:solidFill>
                  <a:srgbClr val="6a3e3e"/>
                </a:solidFill>
                <a:latin typeface="Courier New"/>
                <a:ea typeface="Courier New"/>
              </a:rPr>
              <a:t>saludo</a:t>
            </a:r>
            <a:r>
              <a:rPr b="0" lang="es-419" sz="1400" spc="-1" strike="noStrike">
                <a:solidFill>
                  <a:srgbClr val="000000"/>
                </a:solidFill>
                <a:latin typeface="Courier New"/>
                <a:ea typeface="Courier New"/>
              </a:rPr>
              <a:t>.split(</a:t>
            </a:r>
            <a:r>
              <a:rPr b="0" lang="es-419" sz="1400" spc="-1" strike="noStrike">
                <a:solidFill>
                  <a:srgbClr val="2a00ff"/>
                </a:solidFill>
                <a:latin typeface="Courier New"/>
                <a:ea typeface="Courier New"/>
              </a:rPr>
              <a:t>" "</a:t>
            </a:r>
            <a:r>
              <a:rPr b="0" lang="es-419" sz="1400" spc="-1" strike="noStrike">
                <a:solidFill>
                  <a:srgbClr val="000000"/>
                </a:solidFill>
                <a:latin typeface="Courier New"/>
                <a:ea typeface="Courier New"/>
              </a:rPr>
              <a:t>); </a:t>
            </a:r>
            <a:endParaRPr b="0" lang="es-AR" sz="1400" spc="-1" strike="noStrike">
              <a:solidFill>
                <a:srgbClr val="000000"/>
              </a:solidFill>
              <a:latin typeface="Arial"/>
            </a:endParaRPr>
          </a:p>
          <a:p>
            <a:pPr>
              <a:lnSpc>
                <a:spcPct val="115000"/>
              </a:lnSpc>
              <a:spcBef>
                <a:spcPts val="1199"/>
              </a:spcBef>
              <a:tabLst>
                <a:tab algn="l" pos="0"/>
              </a:tabLst>
            </a:pPr>
            <a:r>
              <a:rPr b="0" lang="es-419" sz="1400" spc="-1" strike="noStrike">
                <a:solidFill>
                  <a:srgbClr val="3f7f5f"/>
                </a:solidFill>
                <a:latin typeface="Courier New"/>
                <a:ea typeface="Courier New"/>
              </a:rPr>
              <a:t>// "</a:t>
            </a:r>
            <a:r>
              <a:rPr b="0" lang="es-419" sz="1400" spc="-1" strike="noStrike" u="sng">
                <a:solidFill>
                  <a:srgbClr val="3f7f5f"/>
                </a:solidFill>
                <a:uFillTx/>
                <a:latin typeface="Courier New"/>
                <a:ea typeface="Courier New"/>
              </a:rPr>
              <a:t>hola</a:t>
            </a:r>
            <a:r>
              <a:rPr b="0" lang="es-419" sz="1400" spc="-1" strike="noStrike">
                <a:solidFill>
                  <a:srgbClr val="3f7f5f"/>
                </a:solidFill>
                <a:latin typeface="Courier New"/>
                <a:ea typeface="Courier New"/>
              </a:rPr>
              <a:t>", "</a:t>
            </a:r>
            <a:r>
              <a:rPr b="0" lang="es-419" sz="1400" spc="-1" strike="noStrike" u="sng">
                <a:solidFill>
                  <a:srgbClr val="3f7f5f"/>
                </a:solidFill>
                <a:uFillTx/>
                <a:latin typeface="Courier New"/>
                <a:ea typeface="Courier New"/>
              </a:rPr>
              <a:t>que</a:t>
            </a:r>
            <a:r>
              <a:rPr b="0" lang="es-419" sz="1400" spc="-1" strike="noStrike">
                <a:solidFill>
                  <a:srgbClr val="3f7f5f"/>
                </a:solidFill>
                <a:latin typeface="Courier New"/>
                <a:ea typeface="Courier New"/>
              </a:rPr>
              <a:t>", "</a:t>
            </a:r>
            <a:r>
              <a:rPr b="0" lang="es-419" sz="1400" spc="-1" strike="noStrike" u="sng">
                <a:solidFill>
                  <a:srgbClr val="3f7f5f"/>
                </a:solidFill>
                <a:uFillTx/>
                <a:latin typeface="Courier New"/>
                <a:ea typeface="Courier New"/>
              </a:rPr>
              <a:t>tal</a:t>
            </a:r>
            <a:r>
              <a:rPr b="0" lang="es-419" sz="1400" spc="-1" strike="noStrike">
                <a:solidFill>
                  <a:srgbClr val="3f7f5f"/>
                </a:solidFill>
                <a:latin typeface="Courier New"/>
                <a:ea typeface="Courier New"/>
              </a:rPr>
              <a:t>?"</a:t>
            </a:r>
            <a:endParaRPr b="0" lang="es-AR" sz="1400" spc="-1" strike="noStrike">
              <a:solidFill>
                <a:srgbClr val="000000"/>
              </a:solidFill>
              <a:latin typeface="Arial"/>
            </a:endParaRPr>
          </a:p>
          <a:p>
            <a:pPr>
              <a:lnSpc>
                <a:spcPct val="115000"/>
              </a:lnSpc>
              <a:spcBef>
                <a:spcPts val="1199"/>
              </a:spcBef>
              <a:tabLst>
                <a:tab algn="l" pos="0"/>
              </a:tabLst>
            </a:pPr>
            <a:r>
              <a:rPr b="0" lang="es-419" sz="1400" spc="-1" strike="noStrike">
                <a:solidFill>
                  <a:srgbClr val="000000"/>
                </a:solidFill>
                <a:latin typeface="Courier New"/>
                <a:ea typeface="Courier New"/>
              </a:rPr>
              <a:t>String[] </a:t>
            </a:r>
            <a:r>
              <a:rPr b="0" lang="es-419" sz="1400" spc="-1" strike="noStrike" u="sng">
                <a:solidFill>
                  <a:srgbClr val="6a3e3e"/>
                </a:solidFill>
                <a:highlight>
                  <a:srgbClr val="f0d8a8"/>
                </a:highlight>
                <a:uFillTx/>
                <a:latin typeface="Courier New"/>
                <a:ea typeface="Courier New"/>
              </a:rPr>
              <a:t>saludoPartido2</a:t>
            </a:r>
            <a:r>
              <a:rPr b="0" lang="es-419" sz="1400" spc="-1" strike="noStrike">
                <a:solidFill>
                  <a:srgbClr val="000000"/>
                </a:solidFill>
                <a:highlight>
                  <a:srgbClr val="f0d8a8"/>
                </a:highlight>
                <a:latin typeface="Courier New"/>
                <a:ea typeface="Courier New"/>
              </a:rPr>
              <a:t> = </a:t>
            </a:r>
            <a:r>
              <a:rPr b="0" lang="es-419" sz="1400" spc="-1" strike="noStrike">
                <a:solidFill>
                  <a:srgbClr val="6a3e3e"/>
                </a:solidFill>
                <a:highlight>
                  <a:srgbClr val="f0d8a8"/>
                </a:highlight>
                <a:latin typeface="Courier New"/>
                <a:ea typeface="Courier New"/>
              </a:rPr>
              <a:t>saludo</a:t>
            </a:r>
            <a:r>
              <a:rPr b="0" lang="es-419" sz="1400" spc="-1" strike="noStrike">
                <a:solidFill>
                  <a:srgbClr val="000000"/>
                </a:solidFill>
                <a:highlight>
                  <a:srgbClr val="f0d8a8"/>
                </a:highlight>
                <a:latin typeface="Courier New"/>
                <a:ea typeface="Courier New"/>
              </a:rPr>
              <a:t>.split(</a:t>
            </a:r>
            <a:r>
              <a:rPr b="0" lang="es-419" sz="1400" spc="-1" strike="noStrike">
                <a:solidFill>
                  <a:srgbClr val="2a00ff"/>
                </a:solidFill>
                <a:highlight>
                  <a:srgbClr val="f0d8a8"/>
                </a:highlight>
                <a:latin typeface="Courier New"/>
                <a:ea typeface="Courier New"/>
              </a:rPr>
              <a:t>"a"</a:t>
            </a:r>
            <a:r>
              <a:rPr b="0" lang="es-419" sz="1400" spc="-1" strike="noStrike">
                <a:solidFill>
                  <a:srgbClr val="000000"/>
                </a:solidFill>
                <a:highlight>
                  <a:srgbClr val="f0d8a8"/>
                </a:highlight>
                <a:latin typeface="Courier New"/>
                <a:ea typeface="Courier New"/>
              </a:rPr>
              <a:t>); </a:t>
            </a:r>
            <a:endParaRPr b="0" lang="es-AR" sz="1400" spc="-1" strike="noStrike">
              <a:solidFill>
                <a:srgbClr val="000000"/>
              </a:solidFill>
              <a:latin typeface="Arial"/>
            </a:endParaRPr>
          </a:p>
          <a:p>
            <a:pPr>
              <a:lnSpc>
                <a:spcPct val="115000"/>
              </a:lnSpc>
              <a:spcBef>
                <a:spcPts val="1199"/>
              </a:spcBef>
              <a:tabLst>
                <a:tab algn="l" pos="0"/>
              </a:tabLst>
            </a:pPr>
            <a:r>
              <a:rPr b="0" lang="es-419" sz="1400" spc="-1" strike="noStrike">
                <a:solidFill>
                  <a:srgbClr val="3f7f5f"/>
                </a:solidFill>
                <a:highlight>
                  <a:srgbClr val="f0d8a8"/>
                </a:highlight>
                <a:latin typeface="Courier New"/>
                <a:ea typeface="Courier New"/>
              </a:rPr>
              <a:t>// "</a:t>
            </a:r>
            <a:r>
              <a:rPr b="0" lang="es-419" sz="1400" spc="-1" strike="noStrike" u="sng">
                <a:solidFill>
                  <a:srgbClr val="3f7f5f"/>
                </a:solidFill>
                <a:highlight>
                  <a:srgbClr val="f0d8a8"/>
                </a:highlight>
                <a:uFillTx/>
                <a:latin typeface="Courier New"/>
                <a:ea typeface="Courier New"/>
              </a:rPr>
              <a:t>hol</a:t>
            </a:r>
            <a:r>
              <a:rPr b="0" lang="es-419" sz="1400" spc="-1" strike="noStrike">
                <a:solidFill>
                  <a:srgbClr val="3f7f5f"/>
                </a:solidFill>
                <a:highlight>
                  <a:srgbClr val="f0d8a8"/>
                </a:highlight>
                <a:latin typeface="Courier New"/>
                <a:ea typeface="Courier New"/>
              </a:rPr>
              <a:t>", " </a:t>
            </a:r>
            <a:r>
              <a:rPr b="0" lang="es-419" sz="1400" spc="-1" strike="noStrike" u="sng">
                <a:solidFill>
                  <a:srgbClr val="3f7f5f"/>
                </a:solidFill>
                <a:highlight>
                  <a:srgbClr val="f0d8a8"/>
                </a:highlight>
                <a:uFillTx/>
                <a:latin typeface="Courier New"/>
                <a:ea typeface="Courier New"/>
              </a:rPr>
              <a:t>que</a:t>
            </a:r>
            <a:r>
              <a:rPr b="0" lang="es-419" sz="1400" spc="-1" strike="noStrike">
                <a:solidFill>
                  <a:srgbClr val="3f7f5f"/>
                </a:solidFill>
                <a:highlight>
                  <a:srgbClr val="f0d8a8"/>
                </a:highlight>
                <a:latin typeface="Courier New"/>
                <a:ea typeface="Courier New"/>
              </a:rPr>
              <a:t> t", "l?" --&gt; </a:t>
            </a:r>
            <a:r>
              <a:rPr b="0" lang="es-419" sz="1400" spc="-1" strike="noStrike" u="sng">
                <a:solidFill>
                  <a:srgbClr val="3f7f5f"/>
                </a:solidFill>
                <a:highlight>
                  <a:srgbClr val="f0d8a8"/>
                </a:highlight>
                <a:uFillTx/>
                <a:latin typeface="Courier New"/>
                <a:ea typeface="Courier New"/>
              </a:rPr>
              <a:t>notar</a:t>
            </a:r>
            <a:r>
              <a:rPr b="0" lang="es-419" sz="1400" spc="-1" strike="noStrike">
                <a:solidFill>
                  <a:srgbClr val="3f7f5f"/>
                </a:solidFill>
                <a:highlight>
                  <a:srgbClr val="f0d8a8"/>
                </a:highlight>
                <a:latin typeface="Courier New"/>
                <a:ea typeface="Courier New"/>
              </a:rPr>
              <a:t> </a:t>
            </a:r>
            <a:r>
              <a:rPr b="0" lang="es-419" sz="1400" spc="-1" strike="noStrike" u="sng">
                <a:solidFill>
                  <a:srgbClr val="3f7f5f"/>
                </a:solidFill>
                <a:highlight>
                  <a:srgbClr val="f0d8a8"/>
                </a:highlight>
                <a:uFillTx/>
                <a:latin typeface="Courier New"/>
                <a:ea typeface="Courier New"/>
              </a:rPr>
              <a:t>la</a:t>
            </a:r>
            <a:r>
              <a:rPr b="0" lang="es-419" sz="1400" spc="-1" strike="noStrike">
                <a:solidFill>
                  <a:srgbClr val="3f7f5f"/>
                </a:solidFill>
                <a:highlight>
                  <a:srgbClr val="f0d8a8"/>
                </a:highlight>
                <a:latin typeface="Courier New"/>
                <a:ea typeface="Courier New"/>
              </a:rPr>
              <a:t> </a:t>
            </a:r>
            <a:r>
              <a:rPr b="0" lang="es-419" sz="1400" spc="-1" strike="noStrike" u="sng">
                <a:solidFill>
                  <a:srgbClr val="3f7f5f"/>
                </a:solidFill>
                <a:highlight>
                  <a:srgbClr val="f0d8a8"/>
                </a:highlight>
                <a:uFillTx/>
                <a:latin typeface="Courier New"/>
                <a:ea typeface="Courier New"/>
              </a:rPr>
              <a:t>presencia</a:t>
            </a:r>
            <a:r>
              <a:rPr b="0" lang="es-419" sz="1400" spc="-1" strike="noStrike">
                <a:solidFill>
                  <a:srgbClr val="3f7f5f"/>
                </a:solidFill>
                <a:highlight>
                  <a:srgbClr val="f0d8a8"/>
                </a:highlight>
                <a:latin typeface="Courier New"/>
                <a:ea typeface="Courier New"/>
              </a:rPr>
              <a:t> </a:t>
            </a:r>
            <a:r>
              <a:rPr b="0" lang="es-419" sz="1400" spc="-1" strike="noStrike" u="sng">
                <a:solidFill>
                  <a:srgbClr val="3f7f5f"/>
                </a:solidFill>
                <a:highlight>
                  <a:srgbClr val="f0d8a8"/>
                </a:highlight>
                <a:uFillTx/>
                <a:latin typeface="Courier New"/>
                <a:ea typeface="Courier New"/>
              </a:rPr>
              <a:t>de</a:t>
            </a:r>
            <a:r>
              <a:rPr b="0" lang="es-419" sz="1400" spc="-1" strike="noStrike">
                <a:solidFill>
                  <a:srgbClr val="3f7f5f"/>
                </a:solidFill>
                <a:highlight>
                  <a:srgbClr val="f0d8a8"/>
                </a:highlight>
                <a:latin typeface="Courier New"/>
                <a:ea typeface="Courier New"/>
              </a:rPr>
              <a:t> </a:t>
            </a:r>
            <a:r>
              <a:rPr b="0" lang="es-419" sz="1400" spc="-1" strike="noStrike" u="sng">
                <a:solidFill>
                  <a:srgbClr val="3f7f5f"/>
                </a:solidFill>
                <a:highlight>
                  <a:srgbClr val="f0d8a8"/>
                </a:highlight>
                <a:uFillTx/>
                <a:latin typeface="Courier New"/>
                <a:ea typeface="Courier New"/>
              </a:rPr>
              <a:t>espacios</a:t>
            </a:r>
            <a:endParaRPr b="0" lang="es-AR" sz="1400" spc="-1" strike="noStrike">
              <a:solidFill>
                <a:srgbClr val="000000"/>
              </a:solidFill>
              <a:latin typeface="Arial"/>
            </a:endParaRPr>
          </a:p>
          <a:p>
            <a:pPr>
              <a:lnSpc>
                <a:spcPct val="115000"/>
              </a:lnSpc>
              <a:tabLst>
                <a:tab algn="l" pos="0"/>
              </a:tabLst>
            </a:pPr>
            <a:endParaRPr b="0" lang="es-A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311760" y="410040"/>
            <a:ext cx="7147440" cy="607320"/>
          </a:xfrm>
          <a:prstGeom prst="rect">
            <a:avLst/>
          </a:prstGeom>
          <a:noFill/>
          <a:ln>
            <a:noFill/>
          </a:ln>
        </p:spPr>
        <p:txBody>
          <a:bodyPr tIns="91440" bIns="91440">
            <a:noAutofit/>
          </a:bodyPr>
          <a:p>
            <a:pPr>
              <a:lnSpc>
                <a:spcPct val="100000"/>
              </a:lnSpc>
              <a:tabLst>
                <a:tab algn="l" pos="0"/>
              </a:tabLst>
            </a:pPr>
            <a:r>
              <a:rPr b="0" lang="es-419" sz="2100" spc="-1" strike="noStrike">
                <a:solidFill>
                  <a:srgbClr val="2a3990"/>
                </a:solidFill>
                <a:latin typeface="Encode Sans"/>
                <a:ea typeface="Encode Sans"/>
              </a:rPr>
              <a:t>String  - Escape y caracteres especiales</a:t>
            </a:r>
            <a:endParaRPr b="0" lang="es-AR" sz="2100" spc="-1" strike="noStrike">
              <a:solidFill>
                <a:srgbClr val="000000"/>
              </a:solidFill>
              <a:latin typeface="Arial"/>
            </a:endParaRPr>
          </a:p>
        </p:txBody>
      </p:sp>
      <p:sp>
        <p:nvSpPr>
          <p:cNvPr id="230" name="TextShape 2"/>
          <p:cNvSpPr txBox="1"/>
          <p:nvPr/>
        </p:nvSpPr>
        <p:spPr>
          <a:xfrm>
            <a:off x="311760" y="902160"/>
            <a:ext cx="8520120" cy="3929760"/>
          </a:xfrm>
          <a:prstGeom prst="rect">
            <a:avLst/>
          </a:prstGeom>
          <a:noFill/>
          <a:ln>
            <a:noFill/>
          </a:ln>
        </p:spPr>
        <p:txBody>
          <a:bodyPr tIns="91440" bIns="91440">
            <a:noAutofit/>
          </a:bodyPr>
          <a:p>
            <a:pPr>
              <a:lnSpc>
                <a:spcPct val="100000"/>
              </a:lnSpc>
              <a:tabLst>
                <a:tab algn="l" pos="0"/>
              </a:tabLst>
            </a:pPr>
            <a:r>
              <a:rPr b="0" lang="es-419" sz="1400" spc="-1" strike="noStrike">
                <a:solidFill>
                  <a:srgbClr val="434343"/>
                </a:solidFill>
                <a:latin typeface="Encode Sans"/>
                <a:ea typeface="Encode Sans"/>
              </a:rPr>
              <a:t>Todos los lenguajes de programación cuentan con caracteres “especiales”, ya que hay cosas que o bien no se pueden escribir, coinciden con palabras reservadas o la sintaxis no las soporta. En el caso de Java, el caracter especial es la contrabarra “</a:t>
            </a:r>
            <a:r>
              <a:rPr b="0" lang="es-419" sz="1400" spc="-1" strike="noStrike">
                <a:solidFill>
                  <a:srgbClr val="2a00ff"/>
                </a:solidFill>
                <a:latin typeface="Courier New"/>
                <a:ea typeface="Courier New"/>
              </a:rPr>
              <a:t>\</a:t>
            </a:r>
            <a:r>
              <a:rPr b="0" lang="es-419" sz="1400" spc="-1" strike="noStrike">
                <a:solidFill>
                  <a:srgbClr val="434343"/>
                </a:solidFill>
                <a:latin typeface="Encode Sans"/>
                <a:ea typeface="Encode Sans"/>
              </a:rPr>
              <a:t>” ( la barra que no es la de dividido ).  Vamos con unos ejemplos:</a:t>
            </a:r>
            <a:endParaRPr b="0" lang="es-AR" sz="1400" spc="-1" strike="noStrike">
              <a:solidFill>
                <a:srgbClr val="000000"/>
              </a:solidFill>
              <a:latin typeface="Arial"/>
            </a:endParaRPr>
          </a:p>
          <a:p>
            <a:pPr marL="457200" indent="-317160">
              <a:lnSpc>
                <a:spcPct val="100000"/>
              </a:lnSpc>
              <a:spcBef>
                <a:spcPts val="1001"/>
              </a:spcBef>
              <a:buClr>
                <a:srgbClr val="434343"/>
              </a:buClr>
              <a:buFont typeface="Encode Sans"/>
              <a:buChar char="●"/>
              <a:tabLst>
                <a:tab algn="l" pos="0"/>
              </a:tabLst>
            </a:pPr>
            <a:r>
              <a:rPr b="0" lang="es-419" sz="1400" spc="-1" strike="noStrike">
                <a:solidFill>
                  <a:srgbClr val="434343"/>
                </a:solidFill>
                <a:latin typeface="Encode Sans"/>
                <a:ea typeface="Encode Sans"/>
              </a:rPr>
              <a:t>Enter / Cambio de línea</a:t>
            </a:r>
            <a:endParaRPr b="0" lang="es-AR" sz="1400" spc="-1" strike="noStrike">
              <a:solidFill>
                <a:srgbClr val="000000"/>
              </a:solidFill>
              <a:latin typeface="Arial"/>
            </a:endParaRPr>
          </a:p>
          <a:p>
            <a:pPr marL="907200">
              <a:lnSpc>
                <a:spcPct val="100000"/>
              </a:lnSpc>
              <a:tabLst>
                <a:tab algn="l" pos="0"/>
              </a:tabLst>
            </a:pPr>
            <a:r>
              <a:rPr b="0" lang="es-419" sz="1300" spc="-1" strike="noStrike">
                <a:solidFill>
                  <a:srgbClr val="2a00ff"/>
                </a:solidFill>
                <a:latin typeface="Courier New"/>
                <a:ea typeface="Courier New"/>
              </a:rPr>
              <a:t>"hola que tal?\n"</a:t>
            </a:r>
            <a:r>
              <a:rPr b="0" lang="es-419" sz="1300" spc="-1" strike="noStrike">
                <a:solidFill>
                  <a:srgbClr val="3f7f5f"/>
                </a:solidFill>
                <a:latin typeface="Courier New"/>
                <a:ea typeface="Courier New"/>
              </a:rPr>
              <a:t> → \n es la forma de hacer un cambio de línea, ya que java no permite strings multi línea</a:t>
            </a:r>
            <a:endParaRPr b="0" lang="es-AR" sz="1300" spc="-1" strike="noStrike">
              <a:solidFill>
                <a:srgbClr val="000000"/>
              </a:solidFill>
              <a:latin typeface="Arial"/>
            </a:endParaRPr>
          </a:p>
          <a:p>
            <a:pPr marL="457200" indent="-317160">
              <a:lnSpc>
                <a:spcPct val="100000"/>
              </a:lnSpc>
              <a:spcBef>
                <a:spcPts val="1001"/>
              </a:spcBef>
              <a:buClr>
                <a:srgbClr val="434343"/>
              </a:buClr>
              <a:buFont typeface="Encode Sans"/>
              <a:buChar char="●"/>
              <a:tabLst>
                <a:tab algn="l" pos="0"/>
              </a:tabLst>
            </a:pPr>
            <a:r>
              <a:rPr b="0" lang="es-419" sz="1400" spc="-1" strike="noStrike">
                <a:solidFill>
                  <a:srgbClr val="434343"/>
                </a:solidFill>
                <a:latin typeface="Encode Sans"/>
                <a:ea typeface="Encode Sans"/>
              </a:rPr>
              <a:t>Tabulación (no es lo mismo que varios espacios)</a:t>
            </a:r>
            <a:endParaRPr b="0" lang="es-AR" sz="1400" spc="-1" strike="noStrike">
              <a:solidFill>
                <a:srgbClr val="000000"/>
              </a:solidFill>
              <a:latin typeface="Arial"/>
            </a:endParaRPr>
          </a:p>
          <a:p>
            <a:pPr marL="907200">
              <a:lnSpc>
                <a:spcPct val="100000"/>
              </a:lnSpc>
              <a:tabLst>
                <a:tab algn="l" pos="0"/>
              </a:tabLst>
            </a:pPr>
            <a:r>
              <a:rPr b="0" lang="es-419" sz="1300" spc="-1" strike="noStrike">
                <a:solidFill>
                  <a:srgbClr val="2a00ff"/>
                </a:solidFill>
                <a:latin typeface="Courier New"/>
                <a:ea typeface="Courier New"/>
              </a:rPr>
              <a:t>"Pedro\t18\tprogramador\n" </a:t>
            </a:r>
            <a:r>
              <a:rPr b="0" lang="es-419" sz="1300" spc="-1" strike="noStrike">
                <a:solidFill>
                  <a:srgbClr val="3f7f5f"/>
                </a:solidFill>
                <a:latin typeface="Courier New"/>
                <a:ea typeface="Courier New"/>
              </a:rPr>
              <a:t>// \t escribe una tabulación</a:t>
            </a:r>
            <a:r>
              <a:rPr b="0" lang="es-419" sz="1300" spc="-1" strike="noStrike">
                <a:solidFill>
                  <a:srgbClr val="2a00ff"/>
                </a:solidFill>
                <a:latin typeface="Courier New"/>
                <a:ea typeface="Courier New"/>
              </a:rPr>
              <a:t> </a:t>
            </a:r>
            <a:endParaRPr b="0" lang="es-AR" sz="1300" spc="-1" strike="noStrike">
              <a:solidFill>
                <a:srgbClr val="000000"/>
              </a:solidFill>
              <a:latin typeface="Arial"/>
            </a:endParaRPr>
          </a:p>
          <a:p>
            <a:pPr marL="457200" indent="-317160">
              <a:lnSpc>
                <a:spcPct val="100000"/>
              </a:lnSpc>
              <a:spcBef>
                <a:spcPts val="1001"/>
              </a:spcBef>
              <a:buClr>
                <a:srgbClr val="434343"/>
              </a:buClr>
              <a:buFont typeface="Encode Sans"/>
              <a:buChar char="●"/>
              <a:tabLst>
                <a:tab algn="l" pos="0"/>
              </a:tabLst>
            </a:pPr>
            <a:r>
              <a:rPr b="0" lang="es-419" sz="1400" spc="-1" strike="noStrike">
                <a:solidFill>
                  <a:srgbClr val="434343"/>
                </a:solidFill>
                <a:latin typeface="Encode Sans"/>
                <a:ea typeface="Encode Sans"/>
              </a:rPr>
              <a:t>Escribir una comilla doble: si con “ declaramos un string, como hacemos para que aparezca en el medio del texto que queremos escribir?</a:t>
            </a:r>
            <a:endParaRPr b="0" lang="es-AR" sz="1400" spc="-1" strike="noStrike">
              <a:solidFill>
                <a:srgbClr val="000000"/>
              </a:solidFill>
              <a:latin typeface="Arial"/>
            </a:endParaRPr>
          </a:p>
          <a:p>
            <a:pPr marL="907200" indent="7200">
              <a:lnSpc>
                <a:spcPct val="100000"/>
              </a:lnSpc>
              <a:tabLst>
                <a:tab algn="l" pos="0"/>
              </a:tabLst>
            </a:pPr>
            <a:r>
              <a:rPr b="0" lang="es-419" sz="1300" spc="-1" strike="noStrike">
                <a:solidFill>
                  <a:srgbClr val="2a00ff"/>
                </a:solidFill>
                <a:latin typeface="Courier New"/>
                <a:ea typeface="Courier New"/>
              </a:rPr>
              <a:t>"hola, \"que tal\" " </a:t>
            </a:r>
            <a:r>
              <a:rPr b="0" lang="es-419" sz="1300" spc="-1" strike="noStrike">
                <a:solidFill>
                  <a:srgbClr val="3f7f5f"/>
                </a:solidFill>
                <a:latin typeface="Courier New"/>
                <a:ea typeface="Courier New"/>
              </a:rPr>
              <a:t>// con \ decimos que “escapamos” el caracter</a:t>
            </a:r>
            <a:endParaRPr b="0" lang="es-AR" sz="1300" spc="-1" strike="noStrike">
              <a:solidFill>
                <a:srgbClr val="000000"/>
              </a:solidFill>
              <a:latin typeface="Arial"/>
            </a:endParaRPr>
          </a:p>
          <a:p>
            <a:pPr marL="457200" indent="-317160">
              <a:lnSpc>
                <a:spcPct val="100000"/>
              </a:lnSpc>
              <a:spcBef>
                <a:spcPts val="1001"/>
              </a:spcBef>
              <a:buClr>
                <a:srgbClr val="434343"/>
              </a:buClr>
              <a:buFont typeface="Encode Sans"/>
              <a:buChar char="●"/>
              <a:tabLst>
                <a:tab algn="l" pos="0"/>
              </a:tabLst>
            </a:pPr>
            <a:r>
              <a:rPr b="0" lang="es-419" sz="1400" spc="-1" strike="noStrike">
                <a:solidFill>
                  <a:srgbClr val="434343"/>
                </a:solidFill>
                <a:latin typeface="Encode Sans"/>
                <a:ea typeface="Encode Sans"/>
              </a:rPr>
              <a:t>Escribir una contrabarra “\”</a:t>
            </a:r>
            <a:endParaRPr b="0" lang="es-AR" sz="1400" spc="-1" strike="noStrike">
              <a:solidFill>
                <a:srgbClr val="000000"/>
              </a:solidFill>
              <a:latin typeface="Arial"/>
            </a:endParaRPr>
          </a:p>
          <a:p>
            <a:pPr marL="907200">
              <a:lnSpc>
                <a:spcPct val="100000"/>
              </a:lnSpc>
              <a:tabLst>
                <a:tab algn="l" pos="0"/>
              </a:tabLst>
            </a:pPr>
            <a:r>
              <a:rPr b="0" lang="es-419" sz="1300" spc="-1" strike="noStrike">
                <a:solidFill>
                  <a:srgbClr val="2a00ff"/>
                </a:solidFill>
                <a:latin typeface="Courier New"/>
                <a:ea typeface="Courier New"/>
              </a:rPr>
              <a:t>"Esto es una contra barra \\ " </a:t>
            </a:r>
            <a:r>
              <a:rPr b="0" lang="es-419" sz="1300" spc="-1" strike="noStrike">
                <a:solidFill>
                  <a:srgbClr val="3f7f5f"/>
                </a:solidFill>
                <a:latin typeface="Courier New"/>
                <a:ea typeface="Courier New"/>
              </a:rPr>
              <a:t>// con \ escapamos a la \ misma, si lo imprimimos esto dice:</a:t>
            </a:r>
            <a:endParaRPr b="0" lang="es-AR" sz="1300" spc="-1" strike="noStrike">
              <a:solidFill>
                <a:srgbClr val="000000"/>
              </a:solidFill>
              <a:latin typeface="Arial"/>
            </a:endParaRPr>
          </a:p>
          <a:p>
            <a:pPr marL="907200">
              <a:lnSpc>
                <a:spcPct val="100000"/>
              </a:lnSpc>
              <a:tabLst>
                <a:tab algn="l" pos="0"/>
              </a:tabLst>
            </a:pPr>
            <a:r>
              <a:rPr b="0" lang="es-419" sz="1300" spc="-1" strike="noStrike">
                <a:solidFill>
                  <a:srgbClr val="3f7f5f"/>
                </a:solidFill>
                <a:latin typeface="Courier New"/>
                <a:ea typeface="Courier New"/>
              </a:rPr>
              <a:t>	</a:t>
            </a:r>
            <a:r>
              <a:rPr b="0" lang="es-419" sz="1300" spc="-1" strike="noStrike">
                <a:solidFill>
                  <a:srgbClr val="3f7f5f"/>
                </a:solidFill>
                <a:latin typeface="Courier New"/>
                <a:ea typeface="Courier New"/>
              </a:rPr>
              <a:t>	</a:t>
            </a:r>
            <a:r>
              <a:rPr b="0" lang="es-419" sz="1300" spc="-1" strike="noStrike">
                <a:solidFill>
                  <a:srgbClr val="3f7f5f"/>
                </a:solidFill>
                <a:latin typeface="Courier New"/>
                <a:ea typeface="Courier New"/>
              </a:rPr>
              <a:t>	</a:t>
            </a:r>
            <a:r>
              <a:rPr b="0" lang="es-419" sz="1300" spc="-1" strike="noStrike">
                <a:solidFill>
                  <a:srgbClr val="3f7f5f"/>
                </a:solidFill>
                <a:latin typeface="Courier New"/>
                <a:ea typeface="Courier New"/>
              </a:rPr>
              <a:t>	</a:t>
            </a:r>
            <a:r>
              <a:rPr b="0" lang="es-419" sz="1300" spc="-1" strike="noStrike">
                <a:solidFill>
                  <a:srgbClr val="3f7f5f"/>
                </a:solidFill>
                <a:latin typeface="Courier New"/>
                <a:ea typeface="Courier New"/>
              </a:rPr>
              <a:t>	</a:t>
            </a:r>
            <a:r>
              <a:rPr b="0" lang="es-419" sz="1300" spc="-1" strike="noStrike">
                <a:solidFill>
                  <a:srgbClr val="3f7f5f"/>
                </a:solidFill>
                <a:latin typeface="Courier New"/>
                <a:ea typeface="Courier New"/>
              </a:rPr>
              <a:t>Esto es una contrabarra \ </a:t>
            </a:r>
            <a:endParaRPr b="0" lang="es-A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311760" y="410040"/>
            <a:ext cx="7147440" cy="607320"/>
          </a:xfrm>
          <a:prstGeom prst="rect">
            <a:avLst/>
          </a:prstGeom>
          <a:noFill/>
          <a:ln>
            <a:noFill/>
          </a:ln>
        </p:spPr>
        <p:txBody>
          <a:bodyPr tIns="91440" bIns="91440">
            <a:noAutofit/>
          </a:bodyPr>
          <a:p>
            <a:pPr>
              <a:lnSpc>
                <a:spcPct val="100000"/>
              </a:lnSpc>
              <a:tabLst>
                <a:tab algn="l" pos="0"/>
              </a:tabLst>
            </a:pPr>
            <a:r>
              <a:rPr b="0" lang="es-419" sz="2100" spc="-1" strike="noStrike">
                <a:solidFill>
                  <a:srgbClr val="2a3990"/>
                </a:solidFill>
                <a:latin typeface="Encode Sans"/>
                <a:ea typeface="Encode Sans"/>
              </a:rPr>
              <a:t>String - Importante para más adelante</a:t>
            </a:r>
            <a:endParaRPr b="0" lang="es-AR" sz="2100" spc="-1" strike="noStrike">
              <a:solidFill>
                <a:srgbClr val="000000"/>
              </a:solidFill>
              <a:latin typeface="Arial"/>
            </a:endParaRPr>
          </a:p>
        </p:txBody>
      </p:sp>
      <p:sp>
        <p:nvSpPr>
          <p:cNvPr id="232" name="TextShape 2"/>
          <p:cNvSpPr txBox="1"/>
          <p:nvPr/>
        </p:nvSpPr>
        <p:spPr>
          <a:xfrm>
            <a:off x="311760" y="1229760"/>
            <a:ext cx="8520120" cy="3338640"/>
          </a:xfrm>
          <a:prstGeom prst="rect">
            <a:avLst/>
          </a:prstGeom>
          <a:noFill/>
          <a:ln>
            <a:noFill/>
          </a:ln>
        </p:spPr>
        <p:txBody>
          <a:bodyPr tIns="91440" bIns="91440">
            <a:noAutofit/>
          </a:bodyPr>
          <a:p>
            <a:pPr marL="457200" indent="-342720">
              <a:lnSpc>
                <a:spcPct val="115000"/>
              </a:lnSpc>
              <a:buClr>
                <a:srgbClr val="434343"/>
              </a:buClr>
              <a:buFont typeface="Encode Sans"/>
              <a:buChar char="●"/>
            </a:pPr>
            <a:r>
              <a:rPr b="0" lang="es-419" sz="1800" spc="-1" strike="noStrike">
                <a:solidFill>
                  <a:srgbClr val="434343"/>
                </a:solidFill>
                <a:latin typeface="Encode Sans"/>
                <a:ea typeface="Encode Sans"/>
              </a:rPr>
              <a:t>Para tener una referencia completa de la cantidad de cosas que se pueden hacer con String, y de paso para ir rompiendo el hielo, puede consultar el </a:t>
            </a:r>
            <a:r>
              <a:rPr b="0" lang="es-419" sz="1800" spc="-1" strike="noStrike" u="sng">
                <a:solidFill>
                  <a:srgbClr val="f06292"/>
                </a:solidFill>
                <a:uFillTx/>
                <a:latin typeface="Encode Sans"/>
                <a:ea typeface="Encode Sans"/>
                <a:hlinkClick r:id="rId1"/>
              </a:rPr>
              <a:t>JavaDoc</a:t>
            </a:r>
            <a:r>
              <a:rPr b="0" lang="es-419" sz="1800" spc="-1" strike="noStrike">
                <a:solidFill>
                  <a:srgbClr val="434343"/>
                </a:solidFill>
                <a:latin typeface="Encode Sans"/>
                <a:ea typeface="Encode Sans"/>
              </a:rPr>
              <a:t> de la misma. Los Javadocs son la forma en la cual se documenta la referencia del código, sobre todo de las clases base de Java.</a:t>
            </a:r>
            <a:endParaRPr b="0" lang="es-AR" sz="1800" spc="-1" strike="noStrike">
              <a:solidFill>
                <a:srgbClr val="000000"/>
              </a:solidFill>
              <a:latin typeface="Arial"/>
            </a:endParaRPr>
          </a:p>
          <a:p>
            <a:pPr marL="457200" indent="-342720">
              <a:lnSpc>
                <a:spcPct val="115000"/>
              </a:lnSpc>
              <a:buClr>
                <a:srgbClr val="434343"/>
              </a:buClr>
              <a:buFont typeface="Encode Sans"/>
              <a:buChar char="●"/>
            </a:pPr>
            <a:r>
              <a:rPr b="0" lang="es-419" sz="1800" spc="-1" strike="noStrike">
                <a:solidFill>
                  <a:srgbClr val="434343"/>
                </a:solidFill>
                <a:latin typeface="Encode Sans"/>
                <a:ea typeface="Encode Sans"/>
              </a:rPr>
              <a:t>No son “mutables” eso quiere decir que no se puede “cambiar” el valor de un string, sino que declarar uno nuevo. Esto en principio no parece muy importante, pero más adelante veremos que hay algunos casos en los que puede importar</a:t>
            </a:r>
            <a:endParaRPr b="0" lang="es-AR" sz="1800" spc="-1" strike="noStrike">
              <a:solidFill>
                <a:srgbClr val="000000"/>
              </a:solidFill>
              <a:latin typeface="Arial"/>
            </a:endParaRPr>
          </a:p>
          <a:p>
            <a:pPr marL="457200" indent="-342720">
              <a:lnSpc>
                <a:spcPct val="115000"/>
              </a:lnSpc>
              <a:buClr>
                <a:srgbClr val="434343"/>
              </a:buClr>
              <a:buFont typeface="Encode Sans"/>
              <a:buChar char="●"/>
            </a:pPr>
            <a:r>
              <a:rPr b="0" lang="es-419" sz="1800" spc="-1" strike="noStrike">
                <a:solidFill>
                  <a:srgbClr val="434343"/>
                </a:solidFill>
                <a:latin typeface="Encode Sans"/>
                <a:ea typeface="Encode Sans"/>
              </a:rPr>
              <a:t>Si bien aún no vimos el concepto de herencia, es importante marcar que no se puede crear una clase heredar del tipo de dato String</a:t>
            </a: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4713840" y="915120"/>
            <a:ext cx="16914240" cy="276480"/>
          </a:xfrm>
          <a:prstGeom prst="rect">
            <a:avLst/>
          </a:prstGeom>
          <a:noFill/>
          <a:ln>
            <a:noFill/>
          </a:ln>
        </p:spPr>
        <p:style>
          <a:lnRef idx="0"/>
          <a:fillRef idx="0"/>
          <a:effectRef idx="0"/>
          <a:fontRef idx="minor"/>
        </p:style>
      </p:sp>
      <p:sp>
        <p:nvSpPr>
          <p:cNvPr id="234" name="TextShape 2"/>
          <p:cNvSpPr txBox="1"/>
          <p:nvPr/>
        </p:nvSpPr>
        <p:spPr>
          <a:xfrm>
            <a:off x="3331080" y="2385000"/>
            <a:ext cx="2481840" cy="838440"/>
          </a:xfrm>
          <a:prstGeom prst="rect">
            <a:avLst/>
          </a:prstGeom>
          <a:noFill/>
          <a:ln>
            <a:noFill/>
          </a:ln>
        </p:spPr>
        <p:txBody>
          <a:bodyPr tIns="91440" bIns="91440" anchor="b">
            <a:noAutofit/>
          </a:bodyPr>
          <a:p>
            <a:pPr algn="ctr">
              <a:lnSpc>
                <a:spcPct val="100000"/>
              </a:lnSpc>
              <a:tabLst>
                <a:tab algn="l" pos="0"/>
              </a:tabLst>
            </a:pPr>
            <a:r>
              <a:rPr b="0" lang="es-419" sz="4200" spc="-1" strike="noStrike">
                <a:solidFill>
                  <a:srgbClr val="ffffff"/>
                </a:solidFill>
                <a:latin typeface="Encode Sans ExtraBold"/>
                <a:ea typeface="Encode Sans ExtraBold"/>
              </a:rPr>
              <a:t>Gracias!</a:t>
            </a:r>
            <a:endParaRPr b="0" lang="es-AR"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311760" y="410040"/>
            <a:ext cx="7147440" cy="607320"/>
          </a:xfrm>
          <a:prstGeom prst="rect">
            <a:avLst/>
          </a:prstGeom>
          <a:noFill/>
          <a:ln>
            <a:noFill/>
          </a:ln>
        </p:spPr>
        <p:txBody>
          <a:bodyPr tIns="91440" bIns="91440">
            <a:noAutofit/>
          </a:bodyPr>
          <a:p>
            <a:pPr>
              <a:lnSpc>
                <a:spcPct val="100000"/>
              </a:lnSpc>
              <a:tabLst>
                <a:tab algn="l" pos="0"/>
              </a:tabLst>
            </a:pPr>
            <a:r>
              <a:rPr b="1" lang="es-419" sz="2100" spc="-1" strike="noStrike">
                <a:solidFill>
                  <a:srgbClr val="2a3990"/>
                </a:solidFill>
                <a:latin typeface="Encode Sans"/>
                <a:ea typeface="Encode Sans"/>
              </a:rPr>
              <a:t>Agenda</a:t>
            </a:r>
            <a:endParaRPr b="0" lang="es-AR" sz="2100" spc="-1" strike="noStrike">
              <a:solidFill>
                <a:srgbClr val="000000"/>
              </a:solidFill>
              <a:latin typeface="Arial"/>
            </a:endParaRPr>
          </a:p>
        </p:txBody>
      </p:sp>
      <p:sp>
        <p:nvSpPr>
          <p:cNvPr id="173" name="TextShape 2"/>
          <p:cNvSpPr txBox="1"/>
          <p:nvPr/>
        </p:nvSpPr>
        <p:spPr>
          <a:xfrm>
            <a:off x="471960" y="1180800"/>
            <a:ext cx="8221680" cy="3639240"/>
          </a:xfrm>
          <a:prstGeom prst="rect">
            <a:avLst/>
          </a:prstGeom>
          <a:noFill/>
          <a:ln>
            <a:noFill/>
          </a:ln>
        </p:spPr>
        <p:txBody>
          <a:bodyPr tIns="91440" bIns="91440">
            <a:noAutofit/>
          </a:bodyPr>
          <a:p>
            <a:pPr marL="457200" indent="-342720">
              <a:lnSpc>
                <a:spcPct val="115000"/>
              </a:lnSpc>
              <a:buClr>
                <a:srgbClr val="434343"/>
              </a:buClr>
              <a:buFont typeface="Encode Sans"/>
              <a:buChar char="●"/>
            </a:pPr>
            <a:r>
              <a:rPr b="0" lang="es-419" sz="1800" spc="-1" strike="noStrike">
                <a:solidFill>
                  <a:srgbClr val="434343"/>
                </a:solidFill>
                <a:latin typeface="Encode Sans"/>
                <a:ea typeface="Encode Sans"/>
              </a:rPr>
              <a:t>Arrays</a:t>
            </a:r>
            <a:endParaRPr b="0" lang="es-AR" sz="1800" spc="-1" strike="noStrike">
              <a:solidFill>
                <a:srgbClr val="000000"/>
              </a:solidFill>
              <a:latin typeface="Arial"/>
            </a:endParaRPr>
          </a:p>
          <a:p>
            <a:pPr lvl="1" marL="914400" indent="-317160">
              <a:lnSpc>
                <a:spcPct val="115000"/>
              </a:lnSpc>
              <a:spcBef>
                <a:spcPts val="1001"/>
              </a:spcBef>
              <a:buClr>
                <a:srgbClr val="434343"/>
              </a:buClr>
              <a:buFont typeface="Encode Sans"/>
              <a:buChar char="○"/>
            </a:pPr>
            <a:r>
              <a:rPr b="0" lang="es-419" sz="1400" spc="-1" strike="noStrike">
                <a:solidFill>
                  <a:srgbClr val="434343"/>
                </a:solidFill>
                <a:latin typeface="Encode Sans"/>
                <a:ea typeface="Encode Sans"/>
              </a:rPr>
              <a:t>Definición</a:t>
            </a:r>
            <a:endParaRPr b="0" lang="es-AR" sz="1400" spc="-1" strike="noStrike">
              <a:solidFill>
                <a:srgbClr val="000000"/>
              </a:solidFill>
              <a:latin typeface="Arial"/>
            </a:endParaRPr>
          </a:p>
          <a:p>
            <a:pPr lvl="1" marL="914400" indent="-317160">
              <a:lnSpc>
                <a:spcPct val="115000"/>
              </a:lnSpc>
              <a:buClr>
                <a:srgbClr val="434343"/>
              </a:buClr>
              <a:buFont typeface="Encode Sans"/>
              <a:buChar char="○"/>
            </a:pPr>
            <a:r>
              <a:rPr b="0" lang="es-419" sz="1400" spc="-1" strike="noStrike">
                <a:solidFill>
                  <a:srgbClr val="434343"/>
                </a:solidFill>
                <a:latin typeface="Encode Sans"/>
                <a:ea typeface="Encode Sans"/>
              </a:rPr>
              <a:t>Declaración</a:t>
            </a:r>
            <a:endParaRPr b="0" lang="es-AR" sz="1400" spc="-1" strike="noStrike">
              <a:solidFill>
                <a:srgbClr val="000000"/>
              </a:solidFill>
              <a:latin typeface="Arial"/>
            </a:endParaRPr>
          </a:p>
          <a:p>
            <a:pPr lvl="1" marL="914400" indent="-317160">
              <a:lnSpc>
                <a:spcPct val="115000"/>
              </a:lnSpc>
              <a:buClr>
                <a:srgbClr val="434343"/>
              </a:buClr>
              <a:buFont typeface="Encode Sans"/>
              <a:buChar char="○"/>
            </a:pPr>
            <a:r>
              <a:rPr b="0" lang="es-419" sz="1400" spc="-1" strike="noStrike">
                <a:solidFill>
                  <a:srgbClr val="434343"/>
                </a:solidFill>
                <a:latin typeface="Encode Sans"/>
                <a:ea typeface="Encode Sans"/>
              </a:rPr>
              <a:t>Iteración</a:t>
            </a:r>
            <a:endParaRPr b="0" lang="es-AR" sz="1400" spc="-1" strike="noStrike">
              <a:solidFill>
                <a:srgbClr val="000000"/>
              </a:solidFill>
              <a:latin typeface="Arial"/>
            </a:endParaRPr>
          </a:p>
          <a:p>
            <a:pPr marL="457200" indent="-342720">
              <a:lnSpc>
                <a:spcPct val="115000"/>
              </a:lnSpc>
              <a:spcBef>
                <a:spcPts val="1001"/>
              </a:spcBef>
              <a:buClr>
                <a:srgbClr val="434343"/>
              </a:buClr>
              <a:buFont typeface="Encode Sans"/>
              <a:buChar char="●"/>
            </a:pPr>
            <a:r>
              <a:rPr b="0" lang="es-419" sz="1800" spc="-1" strike="noStrike">
                <a:solidFill>
                  <a:srgbClr val="434343"/>
                </a:solidFill>
                <a:latin typeface="Encode Sans"/>
                <a:ea typeface="Encode Sans"/>
              </a:rPr>
              <a:t>Strings</a:t>
            </a:r>
            <a:endParaRPr b="0" lang="es-AR" sz="1800" spc="-1" strike="noStrike">
              <a:solidFill>
                <a:srgbClr val="000000"/>
              </a:solidFill>
              <a:latin typeface="Arial"/>
            </a:endParaRPr>
          </a:p>
          <a:p>
            <a:pPr lvl="1" marL="914400" indent="-317160">
              <a:lnSpc>
                <a:spcPct val="115000"/>
              </a:lnSpc>
              <a:spcBef>
                <a:spcPts val="1001"/>
              </a:spcBef>
              <a:buClr>
                <a:srgbClr val="434343"/>
              </a:buClr>
              <a:buFont typeface="Encode Sans"/>
              <a:buChar char="○"/>
            </a:pPr>
            <a:r>
              <a:rPr b="0" lang="es-419" sz="1400" spc="-1" strike="noStrike">
                <a:solidFill>
                  <a:srgbClr val="434343"/>
                </a:solidFill>
                <a:latin typeface="Encode Sans"/>
                <a:ea typeface="Encode Sans"/>
              </a:rPr>
              <a:t>Declaración</a:t>
            </a:r>
            <a:endParaRPr b="0" lang="es-AR" sz="1400" spc="-1" strike="noStrike">
              <a:solidFill>
                <a:srgbClr val="000000"/>
              </a:solidFill>
              <a:latin typeface="Arial"/>
            </a:endParaRPr>
          </a:p>
          <a:p>
            <a:pPr lvl="1" marL="914400" indent="-317160">
              <a:lnSpc>
                <a:spcPct val="115000"/>
              </a:lnSpc>
              <a:buClr>
                <a:srgbClr val="434343"/>
              </a:buClr>
              <a:buFont typeface="Encode Sans"/>
              <a:buChar char="○"/>
            </a:pPr>
            <a:r>
              <a:rPr b="0" lang="es-419" sz="1400" spc="-1" strike="noStrike">
                <a:solidFill>
                  <a:srgbClr val="434343"/>
                </a:solidFill>
                <a:latin typeface="Encode Sans"/>
                <a:ea typeface="Encode Sans"/>
              </a:rPr>
              <a:t>Uso</a:t>
            </a:r>
            <a:endParaRPr b="0" lang="es-AR" sz="1400" spc="-1" strike="noStrike">
              <a:solidFill>
                <a:srgbClr val="000000"/>
              </a:solidFill>
              <a:latin typeface="Arial"/>
            </a:endParaRPr>
          </a:p>
          <a:p>
            <a:pPr lvl="1" marL="914400" indent="-317160">
              <a:lnSpc>
                <a:spcPct val="115000"/>
              </a:lnSpc>
              <a:buClr>
                <a:srgbClr val="434343"/>
              </a:buClr>
              <a:buFont typeface="Encode Sans"/>
              <a:buChar char="○"/>
            </a:pPr>
            <a:r>
              <a:rPr b="0" lang="es-419" sz="1400" spc="-1" strike="noStrike">
                <a:solidFill>
                  <a:srgbClr val="434343"/>
                </a:solidFill>
                <a:latin typeface="Encode Sans"/>
                <a:ea typeface="Encode Sans"/>
              </a:rPr>
              <a:t>Métodos principales</a:t>
            </a:r>
            <a:endParaRPr b="0" lang="es-A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597960" y="2152440"/>
            <a:ext cx="8221680" cy="838440"/>
          </a:xfrm>
          <a:prstGeom prst="rect">
            <a:avLst/>
          </a:prstGeom>
          <a:noFill/>
          <a:ln>
            <a:noFill/>
          </a:ln>
        </p:spPr>
        <p:txBody>
          <a:bodyPr tIns="91440" bIns="91440" anchor="ctr">
            <a:noAutofit/>
          </a:bodyPr>
          <a:p>
            <a:pPr>
              <a:lnSpc>
                <a:spcPct val="100000"/>
              </a:lnSpc>
              <a:tabLst>
                <a:tab algn="l" pos="0"/>
              </a:tabLst>
            </a:pPr>
            <a:r>
              <a:rPr b="0" lang="es-419" sz="4200" spc="-1" strike="noStrike">
                <a:solidFill>
                  <a:srgbClr val="ffffff"/>
                </a:solidFill>
                <a:latin typeface="Encode Sans ExtraBold"/>
                <a:ea typeface="Encode Sans ExtraBold"/>
              </a:rPr>
              <a:t>Arrays</a:t>
            </a:r>
            <a:endParaRPr b="0" lang="es-AR"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11760" y="410040"/>
            <a:ext cx="7147440" cy="607320"/>
          </a:xfrm>
          <a:prstGeom prst="rect">
            <a:avLst/>
          </a:prstGeom>
          <a:noFill/>
          <a:ln>
            <a:noFill/>
          </a:ln>
        </p:spPr>
        <p:txBody>
          <a:bodyPr tIns="91440" bIns="91440">
            <a:noAutofit/>
          </a:bodyPr>
          <a:p>
            <a:pPr>
              <a:lnSpc>
                <a:spcPct val="100000"/>
              </a:lnSpc>
              <a:tabLst>
                <a:tab algn="l" pos="0"/>
              </a:tabLst>
            </a:pPr>
            <a:r>
              <a:rPr b="0" lang="es-419" sz="2100" spc="-1" strike="noStrike">
                <a:solidFill>
                  <a:srgbClr val="2a3990"/>
                </a:solidFill>
                <a:latin typeface="Encode Sans"/>
                <a:ea typeface="Encode Sans"/>
              </a:rPr>
              <a:t>Definición</a:t>
            </a:r>
            <a:endParaRPr b="0" lang="es-AR" sz="2100" spc="-1" strike="noStrike">
              <a:solidFill>
                <a:srgbClr val="000000"/>
              </a:solidFill>
              <a:latin typeface="Arial"/>
            </a:endParaRPr>
          </a:p>
        </p:txBody>
      </p:sp>
      <p:sp>
        <p:nvSpPr>
          <p:cNvPr id="176" name="TextShape 2"/>
          <p:cNvSpPr txBox="1"/>
          <p:nvPr/>
        </p:nvSpPr>
        <p:spPr>
          <a:xfrm>
            <a:off x="311760" y="1229760"/>
            <a:ext cx="8520120" cy="3338640"/>
          </a:xfrm>
          <a:prstGeom prst="rect">
            <a:avLst/>
          </a:prstGeom>
          <a:noFill/>
          <a:ln>
            <a:noFill/>
          </a:ln>
        </p:spPr>
        <p:txBody>
          <a:bodyPr tIns="91440" bIns="91440">
            <a:noAutofit/>
          </a:bodyPr>
          <a:p>
            <a:pPr>
              <a:lnSpc>
                <a:spcPct val="115000"/>
              </a:lnSpc>
              <a:tabLst>
                <a:tab algn="l" pos="0"/>
              </a:tabLst>
            </a:pPr>
            <a:r>
              <a:rPr b="0" lang="es-419" sz="1600" spc="-1" strike="noStrike">
                <a:solidFill>
                  <a:srgbClr val="434343"/>
                </a:solidFill>
                <a:latin typeface="Encode Sans"/>
                <a:ea typeface="Encode Sans"/>
              </a:rPr>
              <a:t>Es muy importante en todo algoritmo representar un grupo de elementos. La forma más simple de hacerlo en todo lenguaje son los </a:t>
            </a:r>
            <a:r>
              <a:rPr b="0" i="1" lang="es-419" sz="1600" spc="-1" strike="noStrike">
                <a:solidFill>
                  <a:srgbClr val="434343"/>
                </a:solidFill>
                <a:latin typeface="Encode Sans"/>
                <a:ea typeface="Encode Sans"/>
              </a:rPr>
              <a:t>Arrays</a:t>
            </a:r>
            <a:r>
              <a:rPr b="0" lang="es-419" sz="1600" spc="-1" strike="noStrike">
                <a:solidFill>
                  <a:srgbClr val="434343"/>
                </a:solidFill>
                <a:latin typeface="Encode Sans"/>
                <a:ea typeface="Encode Sans"/>
              </a:rPr>
              <a:t> o “Arreglos”. En particular en Java, los arrays son estructuras de datos que agrupan un conjunto de elementos del mismo tipo:</a:t>
            </a:r>
            <a:endParaRPr b="0" lang="es-AR" sz="1600" spc="-1" strike="noStrike">
              <a:solidFill>
                <a:srgbClr val="000000"/>
              </a:solidFill>
              <a:latin typeface="Arial"/>
            </a:endParaRPr>
          </a:p>
        </p:txBody>
      </p:sp>
      <p:graphicFrame>
        <p:nvGraphicFramePr>
          <p:cNvPr id="177" name="Table 3"/>
          <p:cNvGraphicFramePr/>
          <p:nvPr/>
        </p:nvGraphicFramePr>
        <p:xfrm>
          <a:off x="565560" y="2571840"/>
          <a:ext cx="577440" cy="1707840"/>
        </p:xfrm>
        <a:graphic>
          <a:graphicData uri="http://schemas.openxmlformats.org/drawingml/2006/table">
            <a:tbl>
              <a:tblPr/>
              <a:tblGrid>
                <a:gridCol w="577800"/>
              </a:tblGrid>
              <a:tr h="426960">
                <a:tc>
                  <a:txBody>
                    <a:bodyPr lIns="91080" rIns="91080" tIns="91080" bIns="91080">
                      <a:noAutofit/>
                    </a:bodyPr>
                    <a:p>
                      <a:pPr>
                        <a:lnSpc>
                          <a:spcPct val="100000"/>
                        </a:lnSpc>
                        <a:tabLst>
                          <a:tab algn="l" pos="0"/>
                        </a:tabLst>
                      </a:pPr>
                      <a:r>
                        <a:rPr b="0" lang="es-419" sz="1400" spc="-1" strike="noStrike">
                          <a:solidFill>
                            <a:srgbClr val="000000"/>
                          </a:solidFill>
                          <a:latin typeface="Encode Sans"/>
                          <a:ea typeface="Encode Sans"/>
                        </a:rPr>
                        <a:t>1</a:t>
                      </a:r>
                      <a:endParaRPr b="0" lang="es-AR"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26960">
                <a:tc>
                  <a:txBody>
                    <a:bodyPr lIns="91080" rIns="91080" tIns="91080" bIns="91080">
                      <a:noAutofit/>
                    </a:bodyPr>
                    <a:p>
                      <a:pPr>
                        <a:lnSpc>
                          <a:spcPct val="100000"/>
                        </a:lnSpc>
                        <a:tabLst>
                          <a:tab algn="l" pos="0"/>
                        </a:tabLst>
                      </a:pPr>
                      <a:r>
                        <a:rPr b="0" lang="es-419" sz="1400" spc="-1" strike="noStrike">
                          <a:solidFill>
                            <a:srgbClr val="000000"/>
                          </a:solidFill>
                          <a:latin typeface="Encode Sans"/>
                          <a:ea typeface="Encode Sans"/>
                        </a:rPr>
                        <a:t>37</a:t>
                      </a:r>
                      <a:endParaRPr b="0" lang="es-AR"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26960">
                <a:tc>
                  <a:txBody>
                    <a:bodyPr lIns="91080" rIns="91080" tIns="91080" bIns="91080">
                      <a:noAutofit/>
                    </a:bodyPr>
                    <a:p>
                      <a:pPr>
                        <a:lnSpc>
                          <a:spcPct val="100000"/>
                        </a:lnSpc>
                        <a:tabLst>
                          <a:tab algn="l" pos="0"/>
                        </a:tabLst>
                      </a:pPr>
                      <a:r>
                        <a:rPr b="0" lang="es-419" sz="1400" spc="-1" strike="noStrike">
                          <a:solidFill>
                            <a:srgbClr val="000000"/>
                          </a:solidFill>
                          <a:latin typeface="Encode Sans"/>
                          <a:ea typeface="Encode Sans"/>
                        </a:rPr>
                        <a:t>16</a:t>
                      </a:r>
                      <a:endParaRPr b="0" lang="es-AR"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26960">
                <a:tc>
                  <a:txBody>
                    <a:bodyPr lIns="91080" rIns="91080" tIns="91080" bIns="91080">
                      <a:noAutofit/>
                    </a:bodyPr>
                    <a:p>
                      <a:pPr>
                        <a:lnSpc>
                          <a:spcPct val="100000"/>
                        </a:lnSpc>
                        <a:tabLst>
                          <a:tab algn="l" pos="0"/>
                        </a:tabLst>
                      </a:pPr>
                      <a:r>
                        <a:rPr b="0" lang="es-419" sz="1400" spc="-1" strike="noStrike">
                          <a:solidFill>
                            <a:srgbClr val="000000"/>
                          </a:solidFill>
                          <a:latin typeface="Encode Sans"/>
                          <a:ea typeface="Encode Sans"/>
                        </a:rPr>
                        <a:t>…</a:t>
                      </a:r>
                      <a:endParaRPr b="0" lang="es-AR"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graphicFrame>
        <p:nvGraphicFramePr>
          <p:cNvPr id="178" name="Table 4"/>
          <p:cNvGraphicFramePr/>
          <p:nvPr/>
        </p:nvGraphicFramePr>
        <p:xfrm>
          <a:off x="2351520" y="2571840"/>
          <a:ext cx="577440" cy="1707840"/>
        </p:xfrm>
        <a:graphic>
          <a:graphicData uri="http://schemas.openxmlformats.org/drawingml/2006/table">
            <a:tbl>
              <a:tblPr/>
              <a:tblGrid>
                <a:gridCol w="577800"/>
              </a:tblGrid>
              <a:tr h="426960">
                <a:tc>
                  <a:txBody>
                    <a:bodyPr lIns="91080" rIns="91080" tIns="91080" bIns="91080">
                      <a:noAutofit/>
                    </a:bodyPr>
                    <a:p>
                      <a:pPr>
                        <a:lnSpc>
                          <a:spcPct val="100000"/>
                        </a:lnSpc>
                        <a:tabLst>
                          <a:tab algn="l" pos="0"/>
                        </a:tabLst>
                      </a:pPr>
                      <a:r>
                        <a:rPr b="0" lang="es-419" sz="1400" spc="-1" strike="noStrike">
                          <a:solidFill>
                            <a:srgbClr val="000000"/>
                          </a:solidFill>
                          <a:latin typeface="Encode Sans"/>
                          <a:ea typeface="Encode Sans"/>
                        </a:rPr>
                        <a:t>true</a:t>
                      </a:r>
                      <a:endParaRPr b="0" lang="es-AR"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26960">
                <a:tc>
                  <a:txBody>
                    <a:bodyPr lIns="91080" rIns="91080" tIns="91080" bIns="91080">
                      <a:noAutofit/>
                    </a:bodyPr>
                    <a:p>
                      <a:pPr>
                        <a:lnSpc>
                          <a:spcPct val="100000"/>
                        </a:lnSpc>
                        <a:tabLst>
                          <a:tab algn="l" pos="0"/>
                        </a:tabLst>
                      </a:pPr>
                      <a:r>
                        <a:rPr b="0" lang="es-419" sz="1400" spc="-1" strike="noStrike">
                          <a:solidFill>
                            <a:srgbClr val="000000"/>
                          </a:solidFill>
                          <a:latin typeface="Encode Sans"/>
                          <a:ea typeface="Encode Sans"/>
                        </a:rPr>
                        <a:t>true</a:t>
                      </a:r>
                      <a:endParaRPr b="0" lang="es-AR"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26960">
                <a:tc>
                  <a:txBody>
                    <a:bodyPr lIns="91080" rIns="91080" tIns="91080" bIns="91080">
                      <a:noAutofit/>
                    </a:bodyPr>
                    <a:p>
                      <a:pPr>
                        <a:lnSpc>
                          <a:spcPct val="100000"/>
                        </a:lnSpc>
                        <a:tabLst>
                          <a:tab algn="l" pos="0"/>
                        </a:tabLst>
                      </a:pPr>
                      <a:r>
                        <a:rPr b="0" lang="es-419" sz="1400" spc="-1" strike="noStrike">
                          <a:solidFill>
                            <a:srgbClr val="000000"/>
                          </a:solidFill>
                          <a:latin typeface="Encode Sans"/>
                          <a:ea typeface="Encode Sans"/>
                        </a:rPr>
                        <a:t>false</a:t>
                      </a:r>
                      <a:endParaRPr b="0" lang="es-AR"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26960">
                <a:tc>
                  <a:txBody>
                    <a:bodyPr lIns="91080" rIns="91080" tIns="91080" bIns="91080">
                      <a:noAutofit/>
                    </a:bodyPr>
                    <a:p>
                      <a:pPr>
                        <a:lnSpc>
                          <a:spcPct val="100000"/>
                        </a:lnSpc>
                        <a:tabLst>
                          <a:tab algn="l" pos="0"/>
                        </a:tabLst>
                      </a:pPr>
                      <a:r>
                        <a:rPr b="0" lang="es-419" sz="1400" spc="-1" strike="noStrike">
                          <a:solidFill>
                            <a:srgbClr val="000000"/>
                          </a:solidFill>
                          <a:latin typeface="Encode Sans"/>
                          <a:ea typeface="Encode Sans"/>
                        </a:rPr>
                        <a:t>…</a:t>
                      </a:r>
                      <a:endParaRPr b="0" lang="es-AR"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graphicFrame>
        <p:nvGraphicFramePr>
          <p:cNvPr id="179" name="Table 5"/>
          <p:cNvGraphicFramePr/>
          <p:nvPr/>
        </p:nvGraphicFramePr>
        <p:xfrm>
          <a:off x="3994200" y="2571840"/>
          <a:ext cx="577440" cy="1707840"/>
        </p:xfrm>
        <a:graphic>
          <a:graphicData uri="http://schemas.openxmlformats.org/drawingml/2006/table">
            <a:tbl>
              <a:tblPr/>
              <a:tblGrid>
                <a:gridCol w="577800"/>
              </a:tblGrid>
              <a:tr h="426960">
                <a:tc>
                  <a:txBody>
                    <a:bodyPr lIns="91080" rIns="91080" tIns="91080" bIns="91080">
                      <a:noAutofit/>
                    </a:bodyPr>
                    <a:p>
                      <a:pPr>
                        <a:lnSpc>
                          <a:spcPct val="100000"/>
                        </a:lnSpc>
                        <a:tabLst>
                          <a:tab algn="l" pos="0"/>
                        </a:tabLst>
                      </a:pPr>
                      <a:r>
                        <a:rPr b="0" lang="es-419" sz="1400" spc="-1" strike="noStrike">
                          <a:solidFill>
                            <a:srgbClr val="000000"/>
                          </a:solidFill>
                          <a:latin typeface="Encode Sans"/>
                          <a:ea typeface="Encode Sans"/>
                        </a:rPr>
                        <a:t>‘</a:t>
                      </a:r>
                      <a:r>
                        <a:rPr b="0" lang="es-419" sz="1400" spc="-1" strike="noStrike">
                          <a:solidFill>
                            <a:srgbClr val="000000"/>
                          </a:solidFill>
                          <a:latin typeface="Encode Sans"/>
                          <a:ea typeface="Encode Sans"/>
                        </a:rPr>
                        <a:t>a’</a:t>
                      </a:r>
                      <a:endParaRPr b="0" lang="es-AR"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26960">
                <a:tc>
                  <a:txBody>
                    <a:bodyPr lIns="91080" rIns="91080" tIns="91080" bIns="91080">
                      <a:noAutofit/>
                    </a:bodyPr>
                    <a:p>
                      <a:pPr>
                        <a:lnSpc>
                          <a:spcPct val="100000"/>
                        </a:lnSpc>
                        <a:tabLst>
                          <a:tab algn="l" pos="0"/>
                        </a:tabLst>
                      </a:pPr>
                      <a:r>
                        <a:rPr b="0" lang="es-419" sz="1400" spc="-1" strike="noStrike">
                          <a:solidFill>
                            <a:srgbClr val="000000"/>
                          </a:solidFill>
                          <a:latin typeface="Encode Sans"/>
                          <a:ea typeface="Encode Sans"/>
                        </a:rPr>
                        <a:t>‘</a:t>
                      </a:r>
                      <a:r>
                        <a:rPr b="0" lang="es-419" sz="1400" spc="-1" strike="noStrike">
                          <a:solidFill>
                            <a:srgbClr val="000000"/>
                          </a:solidFill>
                          <a:latin typeface="Encode Sans"/>
                          <a:ea typeface="Encode Sans"/>
                        </a:rPr>
                        <a:t>c’</a:t>
                      </a:r>
                      <a:endParaRPr b="0" lang="es-AR"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26960">
                <a:tc>
                  <a:txBody>
                    <a:bodyPr lIns="91080" rIns="91080" tIns="91080" bIns="91080">
                      <a:noAutofit/>
                    </a:bodyPr>
                    <a:p>
                      <a:pPr>
                        <a:lnSpc>
                          <a:spcPct val="100000"/>
                        </a:lnSpc>
                        <a:tabLst>
                          <a:tab algn="l" pos="0"/>
                        </a:tabLst>
                      </a:pPr>
                      <a:r>
                        <a:rPr b="0" lang="es-419" sz="1400" spc="-1" strike="noStrike">
                          <a:solidFill>
                            <a:srgbClr val="000000"/>
                          </a:solidFill>
                          <a:latin typeface="Encode Sans"/>
                          <a:ea typeface="Encode Sans"/>
                        </a:rPr>
                        <a:t>‘</a:t>
                      </a:r>
                      <a:r>
                        <a:rPr b="0" lang="es-419" sz="1400" spc="-1" strike="noStrike">
                          <a:solidFill>
                            <a:srgbClr val="000000"/>
                          </a:solidFill>
                          <a:latin typeface="Encode Sans"/>
                          <a:ea typeface="Encode Sans"/>
                        </a:rPr>
                        <a:t>b’</a:t>
                      </a:r>
                      <a:endParaRPr b="0" lang="es-AR"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26960">
                <a:tc>
                  <a:txBody>
                    <a:bodyPr lIns="91080" rIns="91080" tIns="91080" bIns="91080">
                      <a:noAutofit/>
                    </a:bodyPr>
                    <a:p>
                      <a:pPr>
                        <a:lnSpc>
                          <a:spcPct val="100000"/>
                        </a:lnSpc>
                        <a:tabLst>
                          <a:tab algn="l" pos="0"/>
                        </a:tabLst>
                      </a:pPr>
                      <a:r>
                        <a:rPr b="0" lang="es-419" sz="1400" spc="-1" strike="noStrike">
                          <a:solidFill>
                            <a:srgbClr val="000000"/>
                          </a:solidFill>
                          <a:latin typeface="Encode Sans"/>
                          <a:ea typeface="Encode Sans"/>
                        </a:rPr>
                        <a:t>…</a:t>
                      </a:r>
                      <a:endParaRPr b="0" lang="es-AR"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180" name="CustomShape 6"/>
          <p:cNvSpPr/>
          <p:nvPr/>
        </p:nvSpPr>
        <p:spPr>
          <a:xfrm rot="10800000">
            <a:off x="5276160" y="2790000"/>
            <a:ext cx="80424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81" name="CustomShape 7"/>
          <p:cNvSpPr/>
          <p:nvPr/>
        </p:nvSpPr>
        <p:spPr>
          <a:xfrm>
            <a:off x="6330240" y="2638080"/>
            <a:ext cx="232200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Encode Sans"/>
                <a:ea typeface="Encode Sans"/>
              </a:rPr>
              <a:t>Elemento número 0 “cero”</a:t>
            </a:r>
            <a:endParaRPr b="0" lang="es-AR" sz="1400" spc="-1" strike="noStrike">
              <a:latin typeface="Arial"/>
            </a:endParaRPr>
          </a:p>
        </p:txBody>
      </p:sp>
      <p:sp>
        <p:nvSpPr>
          <p:cNvPr id="182" name="CustomShape 8"/>
          <p:cNvSpPr/>
          <p:nvPr/>
        </p:nvSpPr>
        <p:spPr>
          <a:xfrm rot="10800000">
            <a:off x="5326920" y="3227400"/>
            <a:ext cx="80424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83" name="CustomShape 9"/>
          <p:cNvSpPr/>
          <p:nvPr/>
        </p:nvSpPr>
        <p:spPr>
          <a:xfrm>
            <a:off x="6380640" y="3075120"/>
            <a:ext cx="232200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Encode Sans"/>
                <a:ea typeface="Encode Sans"/>
              </a:rPr>
              <a:t>Elemento número 1  </a:t>
            </a:r>
            <a:endParaRPr b="0" lang="es-AR" sz="1400" spc="-1" strike="noStrike">
              <a:latin typeface="Arial"/>
            </a:endParaRPr>
          </a:p>
        </p:txBody>
      </p:sp>
      <p:sp>
        <p:nvSpPr>
          <p:cNvPr id="184" name="CustomShape 10"/>
          <p:cNvSpPr/>
          <p:nvPr/>
        </p:nvSpPr>
        <p:spPr>
          <a:xfrm rot="10800000">
            <a:off x="5276160" y="3627720"/>
            <a:ext cx="80424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85" name="CustomShape 11"/>
          <p:cNvSpPr/>
          <p:nvPr/>
        </p:nvSpPr>
        <p:spPr>
          <a:xfrm>
            <a:off x="6330240" y="3475080"/>
            <a:ext cx="232200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Encode Sans"/>
                <a:ea typeface="Encode Sans"/>
              </a:rPr>
              <a:t>Elemento número 2  </a:t>
            </a:r>
            <a:endParaRPr b="0" lang="es-AR" sz="1400" spc="-1" strike="noStrike">
              <a:latin typeface="Arial"/>
            </a:endParaRPr>
          </a:p>
        </p:txBody>
      </p:sp>
      <p:sp>
        <p:nvSpPr>
          <p:cNvPr id="186" name="CustomShape 12"/>
          <p:cNvSpPr/>
          <p:nvPr/>
        </p:nvSpPr>
        <p:spPr>
          <a:xfrm>
            <a:off x="5128200" y="4028040"/>
            <a:ext cx="232200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Encode Sans"/>
                <a:ea typeface="Encode Sans"/>
              </a:rPr>
              <a:t>Etc</a:t>
            </a:r>
            <a:endParaRPr b="0" lang="es-AR"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311760" y="410040"/>
            <a:ext cx="7147440" cy="607320"/>
          </a:xfrm>
          <a:prstGeom prst="rect">
            <a:avLst/>
          </a:prstGeom>
          <a:noFill/>
          <a:ln>
            <a:noFill/>
          </a:ln>
        </p:spPr>
        <p:txBody>
          <a:bodyPr tIns="91440" bIns="91440">
            <a:noAutofit/>
          </a:bodyPr>
          <a:p>
            <a:pPr>
              <a:lnSpc>
                <a:spcPct val="100000"/>
              </a:lnSpc>
              <a:tabLst>
                <a:tab algn="l" pos="0"/>
              </a:tabLst>
            </a:pPr>
            <a:r>
              <a:rPr b="0" lang="es-419" sz="2100" spc="-1" strike="noStrike">
                <a:solidFill>
                  <a:srgbClr val="2a3990"/>
                </a:solidFill>
                <a:latin typeface="Encode Sans"/>
                <a:ea typeface="Encode Sans"/>
              </a:rPr>
              <a:t>Ejemplo de array de números</a:t>
            </a:r>
            <a:endParaRPr b="0" lang="es-AR" sz="2100" spc="-1" strike="noStrike">
              <a:solidFill>
                <a:srgbClr val="000000"/>
              </a:solidFill>
              <a:latin typeface="Arial"/>
            </a:endParaRPr>
          </a:p>
        </p:txBody>
      </p:sp>
      <p:graphicFrame>
        <p:nvGraphicFramePr>
          <p:cNvPr id="188" name="Table 2"/>
          <p:cNvGraphicFramePr/>
          <p:nvPr/>
        </p:nvGraphicFramePr>
        <p:xfrm>
          <a:off x="4356360" y="2244960"/>
          <a:ext cx="577440" cy="1280880"/>
        </p:xfrm>
        <a:graphic>
          <a:graphicData uri="http://schemas.openxmlformats.org/drawingml/2006/table">
            <a:tbl>
              <a:tblPr/>
              <a:tblGrid>
                <a:gridCol w="577800"/>
              </a:tblGrid>
              <a:tr h="426960">
                <a:tc>
                  <a:txBody>
                    <a:bodyPr lIns="91080" rIns="91080" tIns="91080" bIns="91080">
                      <a:noAutofit/>
                    </a:bodyPr>
                    <a:p>
                      <a:pPr>
                        <a:lnSpc>
                          <a:spcPct val="100000"/>
                        </a:lnSpc>
                        <a:tabLst>
                          <a:tab algn="l" pos="0"/>
                        </a:tabLst>
                      </a:pPr>
                      <a:r>
                        <a:rPr b="0" lang="es-419" sz="1400" spc="-1" strike="noStrike">
                          <a:solidFill>
                            <a:srgbClr val="000000"/>
                          </a:solidFill>
                          <a:latin typeface="Arial"/>
                          <a:ea typeface="Arial"/>
                        </a:rPr>
                        <a:t>1</a:t>
                      </a:r>
                      <a:endParaRPr b="0" lang="es-AR"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26960">
                <a:tc>
                  <a:txBody>
                    <a:bodyPr lIns="91080" rIns="91080" tIns="91080" bIns="91080">
                      <a:noAutofit/>
                    </a:bodyPr>
                    <a:p>
                      <a:pPr>
                        <a:lnSpc>
                          <a:spcPct val="100000"/>
                        </a:lnSpc>
                        <a:tabLst>
                          <a:tab algn="l" pos="0"/>
                        </a:tabLst>
                      </a:pPr>
                      <a:r>
                        <a:rPr b="0" lang="es-419" sz="1400" spc="-1" strike="noStrike">
                          <a:solidFill>
                            <a:srgbClr val="000000"/>
                          </a:solidFill>
                          <a:latin typeface="Arial"/>
                          <a:ea typeface="Arial"/>
                        </a:rPr>
                        <a:t>37</a:t>
                      </a:r>
                      <a:endParaRPr b="0" lang="es-AR"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26960">
                <a:tc>
                  <a:txBody>
                    <a:bodyPr lIns="91080" rIns="91080" tIns="91080" bIns="91080">
                      <a:noAutofit/>
                    </a:bodyPr>
                    <a:p>
                      <a:pPr>
                        <a:lnSpc>
                          <a:spcPct val="100000"/>
                        </a:lnSpc>
                        <a:tabLst>
                          <a:tab algn="l" pos="0"/>
                        </a:tabLst>
                      </a:pPr>
                      <a:r>
                        <a:rPr b="0" lang="es-419" sz="1400" spc="-1" strike="noStrike">
                          <a:solidFill>
                            <a:srgbClr val="000000"/>
                          </a:solidFill>
                          <a:latin typeface="Arial"/>
                          <a:ea typeface="Arial"/>
                        </a:rPr>
                        <a:t>16</a:t>
                      </a:r>
                      <a:endParaRPr b="0" lang="es-AR"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189" name="CustomShape 3"/>
          <p:cNvSpPr/>
          <p:nvPr/>
        </p:nvSpPr>
        <p:spPr>
          <a:xfrm rot="10800000">
            <a:off x="5410080" y="2339640"/>
            <a:ext cx="80424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90" name="CustomShape 4"/>
          <p:cNvSpPr/>
          <p:nvPr/>
        </p:nvSpPr>
        <p:spPr>
          <a:xfrm>
            <a:off x="6464160" y="2187720"/>
            <a:ext cx="232200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Roboto"/>
                <a:ea typeface="Roboto"/>
              </a:rPr>
              <a:t>Elemento número 0 “cero”</a:t>
            </a:r>
            <a:endParaRPr b="0" lang="es-AR" sz="1400" spc="-1" strike="noStrike">
              <a:latin typeface="Arial"/>
            </a:endParaRPr>
          </a:p>
        </p:txBody>
      </p:sp>
      <p:sp>
        <p:nvSpPr>
          <p:cNvPr id="191" name="CustomShape 5"/>
          <p:cNvSpPr/>
          <p:nvPr/>
        </p:nvSpPr>
        <p:spPr>
          <a:xfrm rot="10800000">
            <a:off x="5460840" y="2776680"/>
            <a:ext cx="80424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92" name="CustomShape 6"/>
          <p:cNvSpPr/>
          <p:nvPr/>
        </p:nvSpPr>
        <p:spPr>
          <a:xfrm>
            <a:off x="6514560" y="2624760"/>
            <a:ext cx="232200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Roboto"/>
                <a:ea typeface="Roboto"/>
              </a:rPr>
              <a:t>Elemento número 1  </a:t>
            </a:r>
            <a:endParaRPr b="0" lang="es-AR" sz="1400" spc="-1" strike="noStrike">
              <a:latin typeface="Arial"/>
            </a:endParaRPr>
          </a:p>
        </p:txBody>
      </p:sp>
      <p:sp>
        <p:nvSpPr>
          <p:cNvPr id="193" name="CustomShape 7"/>
          <p:cNvSpPr/>
          <p:nvPr/>
        </p:nvSpPr>
        <p:spPr>
          <a:xfrm rot="10800000">
            <a:off x="5410080" y="3177360"/>
            <a:ext cx="80424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94" name="CustomShape 8"/>
          <p:cNvSpPr/>
          <p:nvPr/>
        </p:nvSpPr>
        <p:spPr>
          <a:xfrm>
            <a:off x="6464160" y="3025080"/>
            <a:ext cx="232200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Roboto"/>
                <a:ea typeface="Roboto"/>
              </a:rPr>
              <a:t>Elemento número 2  </a:t>
            </a:r>
            <a:endParaRPr b="0" lang="es-AR" sz="1400" spc="-1" strike="noStrike">
              <a:latin typeface="Arial"/>
            </a:endParaRPr>
          </a:p>
        </p:txBody>
      </p:sp>
      <p:sp>
        <p:nvSpPr>
          <p:cNvPr id="195" name="CustomShape 9"/>
          <p:cNvSpPr/>
          <p:nvPr/>
        </p:nvSpPr>
        <p:spPr>
          <a:xfrm>
            <a:off x="307080" y="928800"/>
            <a:ext cx="7740360" cy="459720"/>
          </a:xfrm>
          <a:prstGeom prst="rect">
            <a:avLst/>
          </a:prstGeom>
          <a:noFill/>
          <a:ln>
            <a:noFill/>
          </a:ln>
        </p:spPr>
        <p:style>
          <a:lnRef idx="0"/>
          <a:fillRef idx="0"/>
          <a:effectRef idx="0"/>
          <a:fontRef idx="minor"/>
        </p:style>
        <p:txBody>
          <a:bodyPr tIns="91440" bIns="91440">
            <a:spAutoFit/>
          </a:bodyPr>
          <a:p>
            <a:pPr>
              <a:lnSpc>
                <a:spcPct val="135000"/>
              </a:lnSpc>
              <a:tabLst>
                <a:tab algn="l" pos="0"/>
              </a:tabLst>
            </a:pPr>
            <a:r>
              <a:rPr b="0" lang="es-419" sz="1350" spc="-1" strike="noStrike">
                <a:solidFill>
                  <a:srgbClr val="0000ff"/>
                </a:solidFill>
                <a:highlight>
                  <a:srgbClr val="fffffe"/>
                </a:highlight>
                <a:latin typeface="Courier New"/>
                <a:ea typeface="Courier New"/>
              </a:rPr>
              <a:t>int</a:t>
            </a:r>
            <a:r>
              <a:rPr b="0" lang="es-419" sz="1350" spc="-1" strike="noStrike">
                <a:solidFill>
                  <a:srgbClr val="000000"/>
                </a:solidFill>
                <a:highlight>
                  <a:srgbClr val="fffffe"/>
                </a:highlight>
                <a:latin typeface="Courier New"/>
                <a:ea typeface="Courier New"/>
              </a:rPr>
              <a:t> numeros[] = </a:t>
            </a:r>
            <a:r>
              <a:rPr b="0" lang="es-419" sz="1350" spc="-1" strike="noStrike">
                <a:solidFill>
                  <a:srgbClr val="0000ff"/>
                </a:solidFill>
                <a:highlight>
                  <a:srgbClr val="fffffe"/>
                </a:highlight>
                <a:latin typeface="Courier New"/>
                <a:ea typeface="Courier New"/>
              </a:rPr>
              <a:t>new</a:t>
            </a:r>
            <a:r>
              <a:rPr b="0" lang="es-419" sz="1350" spc="-1" strike="noStrike">
                <a:solidFill>
                  <a:srgbClr val="000000"/>
                </a:solidFill>
                <a:highlight>
                  <a:srgbClr val="fffffe"/>
                </a:highlight>
                <a:latin typeface="Courier New"/>
                <a:ea typeface="Courier New"/>
              </a:rPr>
              <a:t> </a:t>
            </a:r>
            <a:r>
              <a:rPr b="0" lang="es-419" sz="1350" spc="-1" strike="noStrike">
                <a:solidFill>
                  <a:srgbClr val="0000ff"/>
                </a:solidFill>
                <a:highlight>
                  <a:srgbClr val="fffffe"/>
                </a:highlight>
                <a:latin typeface="Courier New"/>
                <a:ea typeface="Courier New"/>
              </a:rPr>
              <a:t>int</a:t>
            </a:r>
            <a:r>
              <a:rPr b="0" lang="es-419" sz="1350" spc="-1" strike="noStrike">
                <a:solidFill>
                  <a:srgbClr val="000000"/>
                </a:solidFill>
                <a:highlight>
                  <a:srgbClr val="fffffe"/>
                </a:highlight>
                <a:latin typeface="Courier New"/>
                <a:ea typeface="Courier New"/>
              </a:rPr>
              <a:t>[</a:t>
            </a:r>
            <a:r>
              <a:rPr b="0" lang="es-419" sz="1350" spc="-1" strike="noStrike">
                <a:solidFill>
                  <a:srgbClr val="09885a"/>
                </a:solidFill>
                <a:highlight>
                  <a:srgbClr val="fffffe"/>
                </a:highlight>
                <a:latin typeface="Courier New"/>
                <a:ea typeface="Courier New"/>
              </a:rPr>
              <a:t>3</a:t>
            </a:r>
            <a:r>
              <a:rPr b="0" lang="es-419" sz="1350" spc="-1" strike="noStrike">
                <a:solidFill>
                  <a:srgbClr val="000000"/>
                </a:solidFill>
                <a:highlight>
                  <a:srgbClr val="fffffe"/>
                </a:highlight>
                <a:latin typeface="Courier New"/>
                <a:ea typeface="Courier New"/>
              </a:rPr>
              <a:t>]; </a:t>
            </a:r>
            <a:r>
              <a:rPr b="0" lang="es-419" sz="1350" spc="-1" strike="noStrike">
                <a:solidFill>
                  <a:srgbClr val="09885a"/>
                </a:solidFill>
                <a:highlight>
                  <a:srgbClr val="fffffe"/>
                </a:highlight>
                <a:latin typeface="Courier New"/>
                <a:ea typeface="Courier New"/>
              </a:rPr>
              <a:t>// Así se declara un arreglo de enteros</a:t>
            </a:r>
            <a:endParaRPr b="0" lang="es-AR" sz="1350" spc="-1" strike="noStrike">
              <a:latin typeface="Arial"/>
            </a:endParaRPr>
          </a:p>
        </p:txBody>
      </p:sp>
      <p:sp>
        <p:nvSpPr>
          <p:cNvPr id="196" name="CustomShape 10"/>
          <p:cNvSpPr/>
          <p:nvPr/>
        </p:nvSpPr>
        <p:spPr>
          <a:xfrm rot="5400000">
            <a:off x="964440" y="735120"/>
            <a:ext cx="213480" cy="1384920"/>
          </a:xfrm>
          <a:prstGeom prst="rightBrace">
            <a:avLst>
              <a:gd name="adj1" fmla="val 50000"/>
              <a:gd name="adj2" fmla="val 50000"/>
            </a:avLst>
          </a:prstGeom>
          <a:noFill/>
          <a:ln w="9360">
            <a:solidFill>
              <a:schemeClr val="dk2"/>
            </a:solidFill>
            <a:round/>
          </a:ln>
        </p:spPr>
        <p:style>
          <a:lnRef idx="0"/>
          <a:fillRef idx="0"/>
          <a:effectRef idx="0"/>
          <a:fontRef idx="minor"/>
        </p:style>
      </p:sp>
      <p:sp>
        <p:nvSpPr>
          <p:cNvPr id="197" name="CustomShape 11"/>
          <p:cNvSpPr/>
          <p:nvPr/>
        </p:nvSpPr>
        <p:spPr>
          <a:xfrm rot="5400000">
            <a:off x="2491920" y="826560"/>
            <a:ext cx="213480" cy="1120320"/>
          </a:xfrm>
          <a:prstGeom prst="rightBrace">
            <a:avLst>
              <a:gd name="adj1" fmla="val 50000"/>
              <a:gd name="adj2" fmla="val 50000"/>
            </a:avLst>
          </a:prstGeom>
          <a:noFill/>
          <a:ln w="9360">
            <a:solidFill>
              <a:schemeClr val="dk2"/>
            </a:solidFill>
            <a:round/>
          </a:ln>
        </p:spPr>
        <p:style>
          <a:lnRef idx="0"/>
          <a:fillRef idx="0"/>
          <a:effectRef idx="0"/>
          <a:fontRef idx="minor"/>
        </p:style>
      </p:sp>
      <p:sp>
        <p:nvSpPr>
          <p:cNvPr id="198" name="CustomShape 12"/>
          <p:cNvSpPr/>
          <p:nvPr/>
        </p:nvSpPr>
        <p:spPr>
          <a:xfrm>
            <a:off x="551520" y="1677600"/>
            <a:ext cx="1059120" cy="6094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Roboto"/>
                <a:ea typeface="Roboto"/>
              </a:rPr>
              <a:t>se declara la variable</a:t>
            </a:r>
            <a:endParaRPr b="0" lang="es-AR" sz="1400" spc="-1" strike="noStrike">
              <a:latin typeface="Arial"/>
            </a:endParaRPr>
          </a:p>
        </p:txBody>
      </p:sp>
      <p:sp>
        <p:nvSpPr>
          <p:cNvPr id="199" name="CustomShape 13"/>
          <p:cNvSpPr/>
          <p:nvPr/>
        </p:nvSpPr>
        <p:spPr>
          <a:xfrm>
            <a:off x="2114280" y="1548000"/>
            <a:ext cx="1059120" cy="6094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Roboto"/>
                <a:ea typeface="Roboto"/>
              </a:rPr>
              <a:t>se crea el </a:t>
            </a:r>
            <a:r>
              <a:rPr b="0" i="1" lang="es-419" sz="1400" spc="-1" strike="noStrike">
                <a:solidFill>
                  <a:srgbClr val="000000"/>
                </a:solidFill>
                <a:latin typeface="Roboto"/>
                <a:ea typeface="Roboto"/>
              </a:rPr>
              <a:t>array</a:t>
            </a:r>
            <a:endParaRPr b="0" lang="es-AR" sz="1400" spc="-1" strike="noStrike">
              <a:latin typeface="Arial"/>
            </a:endParaRPr>
          </a:p>
        </p:txBody>
      </p:sp>
      <p:sp>
        <p:nvSpPr>
          <p:cNvPr id="200" name="CustomShape 14"/>
          <p:cNvSpPr/>
          <p:nvPr/>
        </p:nvSpPr>
        <p:spPr>
          <a:xfrm>
            <a:off x="601920" y="2293920"/>
            <a:ext cx="3595320" cy="1014120"/>
          </a:xfrm>
          <a:prstGeom prst="rect">
            <a:avLst/>
          </a:prstGeom>
          <a:noFill/>
          <a:ln>
            <a:noFill/>
          </a:ln>
        </p:spPr>
        <p:style>
          <a:lnRef idx="0"/>
          <a:fillRef idx="0"/>
          <a:effectRef idx="0"/>
          <a:fontRef idx="minor"/>
        </p:style>
        <p:txBody>
          <a:bodyPr tIns="91440" bIns="91440">
            <a:spAutoFit/>
          </a:bodyPr>
          <a:p>
            <a:pPr>
              <a:lnSpc>
                <a:spcPct val="135000"/>
              </a:lnSpc>
              <a:tabLst>
                <a:tab algn="l" pos="0"/>
              </a:tabLst>
            </a:pPr>
            <a:r>
              <a:rPr b="0" lang="es-419" sz="1350" spc="-1" strike="noStrike">
                <a:solidFill>
                  <a:srgbClr val="000000"/>
                </a:solidFill>
                <a:highlight>
                  <a:srgbClr val="fffffe"/>
                </a:highlight>
                <a:latin typeface="Courier New"/>
                <a:ea typeface="Courier New"/>
              </a:rPr>
              <a:t>numeros[</a:t>
            </a:r>
            <a:r>
              <a:rPr b="0" lang="es-419" sz="1350" spc="-1" strike="noStrike">
                <a:solidFill>
                  <a:srgbClr val="09885a"/>
                </a:solidFill>
                <a:highlight>
                  <a:srgbClr val="fffffe"/>
                </a:highlight>
                <a:latin typeface="Courier New"/>
                <a:ea typeface="Courier New"/>
              </a:rPr>
              <a:t>0</a:t>
            </a:r>
            <a:r>
              <a:rPr b="0" lang="es-419" sz="1350" spc="-1" strike="noStrike">
                <a:solidFill>
                  <a:srgbClr val="000000"/>
                </a:solidFill>
                <a:highlight>
                  <a:srgbClr val="fffffe"/>
                </a:highlight>
                <a:latin typeface="Courier New"/>
                <a:ea typeface="Courier New"/>
              </a:rPr>
              <a:t>] = </a:t>
            </a:r>
            <a:r>
              <a:rPr b="0" lang="es-419" sz="1350" spc="-1" strike="noStrike">
                <a:solidFill>
                  <a:srgbClr val="09885a"/>
                </a:solidFill>
                <a:highlight>
                  <a:srgbClr val="fffffe"/>
                </a:highlight>
                <a:latin typeface="Courier New"/>
                <a:ea typeface="Courier New"/>
              </a:rPr>
              <a:t>1</a:t>
            </a:r>
            <a:r>
              <a:rPr b="0" lang="es-419" sz="1350" spc="-1" strike="noStrike">
                <a:solidFill>
                  <a:srgbClr val="000000"/>
                </a:solidFill>
                <a:highlight>
                  <a:srgbClr val="fffffe"/>
                </a:highlight>
                <a:latin typeface="Courier New"/>
                <a:ea typeface="Courier New"/>
              </a:rPr>
              <a:t>; </a:t>
            </a:r>
            <a:r>
              <a:rPr b="0" lang="es-419" sz="1350" spc="-1" strike="noStrike">
                <a:solidFill>
                  <a:srgbClr val="09885a"/>
                </a:solidFill>
                <a:highlight>
                  <a:srgbClr val="fffffe"/>
                </a:highlight>
                <a:latin typeface="Courier New"/>
                <a:ea typeface="Courier New"/>
              </a:rPr>
              <a:t>// asignación </a:t>
            </a:r>
            <a:r>
              <a:rPr b="0" lang="es-419" sz="1350" spc="-1" strike="noStrike">
                <a:solidFill>
                  <a:srgbClr val="000000"/>
                </a:solidFill>
                <a:highlight>
                  <a:srgbClr val="fffffe"/>
                </a:highlight>
                <a:latin typeface="Courier New"/>
                <a:ea typeface="Courier New"/>
              </a:rPr>
              <a:t>  </a:t>
            </a:r>
            <a:endParaRPr b="0" lang="es-AR" sz="1350" spc="-1" strike="noStrike">
              <a:latin typeface="Arial"/>
            </a:endParaRPr>
          </a:p>
          <a:p>
            <a:pPr>
              <a:lnSpc>
                <a:spcPct val="135000"/>
              </a:lnSpc>
              <a:tabLst>
                <a:tab algn="l" pos="0"/>
              </a:tabLst>
            </a:pPr>
            <a:r>
              <a:rPr b="0" lang="es-419" sz="1350" spc="-1" strike="noStrike">
                <a:solidFill>
                  <a:srgbClr val="000000"/>
                </a:solidFill>
                <a:highlight>
                  <a:srgbClr val="fffffe"/>
                </a:highlight>
                <a:latin typeface="Courier New"/>
                <a:ea typeface="Courier New"/>
              </a:rPr>
              <a:t>numeros[</a:t>
            </a:r>
            <a:r>
              <a:rPr b="0" lang="es-419" sz="1350" spc="-1" strike="noStrike">
                <a:solidFill>
                  <a:srgbClr val="09885a"/>
                </a:solidFill>
                <a:highlight>
                  <a:srgbClr val="fffffe"/>
                </a:highlight>
                <a:latin typeface="Courier New"/>
                <a:ea typeface="Courier New"/>
              </a:rPr>
              <a:t>1</a:t>
            </a:r>
            <a:r>
              <a:rPr b="0" lang="es-419" sz="1350" spc="-1" strike="noStrike">
                <a:solidFill>
                  <a:srgbClr val="000000"/>
                </a:solidFill>
                <a:highlight>
                  <a:srgbClr val="fffffe"/>
                </a:highlight>
                <a:latin typeface="Courier New"/>
                <a:ea typeface="Courier New"/>
              </a:rPr>
              <a:t>] = </a:t>
            </a:r>
            <a:r>
              <a:rPr b="0" lang="es-419" sz="1350" spc="-1" strike="noStrike">
                <a:solidFill>
                  <a:srgbClr val="09885a"/>
                </a:solidFill>
                <a:highlight>
                  <a:srgbClr val="fffffe"/>
                </a:highlight>
                <a:latin typeface="Courier New"/>
                <a:ea typeface="Courier New"/>
              </a:rPr>
              <a:t>37</a:t>
            </a:r>
            <a:r>
              <a:rPr b="0" lang="es-419" sz="1350" spc="-1" strike="noStrike">
                <a:solidFill>
                  <a:srgbClr val="000000"/>
                </a:solidFill>
                <a:highlight>
                  <a:srgbClr val="fffffe"/>
                </a:highlight>
                <a:latin typeface="Courier New"/>
                <a:ea typeface="Courier New"/>
              </a:rPr>
              <a:t>;</a:t>
            </a:r>
            <a:endParaRPr b="0" lang="es-AR" sz="1350" spc="-1" strike="noStrike">
              <a:latin typeface="Arial"/>
            </a:endParaRPr>
          </a:p>
          <a:p>
            <a:pPr>
              <a:lnSpc>
                <a:spcPct val="135000"/>
              </a:lnSpc>
              <a:tabLst>
                <a:tab algn="l" pos="0"/>
              </a:tabLst>
            </a:pPr>
            <a:r>
              <a:rPr b="0" lang="es-419" sz="1350" spc="-1" strike="noStrike">
                <a:solidFill>
                  <a:srgbClr val="000000"/>
                </a:solidFill>
                <a:highlight>
                  <a:srgbClr val="fffffe"/>
                </a:highlight>
                <a:latin typeface="Courier New"/>
                <a:ea typeface="Courier New"/>
              </a:rPr>
              <a:t>numeros[</a:t>
            </a:r>
            <a:r>
              <a:rPr b="0" lang="es-419" sz="1350" spc="-1" strike="noStrike">
                <a:solidFill>
                  <a:srgbClr val="09885a"/>
                </a:solidFill>
                <a:highlight>
                  <a:srgbClr val="fffffe"/>
                </a:highlight>
                <a:latin typeface="Courier New"/>
                <a:ea typeface="Courier New"/>
              </a:rPr>
              <a:t>2</a:t>
            </a:r>
            <a:r>
              <a:rPr b="0" lang="es-419" sz="1350" spc="-1" strike="noStrike">
                <a:solidFill>
                  <a:srgbClr val="000000"/>
                </a:solidFill>
                <a:highlight>
                  <a:srgbClr val="fffffe"/>
                </a:highlight>
                <a:latin typeface="Courier New"/>
                <a:ea typeface="Courier New"/>
              </a:rPr>
              <a:t>] = </a:t>
            </a:r>
            <a:r>
              <a:rPr b="0" lang="es-419" sz="1350" spc="-1" strike="noStrike">
                <a:solidFill>
                  <a:srgbClr val="09885a"/>
                </a:solidFill>
                <a:highlight>
                  <a:srgbClr val="fffffe"/>
                </a:highlight>
                <a:latin typeface="Courier New"/>
                <a:ea typeface="Courier New"/>
              </a:rPr>
              <a:t>16</a:t>
            </a:r>
            <a:r>
              <a:rPr b="0" lang="es-419" sz="1350" spc="-1" strike="noStrike">
                <a:solidFill>
                  <a:srgbClr val="000000"/>
                </a:solidFill>
                <a:highlight>
                  <a:srgbClr val="fffffe"/>
                </a:highlight>
                <a:latin typeface="Courier New"/>
                <a:ea typeface="Courier New"/>
              </a:rPr>
              <a:t>;</a:t>
            </a:r>
            <a:endParaRPr b="0" lang="es-AR" sz="1350" spc="-1" strike="noStrike">
              <a:latin typeface="Arial"/>
            </a:endParaRPr>
          </a:p>
        </p:txBody>
      </p:sp>
      <p:sp>
        <p:nvSpPr>
          <p:cNvPr id="201" name="CustomShape 15"/>
          <p:cNvSpPr/>
          <p:nvPr/>
        </p:nvSpPr>
        <p:spPr>
          <a:xfrm>
            <a:off x="484560" y="4222440"/>
            <a:ext cx="7740360" cy="736920"/>
          </a:xfrm>
          <a:prstGeom prst="rect">
            <a:avLst/>
          </a:prstGeom>
          <a:noFill/>
          <a:ln>
            <a:noFill/>
          </a:ln>
        </p:spPr>
        <p:style>
          <a:lnRef idx="0"/>
          <a:fillRef idx="0"/>
          <a:effectRef idx="0"/>
          <a:fontRef idx="minor"/>
        </p:style>
        <p:txBody>
          <a:bodyPr tIns="91440" bIns="91440">
            <a:spAutoFit/>
          </a:bodyPr>
          <a:p>
            <a:pPr>
              <a:lnSpc>
                <a:spcPct val="135000"/>
              </a:lnSpc>
              <a:tabLst>
                <a:tab algn="l" pos="0"/>
              </a:tabLst>
            </a:pPr>
            <a:r>
              <a:rPr b="0" lang="es-419" sz="1350" spc="-1" strike="noStrike">
                <a:solidFill>
                  <a:srgbClr val="09885a"/>
                </a:solidFill>
                <a:highlight>
                  <a:srgbClr val="fffffe"/>
                </a:highlight>
                <a:latin typeface="Courier New"/>
                <a:ea typeface="Courier New"/>
              </a:rPr>
              <a:t>// También puede inicializarse directo con valores</a:t>
            </a:r>
            <a:endParaRPr b="0" lang="es-AR" sz="1350" spc="-1" strike="noStrike">
              <a:latin typeface="Arial"/>
            </a:endParaRPr>
          </a:p>
          <a:p>
            <a:pPr>
              <a:lnSpc>
                <a:spcPct val="135000"/>
              </a:lnSpc>
              <a:tabLst>
                <a:tab algn="l" pos="0"/>
              </a:tabLst>
            </a:pPr>
            <a:r>
              <a:rPr b="0" lang="es-419" sz="1350" spc="-1" strike="noStrike">
                <a:solidFill>
                  <a:srgbClr val="0000ff"/>
                </a:solidFill>
                <a:highlight>
                  <a:srgbClr val="fffffe"/>
                </a:highlight>
                <a:latin typeface="Courier New"/>
                <a:ea typeface="Courier New"/>
              </a:rPr>
              <a:t>int</a:t>
            </a:r>
            <a:r>
              <a:rPr b="0" lang="es-419" sz="1350" spc="-1" strike="noStrike">
                <a:solidFill>
                  <a:srgbClr val="000000"/>
                </a:solidFill>
                <a:highlight>
                  <a:srgbClr val="fffffe"/>
                </a:highlight>
                <a:latin typeface="Courier New"/>
                <a:ea typeface="Courier New"/>
              </a:rPr>
              <a:t> numeros[] = </a:t>
            </a:r>
            <a:r>
              <a:rPr b="0" lang="es-419" sz="1350" spc="-1" strike="noStrike">
                <a:solidFill>
                  <a:srgbClr val="0000ff"/>
                </a:solidFill>
                <a:highlight>
                  <a:srgbClr val="fffffe"/>
                </a:highlight>
                <a:latin typeface="Courier New"/>
                <a:ea typeface="Courier New"/>
              </a:rPr>
              <a:t>new</a:t>
            </a:r>
            <a:r>
              <a:rPr b="0" lang="es-419" sz="1350" spc="-1" strike="noStrike">
                <a:solidFill>
                  <a:srgbClr val="000000"/>
                </a:solidFill>
                <a:highlight>
                  <a:srgbClr val="fffffe"/>
                </a:highlight>
                <a:latin typeface="Courier New"/>
                <a:ea typeface="Courier New"/>
              </a:rPr>
              <a:t> </a:t>
            </a:r>
            <a:r>
              <a:rPr b="0" lang="es-419" sz="1350" spc="-1" strike="noStrike">
                <a:solidFill>
                  <a:srgbClr val="0000ff"/>
                </a:solidFill>
                <a:highlight>
                  <a:srgbClr val="fffffe"/>
                </a:highlight>
                <a:latin typeface="Courier New"/>
                <a:ea typeface="Courier New"/>
              </a:rPr>
              <a:t>int</a:t>
            </a:r>
            <a:r>
              <a:rPr b="0" lang="es-419" sz="1350" spc="-1" strike="noStrike">
                <a:solidFill>
                  <a:srgbClr val="000000"/>
                </a:solidFill>
                <a:highlight>
                  <a:srgbClr val="fffffe"/>
                </a:highlight>
                <a:latin typeface="Courier New"/>
                <a:ea typeface="Courier New"/>
              </a:rPr>
              <a:t>[]{1,37,16}; </a:t>
            </a:r>
            <a:endParaRPr b="0" lang="es-AR" sz="135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311760" y="410040"/>
            <a:ext cx="7147440" cy="607320"/>
          </a:xfrm>
          <a:prstGeom prst="rect">
            <a:avLst/>
          </a:prstGeom>
          <a:noFill/>
          <a:ln>
            <a:noFill/>
          </a:ln>
        </p:spPr>
        <p:txBody>
          <a:bodyPr tIns="91440" bIns="91440">
            <a:noAutofit/>
          </a:bodyPr>
          <a:p>
            <a:pPr>
              <a:lnSpc>
                <a:spcPct val="100000"/>
              </a:lnSpc>
              <a:tabLst>
                <a:tab algn="l" pos="0"/>
              </a:tabLst>
            </a:pPr>
            <a:r>
              <a:rPr b="0" lang="es-419" sz="2100" spc="-1" strike="noStrike">
                <a:solidFill>
                  <a:srgbClr val="2a3990"/>
                </a:solidFill>
                <a:latin typeface="Encode Sans"/>
                <a:ea typeface="Encode Sans"/>
              </a:rPr>
              <a:t>Ejemplo de array de números - con</a:t>
            </a:r>
            <a:endParaRPr b="0" lang="es-AR" sz="2100" spc="-1" strike="noStrike">
              <a:solidFill>
                <a:srgbClr val="000000"/>
              </a:solidFill>
              <a:latin typeface="Arial"/>
            </a:endParaRPr>
          </a:p>
        </p:txBody>
      </p:sp>
      <p:graphicFrame>
        <p:nvGraphicFramePr>
          <p:cNvPr id="203" name="Table 2"/>
          <p:cNvGraphicFramePr/>
          <p:nvPr/>
        </p:nvGraphicFramePr>
        <p:xfrm>
          <a:off x="4173120" y="1383480"/>
          <a:ext cx="577440" cy="1280880"/>
        </p:xfrm>
        <a:graphic>
          <a:graphicData uri="http://schemas.openxmlformats.org/drawingml/2006/table">
            <a:tbl>
              <a:tblPr/>
              <a:tblGrid>
                <a:gridCol w="577800"/>
              </a:tblGrid>
              <a:tr h="426960">
                <a:tc>
                  <a:txBody>
                    <a:bodyPr lIns="91080" rIns="91080" tIns="91080" bIns="91080">
                      <a:noAutofit/>
                    </a:bodyPr>
                    <a:p>
                      <a:pPr>
                        <a:lnSpc>
                          <a:spcPct val="100000"/>
                        </a:lnSpc>
                        <a:tabLst>
                          <a:tab algn="l" pos="0"/>
                        </a:tabLst>
                      </a:pPr>
                      <a:r>
                        <a:rPr b="0" lang="es-419" sz="1400" spc="-1" strike="noStrike">
                          <a:solidFill>
                            <a:srgbClr val="000000"/>
                          </a:solidFill>
                          <a:latin typeface="Arial"/>
                          <a:ea typeface="Arial"/>
                        </a:rPr>
                        <a:t>1</a:t>
                      </a:r>
                      <a:endParaRPr b="0" lang="es-AR"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26960">
                <a:tc>
                  <a:txBody>
                    <a:bodyPr lIns="91080" rIns="91080" tIns="91080" bIns="91080">
                      <a:noAutofit/>
                    </a:bodyPr>
                    <a:p>
                      <a:pPr>
                        <a:lnSpc>
                          <a:spcPct val="100000"/>
                        </a:lnSpc>
                        <a:tabLst>
                          <a:tab algn="l" pos="0"/>
                        </a:tabLst>
                      </a:pPr>
                      <a:r>
                        <a:rPr b="0" lang="es-419" sz="1400" spc="-1" strike="noStrike">
                          <a:solidFill>
                            <a:srgbClr val="000000"/>
                          </a:solidFill>
                          <a:latin typeface="Arial"/>
                          <a:ea typeface="Arial"/>
                        </a:rPr>
                        <a:t>37</a:t>
                      </a:r>
                      <a:endParaRPr b="0" lang="es-AR"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26960">
                <a:tc>
                  <a:txBody>
                    <a:bodyPr lIns="91080" rIns="91080" tIns="91080" bIns="91080">
                      <a:noAutofit/>
                    </a:bodyPr>
                    <a:p>
                      <a:pPr>
                        <a:lnSpc>
                          <a:spcPct val="100000"/>
                        </a:lnSpc>
                        <a:tabLst>
                          <a:tab algn="l" pos="0"/>
                        </a:tabLst>
                      </a:pPr>
                      <a:r>
                        <a:rPr b="0" lang="es-419" sz="1400" spc="-1" strike="noStrike">
                          <a:solidFill>
                            <a:srgbClr val="000000"/>
                          </a:solidFill>
                          <a:latin typeface="Arial"/>
                          <a:ea typeface="Arial"/>
                        </a:rPr>
                        <a:t>16</a:t>
                      </a:r>
                      <a:endParaRPr b="0" lang="es-AR"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204" name="CustomShape 3"/>
          <p:cNvSpPr/>
          <p:nvPr/>
        </p:nvSpPr>
        <p:spPr>
          <a:xfrm rot="10800000">
            <a:off x="5226480" y="1478520"/>
            <a:ext cx="80424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205" name="CustomShape 4"/>
          <p:cNvSpPr/>
          <p:nvPr/>
        </p:nvSpPr>
        <p:spPr>
          <a:xfrm>
            <a:off x="6280560" y="1326600"/>
            <a:ext cx="232200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Roboto"/>
                <a:ea typeface="Roboto"/>
              </a:rPr>
              <a:t>Elemento número 0 “cero”</a:t>
            </a:r>
            <a:endParaRPr b="0" lang="es-AR" sz="1400" spc="-1" strike="noStrike">
              <a:latin typeface="Arial"/>
            </a:endParaRPr>
          </a:p>
        </p:txBody>
      </p:sp>
      <p:sp>
        <p:nvSpPr>
          <p:cNvPr id="206" name="CustomShape 5"/>
          <p:cNvSpPr/>
          <p:nvPr/>
        </p:nvSpPr>
        <p:spPr>
          <a:xfrm rot="10800000">
            <a:off x="5277240" y="1915560"/>
            <a:ext cx="80424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207" name="CustomShape 6"/>
          <p:cNvSpPr/>
          <p:nvPr/>
        </p:nvSpPr>
        <p:spPr>
          <a:xfrm>
            <a:off x="6331320" y="1763640"/>
            <a:ext cx="232200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Roboto"/>
                <a:ea typeface="Roboto"/>
              </a:rPr>
              <a:t>Elemento número 1  </a:t>
            </a:r>
            <a:endParaRPr b="0" lang="es-AR" sz="1400" spc="-1" strike="noStrike">
              <a:latin typeface="Arial"/>
            </a:endParaRPr>
          </a:p>
        </p:txBody>
      </p:sp>
      <p:sp>
        <p:nvSpPr>
          <p:cNvPr id="208" name="CustomShape 7"/>
          <p:cNvSpPr/>
          <p:nvPr/>
        </p:nvSpPr>
        <p:spPr>
          <a:xfrm rot="10800000">
            <a:off x="5226480" y="2315880"/>
            <a:ext cx="80424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209" name="CustomShape 8"/>
          <p:cNvSpPr/>
          <p:nvPr/>
        </p:nvSpPr>
        <p:spPr>
          <a:xfrm>
            <a:off x="6280560" y="2163600"/>
            <a:ext cx="232200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Roboto"/>
                <a:ea typeface="Roboto"/>
              </a:rPr>
              <a:t>Elemento número 2  </a:t>
            </a:r>
            <a:endParaRPr b="0" lang="es-AR" sz="1400" spc="-1" strike="noStrike">
              <a:latin typeface="Arial"/>
            </a:endParaRPr>
          </a:p>
        </p:txBody>
      </p:sp>
      <p:sp>
        <p:nvSpPr>
          <p:cNvPr id="210" name="CustomShape 9"/>
          <p:cNvSpPr/>
          <p:nvPr/>
        </p:nvSpPr>
        <p:spPr>
          <a:xfrm>
            <a:off x="352080" y="905760"/>
            <a:ext cx="7740360" cy="459720"/>
          </a:xfrm>
          <a:prstGeom prst="rect">
            <a:avLst/>
          </a:prstGeom>
          <a:noFill/>
          <a:ln>
            <a:noFill/>
          </a:ln>
        </p:spPr>
        <p:style>
          <a:lnRef idx="0"/>
          <a:fillRef idx="0"/>
          <a:effectRef idx="0"/>
          <a:fontRef idx="minor"/>
        </p:style>
        <p:txBody>
          <a:bodyPr tIns="91440" bIns="91440">
            <a:spAutoFit/>
          </a:bodyPr>
          <a:p>
            <a:pPr>
              <a:lnSpc>
                <a:spcPct val="135000"/>
              </a:lnSpc>
              <a:tabLst>
                <a:tab algn="l" pos="0"/>
              </a:tabLst>
            </a:pPr>
            <a:r>
              <a:rPr b="0" lang="es-419" sz="1350" spc="-1" strike="noStrike">
                <a:solidFill>
                  <a:srgbClr val="0000ff"/>
                </a:solidFill>
                <a:highlight>
                  <a:srgbClr val="fffffe"/>
                </a:highlight>
                <a:latin typeface="Courier New"/>
                <a:ea typeface="Courier New"/>
              </a:rPr>
              <a:t>int</a:t>
            </a:r>
            <a:r>
              <a:rPr b="0" lang="es-419" sz="1350" spc="-1" strike="noStrike">
                <a:solidFill>
                  <a:srgbClr val="000000"/>
                </a:solidFill>
                <a:highlight>
                  <a:srgbClr val="fffffe"/>
                </a:highlight>
                <a:latin typeface="Courier New"/>
                <a:ea typeface="Courier New"/>
              </a:rPr>
              <a:t> numeros[] = </a:t>
            </a:r>
            <a:r>
              <a:rPr b="0" lang="es-419" sz="1350" spc="-1" strike="noStrike">
                <a:solidFill>
                  <a:srgbClr val="0000ff"/>
                </a:solidFill>
                <a:highlight>
                  <a:srgbClr val="fffffe"/>
                </a:highlight>
                <a:latin typeface="Courier New"/>
                <a:ea typeface="Courier New"/>
              </a:rPr>
              <a:t>new</a:t>
            </a:r>
            <a:r>
              <a:rPr b="0" lang="es-419" sz="1350" spc="-1" strike="noStrike">
                <a:solidFill>
                  <a:srgbClr val="000000"/>
                </a:solidFill>
                <a:highlight>
                  <a:srgbClr val="fffffe"/>
                </a:highlight>
                <a:latin typeface="Courier New"/>
                <a:ea typeface="Courier New"/>
              </a:rPr>
              <a:t> </a:t>
            </a:r>
            <a:r>
              <a:rPr b="0" lang="es-419" sz="1350" spc="-1" strike="noStrike">
                <a:solidFill>
                  <a:srgbClr val="0000ff"/>
                </a:solidFill>
                <a:highlight>
                  <a:srgbClr val="fffffe"/>
                </a:highlight>
                <a:latin typeface="Courier New"/>
                <a:ea typeface="Courier New"/>
              </a:rPr>
              <a:t>int</a:t>
            </a:r>
            <a:r>
              <a:rPr b="0" lang="es-419" sz="1350" spc="-1" strike="noStrike">
                <a:solidFill>
                  <a:srgbClr val="000000"/>
                </a:solidFill>
                <a:highlight>
                  <a:srgbClr val="fffffe"/>
                </a:highlight>
                <a:latin typeface="Courier New"/>
                <a:ea typeface="Courier New"/>
              </a:rPr>
              <a:t>[</a:t>
            </a:r>
            <a:r>
              <a:rPr b="0" lang="es-419" sz="1350" spc="-1" strike="noStrike">
                <a:solidFill>
                  <a:srgbClr val="09885a"/>
                </a:solidFill>
                <a:highlight>
                  <a:srgbClr val="fffffe"/>
                </a:highlight>
                <a:latin typeface="Courier New"/>
                <a:ea typeface="Courier New"/>
              </a:rPr>
              <a:t>3</a:t>
            </a:r>
            <a:r>
              <a:rPr b="0" lang="es-419" sz="1350" spc="-1" strike="noStrike">
                <a:solidFill>
                  <a:srgbClr val="000000"/>
                </a:solidFill>
                <a:highlight>
                  <a:srgbClr val="fffffe"/>
                </a:highlight>
                <a:latin typeface="Courier New"/>
                <a:ea typeface="Courier New"/>
              </a:rPr>
              <a:t>]; </a:t>
            </a:r>
            <a:r>
              <a:rPr b="0" lang="es-419" sz="1350" spc="-1" strike="noStrike">
                <a:solidFill>
                  <a:srgbClr val="09885a"/>
                </a:solidFill>
                <a:highlight>
                  <a:srgbClr val="fffffe"/>
                </a:highlight>
                <a:latin typeface="Courier New"/>
                <a:ea typeface="Courier New"/>
              </a:rPr>
              <a:t>// Así se declara un arreglo de enteros</a:t>
            </a:r>
            <a:endParaRPr b="0" lang="es-AR" sz="1350" spc="-1" strike="noStrike">
              <a:latin typeface="Arial"/>
            </a:endParaRPr>
          </a:p>
        </p:txBody>
      </p:sp>
      <p:sp>
        <p:nvSpPr>
          <p:cNvPr id="211" name="CustomShape 10"/>
          <p:cNvSpPr/>
          <p:nvPr/>
        </p:nvSpPr>
        <p:spPr>
          <a:xfrm>
            <a:off x="418320" y="1432440"/>
            <a:ext cx="8234640" cy="2954520"/>
          </a:xfrm>
          <a:prstGeom prst="rect">
            <a:avLst/>
          </a:prstGeom>
          <a:noFill/>
          <a:ln>
            <a:noFill/>
          </a:ln>
        </p:spPr>
        <p:style>
          <a:lnRef idx="0"/>
          <a:fillRef idx="0"/>
          <a:effectRef idx="0"/>
          <a:fontRef idx="minor"/>
        </p:style>
        <p:txBody>
          <a:bodyPr tIns="91440" bIns="91440">
            <a:spAutoFit/>
          </a:bodyPr>
          <a:p>
            <a:pPr>
              <a:lnSpc>
                <a:spcPct val="135000"/>
              </a:lnSpc>
              <a:tabLst>
                <a:tab algn="l" pos="0"/>
              </a:tabLst>
            </a:pPr>
            <a:r>
              <a:rPr b="0" lang="es-419" sz="1350" spc="-1" strike="noStrike">
                <a:solidFill>
                  <a:srgbClr val="000000"/>
                </a:solidFill>
                <a:highlight>
                  <a:srgbClr val="fffffe"/>
                </a:highlight>
                <a:latin typeface="Courier New"/>
                <a:ea typeface="Courier New"/>
              </a:rPr>
              <a:t>numeros[</a:t>
            </a:r>
            <a:r>
              <a:rPr b="0" lang="es-419" sz="1350" spc="-1" strike="noStrike">
                <a:solidFill>
                  <a:srgbClr val="09885a"/>
                </a:solidFill>
                <a:highlight>
                  <a:srgbClr val="fffffe"/>
                </a:highlight>
                <a:latin typeface="Courier New"/>
                <a:ea typeface="Courier New"/>
              </a:rPr>
              <a:t>0</a:t>
            </a:r>
            <a:r>
              <a:rPr b="0" lang="es-419" sz="1350" spc="-1" strike="noStrike">
                <a:solidFill>
                  <a:srgbClr val="000000"/>
                </a:solidFill>
                <a:highlight>
                  <a:srgbClr val="fffffe"/>
                </a:highlight>
                <a:latin typeface="Courier New"/>
                <a:ea typeface="Courier New"/>
              </a:rPr>
              <a:t>] = </a:t>
            </a:r>
            <a:r>
              <a:rPr b="0" lang="es-419" sz="1350" spc="-1" strike="noStrike">
                <a:solidFill>
                  <a:srgbClr val="09885a"/>
                </a:solidFill>
                <a:highlight>
                  <a:srgbClr val="fffffe"/>
                </a:highlight>
                <a:latin typeface="Courier New"/>
                <a:ea typeface="Courier New"/>
              </a:rPr>
              <a:t>1</a:t>
            </a:r>
            <a:r>
              <a:rPr b="0" lang="es-419" sz="1350" spc="-1" strike="noStrike">
                <a:solidFill>
                  <a:srgbClr val="000000"/>
                </a:solidFill>
                <a:highlight>
                  <a:srgbClr val="fffffe"/>
                </a:highlight>
                <a:latin typeface="Courier New"/>
                <a:ea typeface="Courier New"/>
              </a:rPr>
              <a:t>;   </a:t>
            </a:r>
            <a:endParaRPr b="0" lang="es-AR" sz="1350" spc="-1" strike="noStrike">
              <a:latin typeface="Arial"/>
            </a:endParaRPr>
          </a:p>
          <a:p>
            <a:pPr>
              <a:lnSpc>
                <a:spcPct val="135000"/>
              </a:lnSpc>
              <a:tabLst>
                <a:tab algn="l" pos="0"/>
              </a:tabLst>
            </a:pPr>
            <a:r>
              <a:rPr b="0" lang="es-419" sz="1350" spc="-1" strike="noStrike">
                <a:solidFill>
                  <a:srgbClr val="000000"/>
                </a:solidFill>
                <a:highlight>
                  <a:srgbClr val="fffffe"/>
                </a:highlight>
                <a:latin typeface="Courier New"/>
                <a:ea typeface="Courier New"/>
              </a:rPr>
              <a:t>numeros[</a:t>
            </a:r>
            <a:r>
              <a:rPr b="0" lang="es-419" sz="1350" spc="-1" strike="noStrike">
                <a:solidFill>
                  <a:srgbClr val="09885a"/>
                </a:solidFill>
                <a:highlight>
                  <a:srgbClr val="fffffe"/>
                </a:highlight>
                <a:latin typeface="Courier New"/>
                <a:ea typeface="Courier New"/>
              </a:rPr>
              <a:t>1</a:t>
            </a:r>
            <a:r>
              <a:rPr b="0" lang="es-419" sz="1350" spc="-1" strike="noStrike">
                <a:solidFill>
                  <a:srgbClr val="000000"/>
                </a:solidFill>
                <a:highlight>
                  <a:srgbClr val="fffffe"/>
                </a:highlight>
                <a:latin typeface="Courier New"/>
                <a:ea typeface="Courier New"/>
              </a:rPr>
              <a:t>] = </a:t>
            </a:r>
            <a:r>
              <a:rPr b="0" lang="es-419" sz="1350" spc="-1" strike="noStrike">
                <a:solidFill>
                  <a:srgbClr val="09885a"/>
                </a:solidFill>
                <a:highlight>
                  <a:srgbClr val="fffffe"/>
                </a:highlight>
                <a:latin typeface="Courier New"/>
                <a:ea typeface="Courier New"/>
              </a:rPr>
              <a:t>37</a:t>
            </a:r>
            <a:r>
              <a:rPr b="0" lang="es-419" sz="1350" spc="-1" strike="noStrike">
                <a:solidFill>
                  <a:srgbClr val="000000"/>
                </a:solidFill>
                <a:highlight>
                  <a:srgbClr val="fffffe"/>
                </a:highlight>
                <a:latin typeface="Courier New"/>
                <a:ea typeface="Courier New"/>
              </a:rPr>
              <a:t>;</a:t>
            </a:r>
            <a:endParaRPr b="0" lang="es-AR" sz="1350" spc="-1" strike="noStrike">
              <a:latin typeface="Arial"/>
            </a:endParaRPr>
          </a:p>
          <a:p>
            <a:pPr>
              <a:lnSpc>
                <a:spcPct val="135000"/>
              </a:lnSpc>
              <a:tabLst>
                <a:tab algn="l" pos="0"/>
              </a:tabLst>
            </a:pPr>
            <a:r>
              <a:rPr b="0" lang="es-419" sz="1350" spc="-1" strike="noStrike">
                <a:solidFill>
                  <a:srgbClr val="000000"/>
                </a:solidFill>
                <a:highlight>
                  <a:srgbClr val="fffffe"/>
                </a:highlight>
                <a:latin typeface="Courier New"/>
                <a:ea typeface="Courier New"/>
              </a:rPr>
              <a:t>numeros[</a:t>
            </a:r>
            <a:r>
              <a:rPr b="0" lang="es-419" sz="1350" spc="-1" strike="noStrike">
                <a:solidFill>
                  <a:srgbClr val="09885a"/>
                </a:solidFill>
                <a:highlight>
                  <a:srgbClr val="fffffe"/>
                </a:highlight>
                <a:latin typeface="Courier New"/>
                <a:ea typeface="Courier New"/>
              </a:rPr>
              <a:t>2</a:t>
            </a:r>
            <a:r>
              <a:rPr b="0" lang="es-419" sz="1350" spc="-1" strike="noStrike">
                <a:solidFill>
                  <a:srgbClr val="000000"/>
                </a:solidFill>
                <a:highlight>
                  <a:srgbClr val="fffffe"/>
                </a:highlight>
                <a:latin typeface="Courier New"/>
                <a:ea typeface="Courier New"/>
              </a:rPr>
              <a:t>] = </a:t>
            </a:r>
            <a:r>
              <a:rPr b="0" lang="es-419" sz="1350" spc="-1" strike="noStrike">
                <a:solidFill>
                  <a:srgbClr val="09885a"/>
                </a:solidFill>
                <a:highlight>
                  <a:srgbClr val="fffffe"/>
                </a:highlight>
                <a:latin typeface="Courier New"/>
                <a:ea typeface="Courier New"/>
              </a:rPr>
              <a:t>16</a:t>
            </a:r>
            <a:r>
              <a:rPr b="0" lang="es-419" sz="1350" spc="-1" strike="noStrike">
                <a:solidFill>
                  <a:srgbClr val="000000"/>
                </a:solidFill>
                <a:highlight>
                  <a:srgbClr val="fffffe"/>
                </a:highlight>
                <a:latin typeface="Courier New"/>
                <a:ea typeface="Courier New"/>
              </a:rPr>
              <a:t>;</a:t>
            </a:r>
            <a:endParaRPr b="0" lang="es-AR" sz="1350" spc="-1" strike="noStrike">
              <a:latin typeface="Arial"/>
            </a:endParaRPr>
          </a:p>
          <a:p>
            <a:pPr>
              <a:lnSpc>
                <a:spcPct val="135000"/>
              </a:lnSpc>
              <a:tabLst>
                <a:tab algn="l" pos="0"/>
              </a:tabLst>
            </a:pPr>
            <a:endParaRPr b="0" lang="es-AR" sz="1350" spc="-1" strike="noStrike">
              <a:latin typeface="Arial"/>
            </a:endParaRPr>
          </a:p>
          <a:p>
            <a:pPr>
              <a:lnSpc>
                <a:spcPct val="135000"/>
              </a:lnSpc>
              <a:tabLst>
                <a:tab algn="l" pos="0"/>
              </a:tabLst>
            </a:pPr>
            <a:r>
              <a:rPr b="0" lang="es-419" sz="1350" spc="-1" strike="noStrike">
                <a:solidFill>
                  <a:srgbClr val="000000"/>
                </a:solidFill>
                <a:highlight>
                  <a:srgbClr val="fffffe"/>
                </a:highlight>
                <a:latin typeface="Courier New"/>
                <a:ea typeface="Courier New"/>
              </a:rPr>
              <a:t>System.out.println(numeros.length)</a:t>
            </a:r>
            <a:endParaRPr b="0" lang="es-AR" sz="1350" spc="-1" strike="noStrike">
              <a:latin typeface="Arial"/>
            </a:endParaRPr>
          </a:p>
          <a:p>
            <a:pPr>
              <a:lnSpc>
                <a:spcPct val="135000"/>
              </a:lnSpc>
              <a:tabLst>
                <a:tab algn="l" pos="0"/>
              </a:tabLst>
            </a:pPr>
            <a:r>
              <a:rPr b="0" lang="es-419" sz="1350" spc="-1" strike="noStrike">
                <a:solidFill>
                  <a:srgbClr val="09885a"/>
                </a:solidFill>
                <a:highlight>
                  <a:srgbClr val="fffffe"/>
                </a:highlight>
                <a:latin typeface="Courier New"/>
                <a:ea typeface="Courier New"/>
              </a:rPr>
              <a:t>// imprime por pantalla: 3</a:t>
            </a:r>
            <a:endParaRPr b="0" lang="es-AR" sz="1350" spc="-1" strike="noStrike">
              <a:latin typeface="Arial"/>
            </a:endParaRPr>
          </a:p>
          <a:p>
            <a:pPr>
              <a:lnSpc>
                <a:spcPct val="135000"/>
              </a:lnSpc>
              <a:tabLst>
                <a:tab algn="l" pos="0"/>
              </a:tabLst>
            </a:pPr>
            <a:r>
              <a:rPr b="0" lang="es-419" sz="1350" spc="-1" strike="noStrike">
                <a:solidFill>
                  <a:srgbClr val="09885a"/>
                </a:solidFill>
                <a:highlight>
                  <a:srgbClr val="fffffe"/>
                </a:highlight>
                <a:latin typeface="Courier New"/>
                <a:ea typeface="Courier New"/>
              </a:rPr>
              <a:t>// La sintaxis de punto “.” indica que estamos accediendo a una propiedad de la variable. Lo que vimos como “tipos primitivos” no lo permiten, pero los arrays tienen una fundamental: “length”, que nos dice el tamaño del array.</a:t>
            </a:r>
            <a:endParaRPr b="0" lang="es-AR" sz="1350" spc="-1" strike="noStrike">
              <a:latin typeface="Arial"/>
            </a:endParaRPr>
          </a:p>
          <a:p>
            <a:pPr>
              <a:lnSpc>
                <a:spcPct val="135000"/>
              </a:lnSpc>
              <a:tabLst>
                <a:tab algn="l" pos="0"/>
              </a:tabLst>
            </a:pPr>
            <a:endParaRPr b="0" lang="es-AR" sz="1350" spc="-1" strike="noStrike">
              <a:latin typeface="Arial"/>
            </a:endParaRPr>
          </a:p>
        </p:txBody>
      </p:sp>
      <p:sp>
        <p:nvSpPr>
          <p:cNvPr id="212" name="CustomShape 11"/>
          <p:cNvSpPr/>
          <p:nvPr/>
        </p:nvSpPr>
        <p:spPr>
          <a:xfrm>
            <a:off x="438840" y="4017600"/>
            <a:ext cx="7958880" cy="1014120"/>
          </a:xfrm>
          <a:prstGeom prst="rect">
            <a:avLst/>
          </a:prstGeom>
          <a:noFill/>
          <a:ln>
            <a:noFill/>
          </a:ln>
        </p:spPr>
        <p:style>
          <a:lnRef idx="0"/>
          <a:fillRef idx="0"/>
          <a:effectRef idx="0"/>
          <a:fontRef idx="minor"/>
        </p:style>
        <p:txBody>
          <a:bodyPr tIns="91440" bIns="91440">
            <a:spAutoFit/>
          </a:bodyPr>
          <a:p>
            <a:pPr>
              <a:lnSpc>
                <a:spcPct val="135000"/>
              </a:lnSpc>
              <a:tabLst>
                <a:tab algn="l" pos="0"/>
              </a:tabLst>
            </a:pPr>
            <a:r>
              <a:rPr b="0" lang="es-419" sz="1350" spc="-1" strike="noStrike">
                <a:solidFill>
                  <a:srgbClr val="000000"/>
                </a:solidFill>
                <a:highlight>
                  <a:srgbClr val="fffffe"/>
                </a:highlight>
                <a:latin typeface="Courier New"/>
                <a:ea typeface="Courier New"/>
              </a:rPr>
              <a:t>  </a:t>
            </a:r>
            <a:r>
              <a:rPr b="0" lang="es-419" sz="1350" spc="-1" strike="noStrike">
                <a:solidFill>
                  <a:srgbClr val="0000ff"/>
                </a:solidFill>
                <a:highlight>
                  <a:srgbClr val="fffffe"/>
                </a:highlight>
                <a:latin typeface="Courier New"/>
                <a:ea typeface="Courier New"/>
              </a:rPr>
              <a:t>for</a:t>
            </a:r>
            <a:r>
              <a:rPr b="0" lang="es-419" sz="1350" spc="-1" strike="noStrike">
                <a:solidFill>
                  <a:srgbClr val="000000"/>
                </a:solidFill>
                <a:highlight>
                  <a:srgbClr val="fffffe"/>
                </a:highlight>
                <a:latin typeface="Courier New"/>
                <a:ea typeface="Courier New"/>
              </a:rPr>
              <a:t>(</a:t>
            </a:r>
            <a:r>
              <a:rPr b="0" lang="es-419" sz="1350" spc="-1" strike="noStrike">
                <a:solidFill>
                  <a:srgbClr val="0000ff"/>
                </a:solidFill>
                <a:highlight>
                  <a:srgbClr val="fffffe"/>
                </a:highlight>
                <a:latin typeface="Courier New"/>
                <a:ea typeface="Courier New"/>
              </a:rPr>
              <a:t>int</a:t>
            </a:r>
            <a:r>
              <a:rPr b="0" lang="es-419" sz="1350" spc="-1" strike="noStrike">
                <a:solidFill>
                  <a:srgbClr val="000000"/>
                </a:solidFill>
                <a:highlight>
                  <a:srgbClr val="fffffe"/>
                </a:highlight>
                <a:latin typeface="Courier New"/>
                <a:ea typeface="Courier New"/>
              </a:rPr>
              <a:t> indice=</a:t>
            </a:r>
            <a:r>
              <a:rPr b="0" lang="es-419" sz="1350" spc="-1" strike="noStrike">
                <a:solidFill>
                  <a:srgbClr val="09885a"/>
                </a:solidFill>
                <a:highlight>
                  <a:srgbClr val="fffffe"/>
                </a:highlight>
                <a:latin typeface="Courier New"/>
                <a:ea typeface="Courier New"/>
              </a:rPr>
              <a:t>0</a:t>
            </a:r>
            <a:r>
              <a:rPr b="0" lang="es-419" sz="1350" spc="-1" strike="noStrike">
                <a:solidFill>
                  <a:srgbClr val="000000"/>
                </a:solidFill>
                <a:highlight>
                  <a:srgbClr val="fffffe"/>
                </a:highlight>
                <a:latin typeface="Courier New"/>
                <a:ea typeface="Courier New"/>
              </a:rPr>
              <a:t>;indice&lt;indice;indice++){</a:t>
            </a:r>
            <a:endParaRPr b="0" lang="es-AR" sz="1350" spc="-1" strike="noStrike">
              <a:latin typeface="Arial"/>
            </a:endParaRPr>
          </a:p>
          <a:p>
            <a:pPr>
              <a:lnSpc>
                <a:spcPct val="135000"/>
              </a:lnSpc>
              <a:tabLst>
                <a:tab algn="l" pos="0"/>
              </a:tabLst>
            </a:pPr>
            <a:r>
              <a:rPr b="0" lang="es-419" sz="1350" spc="-1" strike="noStrike">
                <a:solidFill>
                  <a:srgbClr val="000000"/>
                </a:solidFill>
                <a:highlight>
                  <a:srgbClr val="fffffe"/>
                </a:highlight>
                <a:latin typeface="Courier New"/>
                <a:ea typeface="Courier New"/>
              </a:rPr>
              <a:t>     </a:t>
            </a:r>
            <a:r>
              <a:rPr b="0" lang="es-419" sz="1350" spc="-1" strike="noStrike">
                <a:solidFill>
                  <a:srgbClr val="000000"/>
                </a:solidFill>
                <a:highlight>
                  <a:srgbClr val="fffffe"/>
                </a:highlight>
                <a:latin typeface="Courier New"/>
                <a:ea typeface="Courier New"/>
              </a:rPr>
              <a:t>System.out.println(otroNum);</a:t>
            </a:r>
            <a:r>
              <a:rPr b="0" lang="es-419" sz="1350" spc="-1" strike="noStrike">
                <a:solidFill>
                  <a:srgbClr val="09885a"/>
                </a:solidFill>
                <a:highlight>
                  <a:srgbClr val="fffffe"/>
                </a:highlight>
                <a:latin typeface="Courier New"/>
                <a:ea typeface="Courier New"/>
              </a:rPr>
              <a:t>// imprime por pantalla cada elemento</a:t>
            </a:r>
            <a:endParaRPr b="0" lang="es-AR" sz="1350" spc="-1" strike="noStrike">
              <a:latin typeface="Arial"/>
            </a:endParaRPr>
          </a:p>
          <a:p>
            <a:pPr>
              <a:lnSpc>
                <a:spcPct val="135000"/>
              </a:lnSpc>
              <a:tabLst>
                <a:tab algn="l" pos="0"/>
              </a:tabLst>
            </a:pPr>
            <a:r>
              <a:rPr b="0" lang="es-419" sz="1350" spc="-1" strike="noStrike">
                <a:solidFill>
                  <a:srgbClr val="000000"/>
                </a:solidFill>
                <a:highlight>
                  <a:srgbClr val="fffffe"/>
                </a:highlight>
                <a:latin typeface="Courier New"/>
                <a:ea typeface="Courier New"/>
              </a:rPr>
              <a:t>   </a:t>
            </a:r>
            <a:r>
              <a:rPr b="0" lang="es-419" sz="1350" spc="-1" strike="noStrike">
                <a:solidFill>
                  <a:srgbClr val="000000"/>
                </a:solidFill>
                <a:highlight>
                  <a:srgbClr val="fffffe"/>
                </a:highlight>
                <a:latin typeface="Courier New"/>
                <a:ea typeface="Courier New"/>
              </a:rPr>
              <a:t>}</a:t>
            </a:r>
            <a:endParaRPr b="0" lang="es-AR" sz="135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311760" y="410040"/>
            <a:ext cx="7147440" cy="607320"/>
          </a:xfrm>
          <a:prstGeom prst="rect">
            <a:avLst/>
          </a:prstGeom>
          <a:noFill/>
          <a:ln>
            <a:noFill/>
          </a:ln>
        </p:spPr>
        <p:txBody>
          <a:bodyPr tIns="91440" bIns="91440">
            <a:noAutofit/>
          </a:bodyPr>
          <a:p>
            <a:pPr>
              <a:lnSpc>
                <a:spcPct val="100000"/>
              </a:lnSpc>
              <a:tabLst>
                <a:tab algn="l" pos="0"/>
              </a:tabLst>
            </a:pPr>
            <a:r>
              <a:rPr b="0" lang="es-419" sz="2100" spc="-1" strike="noStrike">
                <a:solidFill>
                  <a:srgbClr val="2a3990"/>
                </a:solidFill>
                <a:latin typeface="Encode Sans"/>
                <a:ea typeface="Encode Sans"/>
              </a:rPr>
              <a:t>Java - Sintaxis Básica - Vectores/Arrays básicos</a:t>
            </a:r>
            <a:endParaRPr b="0" lang="es-AR" sz="2100" spc="-1" strike="noStrike">
              <a:solidFill>
                <a:srgbClr val="000000"/>
              </a:solidFill>
              <a:latin typeface="Arial"/>
            </a:endParaRPr>
          </a:p>
        </p:txBody>
      </p:sp>
      <p:sp>
        <p:nvSpPr>
          <p:cNvPr id="214" name="CustomShape 2"/>
          <p:cNvSpPr/>
          <p:nvPr/>
        </p:nvSpPr>
        <p:spPr>
          <a:xfrm>
            <a:off x="165600" y="896400"/>
            <a:ext cx="5447520" cy="4063320"/>
          </a:xfrm>
          <a:prstGeom prst="rect">
            <a:avLst/>
          </a:prstGeom>
          <a:noFill/>
          <a:ln>
            <a:noFill/>
          </a:ln>
        </p:spPr>
        <p:style>
          <a:lnRef idx="0"/>
          <a:fillRef idx="0"/>
          <a:effectRef idx="0"/>
          <a:fontRef idx="minor"/>
        </p:style>
        <p:txBody>
          <a:bodyPr tIns="91440" bIns="91440">
            <a:spAutoFit/>
          </a:bodyPr>
          <a:p>
            <a:pPr>
              <a:lnSpc>
                <a:spcPct val="135000"/>
              </a:lnSpc>
              <a:tabLst>
                <a:tab algn="l" pos="0"/>
              </a:tabLst>
            </a:pPr>
            <a:r>
              <a:rPr b="0" lang="es-419" sz="1350" spc="-1" strike="noStrike">
                <a:solidFill>
                  <a:srgbClr val="000000"/>
                </a:solidFill>
                <a:highlight>
                  <a:srgbClr val="fffffe"/>
                </a:highlight>
                <a:latin typeface="Courier New"/>
                <a:ea typeface="Courier New"/>
              </a:rPr>
              <a:t>   </a:t>
            </a:r>
            <a:r>
              <a:rPr b="0" lang="es-419" sz="1350" spc="-1" strike="noStrike">
                <a:solidFill>
                  <a:srgbClr val="0000ff"/>
                </a:solidFill>
                <a:highlight>
                  <a:srgbClr val="fffffe"/>
                </a:highlight>
                <a:latin typeface="Courier New"/>
                <a:ea typeface="Courier New"/>
              </a:rPr>
              <a:t>int</a:t>
            </a:r>
            <a:r>
              <a:rPr b="0" lang="es-419" sz="1350" spc="-1" strike="noStrike">
                <a:solidFill>
                  <a:srgbClr val="000000"/>
                </a:solidFill>
                <a:highlight>
                  <a:srgbClr val="fffffe"/>
                </a:highlight>
                <a:latin typeface="Courier New"/>
                <a:ea typeface="Courier New"/>
              </a:rPr>
              <a:t> numeros[] = </a:t>
            </a:r>
            <a:r>
              <a:rPr b="0" lang="es-419" sz="1350" spc="-1" strike="noStrike">
                <a:solidFill>
                  <a:srgbClr val="0000ff"/>
                </a:solidFill>
                <a:highlight>
                  <a:srgbClr val="fffffe"/>
                </a:highlight>
                <a:latin typeface="Courier New"/>
                <a:ea typeface="Courier New"/>
              </a:rPr>
              <a:t>new</a:t>
            </a:r>
            <a:r>
              <a:rPr b="0" lang="es-419" sz="1350" spc="-1" strike="noStrike">
                <a:solidFill>
                  <a:srgbClr val="000000"/>
                </a:solidFill>
                <a:highlight>
                  <a:srgbClr val="fffffe"/>
                </a:highlight>
                <a:latin typeface="Courier New"/>
                <a:ea typeface="Courier New"/>
              </a:rPr>
              <a:t> </a:t>
            </a:r>
            <a:r>
              <a:rPr b="0" lang="es-419" sz="1350" spc="-1" strike="noStrike">
                <a:solidFill>
                  <a:srgbClr val="0000ff"/>
                </a:solidFill>
                <a:highlight>
                  <a:srgbClr val="fffffe"/>
                </a:highlight>
                <a:latin typeface="Courier New"/>
                <a:ea typeface="Courier New"/>
              </a:rPr>
              <a:t>int</a:t>
            </a:r>
            <a:r>
              <a:rPr b="0" lang="es-419" sz="1350" spc="-1" strike="noStrike">
                <a:solidFill>
                  <a:srgbClr val="000000"/>
                </a:solidFill>
                <a:highlight>
                  <a:srgbClr val="fffffe"/>
                </a:highlight>
                <a:latin typeface="Courier New"/>
                <a:ea typeface="Courier New"/>
              </a:rPr>
              <a:t>[</a:t>
            </a:r>
            <a:r>
              <a:rPr b="0" lang="es-419" sz="1350" spc="-1" strike="noStrike">
                <a:solidFill>
                  <a:srgbClr val="09885a"/>
                </a:solidFill>
                <a:highlight>
                  <a:srgbClr val="fffffe"/>
                </a:highlight>
                <a:latin typeface="Courier New"/>
                <a:ea typeface="Courier New"/>
              </a:rPr>
              <a:t>10</a:t>
            </a:r>
            <a:r>
              <a:rPr b="0" lang="es-419" sz="1350" spc="-1" strike="noStrike">
                <a:solidFill>
                  <a:srgbClr val="000000"/>
                </a:solidFill>
                <a:highlight>
                  <a:srgbClr val="fffffe"/>
                </a:highlight>
                <a:latin typeface="Courier New"/>
                <a:ea typeface="Courier New"/>
              </a:rPr>
              <a:t>];</a:t>
            </a:r>
            <a:endParaRPr b="0" lang="es-AR" sz="1350" spc="-1" strike="noStrike">
              <a:latin typeface="Arial"/>
            </a:endParaRPr>
          </a:p>
          <a:p>
            <a:pPr>
              <a:lnSpc>
                <a:spcPct val="135000"/>
              </a:lnSpc>
              <a:tabLst>
                <a:tab algn="l" pos="0"/>
              </a:tabLst>
            </a:pPr>
            <a:r>
              <a:rPr b="0" lang="es-419" sz="1350" spc="-1" strike="noStrike">
                <a:solidFill>
                  <a:srgbClr val="000000"/>
                </a:solidFill>
                <a:highlight>
                  <a:srgbClr val="fffffe"/>
                </a:highlight>
                <a:latin typeface="Courier New"/>
                <a:ea typeface="Courier New"/>
              </a:rPr>
              <a:t>   </a:t>
            </a:r>
            <a:r>
              <a:rPr b="0" lang="es-419" sz="1350" spc="-1" strike="noStrike">
                <a:solidFill>
                  <a:srgbClr val="0000ff"/>
                </a:solidFill>
                <a:highlight>
                  <a:srgbClr val="fffffe"/>
                </a:highlight>
                <a:latin typeface="Courier New"/>
                <a:ea typeface="Courier New"/>
              </a:rPr>
              <a:t>char</a:t>
            </a:r>
            <a:r>
              <a:rPr b="0" lang="es-419" sz="1350" spc="-1" strike="noStrike">
                <a:solidFill>
                  <a:srgbClr val="000000"/>
                </a:solidFill>
                <a:highlight>
                  <a:srgbClr val="fffffe"/>
                </a:highlight>
                <a:latin typeface="Courier New"/>
                <a:ea typeface="Courier New"/>
              </a:rPr>
              <a:t> letras[] = {</a:t>
            </a:r>
            <a:r>
              <a:rPr b="0" lang="es-419" sz="1350" spc="-1" strike="noStrike">
                <a:solidFill>
                  <a:srgbClr val="a31515"/>
                </a:solidFill>
                <a:highlight>
                  <a:srgbClr val="fffffe"/>
                </a:highlight>
                <a:latin typeface="Courier New"/>
                <a:ea typeface="Courier New"/>
              </a:rPr>
              <a:t>'a'</a:t>
            </a:r>
            <a:r>
              <a:rPr b="0" lang="es-419" sz="1350" spc="-1" strike="noStrike">
                <a:solidFill>
                  <a:srgbClr val="000000"/>
                </a:solidFill>
                <a:highlight>
                  <a:srgbClr val="fffffe"/>
                </a:highlight>
                <a:latin typeface="Courier New"/>
                <a:ea typeface="Courier New"/>
              </a:rPr>
              <a:t>,</a:t>
            </a:r>
            <a:r>
              <a:rPr b="0" lang="es-419" sz="1350" spc="-1" strike="noStrike">
                <a:solidFill>
                  <a:srgbClr val="a31515"/>
                </a:solidFill>
                <a:highlight>
                  <a:srgbClr val="fffffe"/>
                </a:highlight>
                <a:latin typeface="Courier New"/>
                <a:ea typeface="Courier New"/>
              </a:rPr>
              <a:t>'b'</a:t>
            </a:r>
            <a:r>
              <a:rPr b="0" lang="es-419" sz="1350" spc="-1" strike="noStrike">
                <a:solidFill>
                  <a:srgbClr val="000000"/>
                </a:solidFill>
                <a:highlight>
                  <a:srgbClr val="fffffe"/>
                </a:highlight>
                <a:latin typeface="Courier New"/>
                <a:ea typeface="Courier New"/>
              </a:rPr>
              <a:t>,</a:t>
            </a:r>
            <a:r>
              <a:rPr b="0" lang="es-419" sz="1350" spc="-1" strike="noStrike">
                <a:solidFill>
                  <a:srgbClr val="a31515"/>
                </a:solidFill>
                <a:highlight>
                  <a:srgbClr val="fffffe"/>
                </a:highlight>
                <a:latin typeface="Courier New"/>
                <a:ea typeface="Courier New"/>
              </a:rPr>
              <a:t>'c'</a:t>
            </a:r>
            <a:r>
              <a:rPr b="0" lang="es-419" sz="1350" spc="-1" strike="noStrike">
                <a:solidFill>
                  <a:srgbClr val="000000"/>
                </a:solidFill>
                <a:highlight>
                  <a:srgbClr val="fffffe"/>
                </a:highlight>
                <a:latin typeface="Courier New"/>
                <a:ea typeface="Courier New"/>
              </a:rPr>
              <a:t>};</a:t>
            </a:r>
            <a:endParaRPr b="0" lang="es-AR" sz="1350" spc="-1" strike="noStrike">
              <a:latin typeface="Arial"/>
            </a:endParaRPr>
          </a:p>
          <a:p>
            <a:pPr>
              <a:lnSpc>
                <a:spcPct val="135000"/>
              </a:lnSpc>
              <a:tabLst>
                <a:tab algn="l" pos="0"/>
              </a:tabLst>
            </a:pPr>
            <a:endParaRPr b="0" lang="es-AR" sz="1350" spc="-1" strike="noStrike">
              <a:latin typeface="Arial"/>
            </a:endParaRPr>
          </a:p>
          <a:p>
            <a:pPr>
              <a:lnSpc>
                <a:spcPct val="135000"/>
              </a:lnSpc>
              <a:tabLst>
                <a:tab algn="l" pos="0"/>
              </a:tabLst>
            </a:pPr>
            <a:r>
              <a:rPr b="0" lang="es-419" sz="1350" spc="-1" strike="noStrike">
                <a:solidFill>
                  <a:srgbClr val="000000"/>
                </a:solidFill>
                <a:highlight>
                  <a:srgbClr val="fffffe"/>
                </a:highlight>
                <a:latin typeface="Courier New"/>
                <a:ea typeface="Courier New"/>
              </a:rPr>
              <a:t>   </a:t>
            </a:r>
            <a:r>
              <a:rPr b="0" lang="es-419" sz="1350" spc="-1" strike="noStrike">
                <a:solidFill>
                  <a:srgbClr val="000000"/>
                </a:solidFill>
                <a:highlight>
                  <a:srgbClr val="fffffe"/>
                </a:highlight>
                <a:latin typeface="Courier New"/>
                <a:ea typeface="Courier New"/>
              </a:rPr>
              <a:t>numeros[</a:t>
            </a:r>
            <a:r>
              <a:rPr b="0" lang="es-419" sz="1350" spc="-1" strike="noStrike">
                <a:solidFill>
                  <a:srgbClr val="09885a"/>
                </a:solidFill>
                <a:highlight>
                  <a:srgbClr val="fffffe"/>
                </a:highlight>
                <a:latin typeface="Courier New"/>
                <a:ea typeface="Courier New"/>
              </a:rPr>
              <a:t>0</a:t>
            </a:r>
            <a:r>
              <a:rPr b="0" lang="es-419" sz="1350" spc="-1" strike="noStrike">
                <a:solidFill>
                  <a:srgbClr val="000000"/>
                </a:solidFill>
                <a:highlight>
                  <a:srgbClr val="fffffe"/>
                </a:highlight>
                <a:latin typeface="Courier New"/>
                <a:ea typeface="Courier New"/>
              </a:rPr>
              <a:t>] =  </a:t>
            </a:r>
            <a:r>
              <a:rPr b="0" lang="es-419" sz="1350" spc="-1" strike="noStrike">
                <a:solidFill>
                  <a:srgbClr val="09885a"/>
                </a:solidFill>
                <a:highlight>
                  <a:srgbClr val="fffffe"/>
                </a:highlight>
                <a:latin typeface="Courier New"/>
                <a:ea typeface="Courier New"/>
              </a:rPr>
              <a:t>10</a:t>
            </a:r>
            <a:r>
              <a:rPr b="0" lang="es-419" sz="1350" spc="-1" strike="noStrike">
                <a:solidFill>
                  <a:srgbClr val="000000"/>
                </a:solidFill>
                <a:highlight>
                  <a:srgbClr val="fffffe"/>
                </a:highlight>
                <a:latin typeface="Courier New"/>
                <a:ea typeface="Courier New"/>
              </a:rPr>
              <a:t>;</a:t>
            </a:r>
            <a:endParaRPr b="0" lang="es-AR" sz="1350" spc="-1" strike="noStrike">
              <a:latin typeface="Arial"/>
            </a:endParaRPr>
          </a:p>
          <a:p>
            <a:pPr>
              <a:lnSpc>
                <a:spcPct val="135000"/>
              </a:lnSpc>
              <a:tabLst>
                <a:tab algn="l" pos="0"/>
              </a:tabLst>
            </a:pPr>
            <a:r>
              <a:rPr b="0" lang="es-419" sz="1350" spc="-1" strike="noStrike">
                <a:solidFill>
                  <a:srgbClr val="000000"/>
                </a:solidFill>
                <a:highlight>
                  <a:srgbClr val="fffffe"/>
                </a:highlight>
                <a:latin typeface="Courier New"/>
                <a:ea typeface="Courier New"/>
              </a:rPr>
              <a:t>   </a:t>
            </a:r>
            <a:r>
              <a:rPr b="0" lang="es-419" sz="1350" spc="-1" strike="noStrike">
                <a:solidFill>
                  <a:srgbClr val="000000"/>
                </a:solidFill>
                <a:highlight>
                  <a:srgbClr val="fffffe"/>
                </a:highlight>
                <a:latin typeface="Courier New"/>
                <a:ea typeface="Courier New"/>
              </a:rPr>
              <a:t>numeros[</a:t>
            </a:r>
            <a:r>
              <a:rPr b="0" lang="es-419" sz="1350" spc="-1" strike="noStrike">
                <a:solidFill>
                  <a:srgbClr val="09885a"/>
                </a:solidFill>
                <a:highlight>
                  <a:srgbClr val="fffffe"/>
                </a:highlight>
                <a:latin typeface="Courier New"/>
                <a:ea typeface="Courier New"/>
              </a:rPr>
              <a:t>5</a:t>
            </a:r>
            <a:r>
              <a:rPr b="0" lang="es-419" sz="1350" spc="-1" strike="noStrike">
                <a:solidFill>
                  <a:srgbClr val="000000"/>
                </a:solidFill>
                <a:highlight>
                  <a:srgbClr val="fffffe"/>
                </a:highlight>
                <a:latin typeface="Courier New"/>
                <a:ea typeface="Courier New"/>
              </a:rPr>
              <a:t>] =  </a:t>
            </a:r>
            <a:r>
              <a:rPr b="0" lang="es-419" sz="1350" spc="-1" strike="noStrike">
                <a:solidFill>
                  <a:srgbClr val="09885a"/>
                </a:solidFill>
                <a:highlight>
                  <a:srgbClr val="fffffe"/>
                </a:highlight>
                <a:latin typeface="Courier New"/>
                <a:ea typeface="Courier New"/>
              </a:rPr>
              <a:t>14</a:t>
            </a:r>
            <a:r>
              <a:rPr b="0" lang="es-419" sz="1350" spc="-1" strike="noStrike">
                <a:solidFill>
                  <a:srgbClr val="000000"/>
                </a:solidFill>
                <a:highlight>
                  <a:srgbClr val="fffffe"/>
                </a:highlight>
                <a:latin typeface="Courier New"/>
                <a:ea typeface="Courier New"/>
              </a:rPr>
              <a:t>;</a:t>
            </a:r>
            <a:endParaRPr b="0" lang="es-AR" sz="1350" spc="-1" strike="noStrike">
              <a:latin typeface="Arial"/>
            </a:endParaRPr>
          </a:p>
          <a:p>
            <a:pPr>
              <a:lnSpc>
                <a:spcPct val="135000"/>
              </a:lnSpc>
              <a:tabLst>
                <a:tab algn="l" pos="0"/>
              </a:tabLst>
            </a:pPr>
            <a:endParaRPr b="0" lang="es-AR" sz="1350" spc="-1" strike="noStrike">
              <a:latin typeface="Arial"/>
            </a:endParaRPr>
          </a:p>
          <a:p>
            <a:pPr>
              <a:lnSpc>
                <a:spcPct val="135000"/>
              </a:lnSpc>
              <a:tabLst>
                <a:tab algn="l" pos="0"/>
              </a:tabLst>
            </a:pPr>
            <a:r>
              <a:rPr b="0" lang="es-419" sz="1350" spc="-1" strike="noStrike">
                <a:solidFill>
                  <a:srgbClr val="000000"/>
                </a:solidFill>
                <a:highlight>
                  <a:srgbClr val="fffffe"/>
                </a:highlight>
                <a:latin typeface="Courier New"/>
                <a:ea typeface="Courier New"/>
              </a:rPr>
              <a:t>   </a:t>
            </a:r>
            <a:r>
              <a:rPr b="0" lang="es-419" sz="1350" spc="-1" strike="noStrike">
                <a:solidFill>
                  <a:srgbClr val="000000"/>
                </a:solidFill>
                <a:highlight>
                  <a:srgbClr val="fffffe"/>
                </a:highlight>
                <a:latin typeface="Courier New"/>
                <a:ea typeface="Courier New"/>
              </a:rPr>
              <a:t>System.out.println(numeros[</a:t>
            </a:r>
            <a:r>
              <a:rPr b="0" lang="es-419" sz="1350" spc="-1" strike="noStrike">
                <a:solidFill>
                  <a:srgbClr val="09885a"/>
                </a:solidFill>
                <a:highlight>
                  <a:srgbClr val="fffffe"/>
                </a:highlight>
                <a:latin typeface="Courier New"/>
                <a:ea typeface="Courier New"/>
              </a:rPr>
              <a:t>5</a:t>
            </a:r>
            <a:r>
              <a:rPr b="0" lang="es-419" sz="1350" spc="-1" strike="noStrike">
                <a:solidFill>
                  <a:srgbClr val="000000"/>
                </a:solidFill>
                <a:highlight>
                  <a:srgbClr val="fffffe"/>
                </a:highlight>
                <a:latin typeface="Courier New"/>
                <a:ea typeface="Courier New"/>
              </a:rPr>
              <a:t>] / </a:t>
            </a:r>
            <a:r>
              <a:rPr b="0" lang="es-419" sz="1350" spc="-1" strike="noStrike">
                <a:solidFill>
                  <a:srgbClr val="09885a"/>
                </a:solidFill>
                <a:highlight>
                  <a:srgbClr val="fffffe"/>
                </a:highlight>
                <a:latin typeface="Courier New"/>
                <a:ea typeface="Courier New"/>
              </a:rPr>
              <a:t>7</a:t>
            </a:r>
            <a:r>
              <a:rPr b="0" lang="es-419" sz="1350" spc="-1" strike="noStrike">
                <a:solidFill>
                  <a:srgbClr val="000000"/>
                </a:solidFill>
                <a:highlight>
                  <a:srgbClr val="fffffe"/>
                </a:highlight>
                <a:latin typeface="Courier New"/>
                <a:ea typeface="Courier New"/>
              </a:rPr>
              <a:t>);</a:t>
            </a:r>
            <a:endParaRPr b="0" lang="es-AR" sz="1350" spc="-1" strike="noStrike">
              <a:latin typeface="Arial"/>
            </a:endParaRPr>
          </a:p>
          <a:p>
            <a:pPr>
              <a:lnSpc>
                <a:spcPct val="135000"/>
              </a:lnSpc>
              <a:tabLst>
                <a:tab algn="l" pos="0"/>
              </a:tabLst>
            </a:pPr>
            <a:r>
              <a:rPr b="0" lang="es-419" sz="1350" spc="-1" strike="noStrike">
                <a:solidFill>
                  <a:srgbClr val="000000"/>
                </a:solidFill>
                <a:highlight>
                  <a:srgbClr val="fffffe"/>
                </a:highlight>
                <a:latin typeface="Courier New"/>
                <a:ea typeface="Courier New"/>
              </a:rPr>
              <a:t>   </a:t>
            </a:r>
            <a:r>
              <a:rPr b="0" lang="es-419" sz="1350" spc="-1" strike="noStrike">
                <a:solidFill>
                  <a:srgbClr val="aaaaaa"/>
                </a:solidFill>
                <a:highlight>
                  <a:srgbClr val="fffffe"/>
                </a:highlight>
                <a:latin typeface="Courier New"/>
                <a:ea typeface="Courier New"/>
              </a:rPr>
              <a:t>//2</a:t>
            </a:r>
            <a:endParaRPr b="0" lang="es-AR" sz="1350" spc="-1" strike="noStrike">
              <a:latin typeface="Arial"/>
            </a:endParaRPr>
          </a:p>
          <a:p>
            <a:pPr>
              <a:lnSpc>
                <a:spcPct val="135000"/>
              </a:lnSpc>
              <a:tabLst>
                <a:tab algn="l" pos="0"/>
              </a:tabLst>
            </a:pPr>
            <a:r>
              <a:rPr b="0" lang="es-419" sz="1350" spc="-1" strike="noStrike">
                <a:solidFill>
                  <a:srgbClr val="000000"/>
                </a:solidFill>
                <a:highlight>
                  <a:srgbClr val="fffffe"/>
                </a:highlight>
                <a:latin typeface="Courier New"/>
                <a:ea typeface="Courier New"/>
              </a:rPr>
              <a:t>   </a:t>
            </a:r>
            <a:r>
              <a:rPr b="0" lang="es-419" sz="1350" spc="-1" strike="noStrike">
                <a:solidFill>
                  <a:srgbClr val="0000ff"/>
                </a:solidFill>
                <a:highlight>
                  <a:srgbClr val="fffffe"/>
                </a:highlight>
                <a:latin typeface="Courier New"/>
                <a:ea typeface="Courier New"/>
              </a:rPr>
              <a:t>for</a:t>
            </a:r>
            <a:r>
              <a:rPr b="0" lang="es-419" sz="1350" spc="-1" strike="noStrike">
                <a:solidFill>
                  <a:srgbClr val="000000"/>
                </a:solidFill>
                <a:highlight>
                  <a:srgbClr val="fffffe"/>
                </a:highlight>
                <a:latin typeface="Courier New"/>
                <a:ea typeface="Courier New"/>
              </a:rPr>
              <a:t> (</a:t>
            </a:r>
            <a:r>
              <a:rPr b="0" lang="es-419" sz="1350" spc="-1" strike="noStrike">
                <a:solidFill>
                  <a:srgbClr val="0000ff"/>
                </a:solidFill>
                <a:highlight>
                  <a:srgbClr val="fffffe"/>
                </a:highlight>
                <a:latin typeface="Courier New"/>
                <a:ea typeface="Courier New"/>
              </a:rPr>
              <a:t>char</a:t>
            </a:r>
            <a:r>
              <a:rPr b="0" lang="es-419" sz="1350" spc="-1" strike="noStrike">
                <a:solidFill>
                  <a:srgbClr val="000000"/>
                </a:solidFill>
                <a:highlight>
                  <a:srgbClr val="fffffe"/>
                </a:highlight>
                <a:latin typeface="Courier New"/>
                <a:ea typeface="Courier New"/>
              </a:rPr>
              <a:t> letra : letras){</a:t>
            </a:r>
            <a:endParaRPr b="0" lang="es-AR" sz="1350" spc="-1" strike="noStrike">
              <a:latin typeface="Arial"/>
            </a:endParaRPr>
          </a:p>
          <a:p>
            <a:pPr>
              <a:lnSpc>
                <a:spcPct val="135000"/>
              </a:lnSpc>
              <a:tabLst>
                <a:tab algn="l" pos="0"/>
              </a:tabLst>
            </a:pPr>
            <a:r>
              <a:rPr b="0" lang="es-419" sz="1350" spc="-1" strike="noStrike">
                <a:solidFill>
                  <a:srgbClr val="000000"/>
                </a:solidFill>
                <a:highlight>
                  <a:srgbClr val="fffffe"/>
                </a:highlight>
                <a:latin typeface="Courier New"/>
                <a:ea typeface="Courier New"/>
              </a:rPr>
              <a:t>       </a:t>
            </a:r>
            <a:r>
              <a:rPr b="0" lang="es-419" sz="1350" spc="-1" strike="noStrike">
                <a:solidFill>
                  <a:srgbClr val="000000"/>
                </a:solidFill>
                <a:highlight>
                  <a:srgbClr val="fffffe"/>
                </a:highlight>
                <a:latin typeface="Courier New"/>
                <a:ea typeface="Courier New"/>
              </a:rPr>
              <a:t>System.out.println(letra);</a:t>
            </a:r>
            <a:endParaRPr b="0" lang="es-AR" sz="1350" spc="-1" strike="noStrike">
              <a:latin typeface="Arial"/>
            </a:endParaRPr>
          </a:p>
          <a:p>
            <a:pPr>
              <a:lnSpc>
                <a:spcPct val="135000"/>
              </a:lnSpc>
              <a:tabLst>
                <a:tab algn="l" pos="0"/>
              </a:tabLst>
            </a:pPr>
            <a:r>
              <a:rPr b="0" lang="es-419" sz="1350" spc="-1" strike="noStrike">
                <a:solidFill>
                  <a:srgbClr val="000000"/>
                </a:solidFill>
                <a:highlight>
                  <a:srgbClr val="fffffe"/>
                </a:highlight>
                <a:latin typeface="Courier New"/>
                <a:ea typeface="Courier New"/>
              </a:rPr>
              <a:t>   </a:t>
            </a:r>
            <a:r>
              <a:rPr b="0" lang="es-419" sz="1350" spc="-1" strike="noStrike">
                <a:solidFill>
                  <a:srgbClr val="000000"/>
                </a:solidFill>
                <a:highlight>
                  <a:srgbClr val="fffffe"/>
                </a:highlight>
                <a:latin typeface="Courier New"/>
                <a:ea typeface="Courier New"/>
              </a:rPr>
              <a:t>}</a:t>
            </a:r>
            <a:endParaRPr b="0" lang="es-AR" sz="1350" spc="-1" strike="noStrike">
              <a:latin typeface="Arial"/>
            </a:endParaRPr>
          </a:p>
          <a:p>
            <a:pPr>
              <a:lnSpc>
                <a:spcPct val="135000"/>
              </a:lnSpc>
              <a:tabLst>
                <a:tab algn="l" pos="0"/>
              </a:tabLst>
            </a:pPr>
            <a:r>
              <a:rPr b="0" lang="es-419" sz="1350" spc="-1" strike="noStrike">
                <a:solidFill>
                  <a:srgbClr val="000000"/>
                </a:solidFill>
                <a:highlight>
                  <a:srgbClr val="fffffe"/>
                </a:highlight>
                <a:latin typeface="Courier New"/>
                <a:ea typeface="Courier New"/>
              </a:rPr>
              <a:t>   </a:t>
            </a:r>
            <a:r>
              <a:rPr b="0" lang="es-419" sz="1350" spc="-1" strike="noStrike">
                <a:solidFill>
                  <a:srgbClr val="aaaaaa"/>
                </a:solidFill>
                <a:highlight>
                  <a:srgbClr val="fffffe"/>
                </a:highlight>
                <a:latin typeface="Courier New"/>
                <a:ea typeface="Courier New"/>
              </a:rPr>
              <a:t>// a</a:t>
            </a:r>
            <a:endParaRPr b="0" lang="es-AR" sz="1350" spc="-1" strike="noStrike">
              <a:latin typeface="Arial"/>
            </a:endParaRPr>
          </a:p>
          <a:p>
            <a:pPr>
              <a:lnSpc>
                <a:spcPct val="135000"/>
              </a:lnSpc>
              <a:tabLst>
                <a:tab algn="l" pos="0"/>
              </a:tabLst>
            </a:pPr>
            <a:r>
              <a:rPr b="0" lang="es-419" sz="1350" spc="-1" strike="noStrike">
                <a:solidFill>
                  <a:srgbClr val="000000"/>
                </a:solidFill>
                <a:highlight>
                  <a:srgbClr val="fffffe"/>
                </a:highlight>
                <a:latin typeface="Courier New"/>
                <a:ea typeface="Courier New"/>
              </a:rPr>
              <a:t>   </a:t>
            </a:r>
            <a:r>
              <a:rPr b="0" lang="es-419" sz="1350" spc="-1" strike="noStrike">
                <a:solidFill>
                  <a:srgbClr val="aaaaaa"/>
                </a:solidFill>
                <a:highlight>
                  <a:srgbClr val="fffffe"/>
                </a:highlight>
                <a:latin typeface="Courier New"/>
                <a:ea typeface="Courier New"/>
              </a:rPr>
              <a:t>// b</a:t>
            </a:r>
            <a:endParaRPr b="0" lang="es-AR" sz="1350" spc="-1" strike="noStrike">
              <a:latin typeface="Arial"/>
            </a:endParaRPr>
          </a:p>
          <a:p>
            <a:pPr>
              <a:lnSpc>
                <a:spcPct val="135000"/>
              </a:lnSpc>
              <a:tabLst>
                <a:tab algn="l" pos="0"/>
              </a:tabLst>
            </a:pPr>
            <a:r>
              <a:rPr b="0" lang="es-419" sz="1350" spc="-1" strike="noStrike">
                <a:solidFill>
                  <a:srgbClr val="000000"/>
                </a:solidFill>
                <a:highlight>
                  <a:srgbClr val="fffffe"/>
                </a:highlight>
                <a:latin typeface="Courier New"/>
                <a:ea typeface="Courier New"/>
              </a:rPr>
              <a:t>   </a:t>
            </a:r>
            <a:r>
              <a:rPr b="0" lang="es-419" sz="1350" spc="-1" strike="noStrike">
                <a:solidFill>
                  <a:srgbClr val="aaaaaa"/>
                </a:solidFill>
                <a:highlight>
                  <a:srgbClr val="fffffe"/>
                </a:highlight>
                <a:latin typeface="Courier New"/>
                <a:ea typeface="Courier New"/>
              </a:rPr>
              <a:t>// c</a:t>
            </a:r>
            <a:endParaRPr b="0" lang="es-AR" sz="135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311760" y="410040"/>
            <a:ext cx="7147440" cy="607320"/>
          </a:xfrm>
          <a:prstGeom prst="rect">
            <a:avLst/>
          </a:prstGeom>
          <a:noFill/>
          <a:ln>
            <a:noFill/>
          </a:ln>
        </p:spPr>
        <p:txBody>
          <a:bodyPr tIns="91440" bIns="91440">
            <a:noAutofit/>
          </a:bodyPr>
          <a:p>
            <a:pPr>
              <a:lnSpc>
                <a:spcPct val="100000"/>
              </a:lnSpc>
              <a:tabLst>
                <a:tab algn="l" pos="0"/>
              </a:tabLst>
            </a:pPr>
            <a:r>
              <a:rPr b="0" lang="es-419" sz="2100" spc="-1" strike="noStrike">
                <a:solidFill>
                  <a:srgbClr val="2a3990"/>
                </a:solidFill>
                <a:latin typeface="Encode Sans"/>
                <a:ea typeface="Encode Sans"/>
              </a:rPr>
              <a:t>Java - Vectores/Arrays básicos - Importante</a:t>
            </a:r>
            <a:endParaRPr b="0" lang="es-AR" sz="2100" spc="-1" strike="noStrike">
              <a:solidFill>
                <a:srgbClr val="000000"/>
              </a:solidFill>
              <a:latin typeface="Arial"/>
            </a:endParaRPr>
          </a:p>
        </p:txBody>
      </p:sp>
      <p:sp>
        <p:nvSpPr>
          <p:cNvPr id="216" name="TextShape 2"/>
          <p:cNvSpPr txBox="1"/>
          <p:nvPr/>
        </p:nvSpPr>
        <p:spPr>
          <a:xfrm>
            <a:off x="311760" y="1229760"/>
            <a:ext cx="8520120" cy="3338640"/>
          </a:xfrm>
          <a:prstGeom prst="rect">
            <a:avLst/>
          </a:prstGeom>
          <a:noFill/>
          <a:ln>
            <a:noFill/>
          </a:ln>
        </p:spPr>
        <p:txBody>
          <a:bodyPr tIns="91440" bIns="91440">
            <a:noAutofit/>
          </a:bodyPr>
          <a:p>
            <a:pPr marL="457200" indent="-342720">
              <a:lnSpc>
                <a:spcPct val="115000"/>
              </a:lnSpc>
              <a:buClr>
                <a:srgbClr val="434343"/>
              </a:buClr>
              <a:buFont typeface="Encode Sans"/>
              <a:buChar char="●"/>
            </a:pPr>
            <a:r>
              <a:rPr b="0" lang="es-419" sz="1800" spc="-1" strike="noStrike">
                <a:solidFill>
                  <a:srgbClr val="434343"/>
                </a:solidFill>
                <a:latin typeface="Encode Sans"/>
                <a:ea typeface="Encode Sans"/>
              </a:rPr>
              <a:t>Siempre están numerados desde cero, pero la propiedad “length“ es el tamaño total del vector. Por ejemplo, si hay un array de 5 elementos, la propiedad length es 5, pero el índice para acceder al último elemento es el “4”.</a:t>
            </a:r>
            <a:endParaRPr b="0" lang="es-AR" sz="1800" spc="-1" strike="noStrike">
              <a:solidFill>
                <a:srgbClr val="000000"/>
              </a:solidFill>
              <a:latin typeface="Arial"/>
            </a:endParaRPr>
          </a:p>
          <a:p>
            <a:pPr marL="457200" indent="-342720">
              <a:lnSpc>
                <a:spcPct val="115000"/>
              </a:lnSpc>
              <a:buClr>
                <a:srgbClr val="434343"/>
              </a:buClr>
              <a:buFont typeface="Encode Sans"/>
              <a:buChar char="●"/>
            </a:pPr>
            <a:r>
              <a:rPr b="0" lang="es-419" sz="1800" spc="-1" strike="noStrike">
                <a:solidFill>
                  <a:srgbClr val="434343"/>
                </a:solidFill>
                <a:latin typeface="Encode Sans"/>
                <a:ea typeface="Encode Sans"/>
              </a:rPr>
              <a:t>Los arrays son de tamaño fijo. Es decir, si quiero almacenar más elementos, debo crear un nuevo Array</a:t>
            </a:r>
            <a:endParaRPr b="0" lang="es-AR" sz="1800" spc="-1" strike="noStrike">
              <a:solidFill>
                <a:srgbClr val="000000"/>
              </a:solidFill>
              <a:latin typeface="Arial"/>
            </a:endParaRPr>
          </a:p>
          <a:p>
            <a:pPr marL="457200" indent="-342720">
              <a:lnSpc>
                <a:spcPct val="115000"/>
              </a:lnSpc>
              <a:buClr>
                <a:srgbClr val="434343"/>
              </a:buClr>
              <a:buFont typeface="Encode Sans"/>
              <a:buChar char="●"/>
            </a:pPr>
            <a:r>
              <a:rPr b="0" lang="es-419" sz="1800" spc="-1" strike="noStrike">
                <a:solidFill>
                  <a:srgbClr val="434343"/>
                </a:solidFill>
                <a:latin typeface="Encode Sans"/>
                <a:ea typeface="Encode Sans"/>
              </a:rPr>
              <a:t>Para tener un conjunto de elementos variable, vamos a ver colecciones más adelante.</a:t>
            </a: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490320" y="526320"/>
            <a:ext cx="5618520" cy="4090320"/>
          </a:xfrm>
          <a:prstGeom prst="rect">
            <a:avLst/>
          </a:prstGeom>
          <a:noFill/>
          <a:ln>
            <a:noFill/>
          </a:ln>
        </p:spPr>
        <p:txBody>
          <a:bodyPr tIns="91440" bIns="91440" anchor="ctr">
            <a:noAutofit/>
          </a:bodyPr>
          <a:p>
            <a:pPr>
              <a:lnSpc>
                <a:spcPct val="100000"/>
              </a:lnSpc>
              <a:tabLst>
                <a:tab algn="l" pos="0"/>
              </a:tabLst>
            </a:pPr>
            <a:r>
              <a:rPr b="0" lang="es-419" sz="4200" spc="-1" strike="noStrike">
                <a:solidFill>
                  <a:srgbClr val="ffffff"/>
                </a:solidFill>
                <a:latin typeface="Encode Sans ExtraBold"/>
                <a:ea typeface="Encode Sans ExtraBold"/>
              </a:rPr>
              <a:t>Strings</a:t>
            </a:r>
            <a:endParaRPr b="0" lang="es-AR"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LibreOffice/6.4.6.2$Windows_X86_64 LibreOffice_project/0ce51a4fd21bff07a5c061082cc82c5ed232f115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es-AR</dc:language>
  <cp:lastModifiedBy/>
  <cp:revision>0</cp:revision>
  <dc:subject/>
  <dc:title/>
</cp:coreProperties>
</file>