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42.xml" ContentType="application/vnd.openxmlformats-officedocument.presentationml.notesSlide+xml"/>
  <Override PartName="/ppt/notesSlides/_rels/notesSlide42.xml.rels" ContentType="application/vnd.openxmlformats-package.relationships+xml"/>
  <Override PartName="/ppt/media/image28.png" ContentType="image/png"/>
  <Override PartName="/ppt/media/image1.jpeg" ContentType="image/jpeg"/>
  <Override PartName="/ppt/media/image3.png" ContentType="image/png"/>
  <Override PartName="/ppt/media/image2.png" ContentType="image/png"/>
  <Override PartName="/ppt/media/image4.jpeg" ContentType="image/jpe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37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8.xml.rels" ContentType="application/vnd.openxmlformats-package.relationships+xml"/>
  <Override PartName="/ppt/slides/_rels/slide5.xml.rels" ContentType="application/vnd.openxmlformats-package.relationships+xml"/>
  <Override PartName="/ppt/slides/_rels/slide39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AR" sz="4400" spc="-1" strike="noStrike">
                <a:latin typeface="Arial"/>
              </a:rPr>
              <a:t>Pulse para desplazar la diapositiva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s-AR" sz="2000" spc="-1" strike="noStrike">
                <a:latin typeface="Arial"/>
              </a:rPr>
              <a:t>Pulse para editar el formato de las notas</a:t>
            </a:r>
            <a:endParaRPr b="0" lang="es-AR" sz="20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s-AR" sz="1400" spc="-1" strike="noStrike">
                <a:latin typeface="Times New Roman"/>
              </a:rPr>
              <a:t>&lt;cabecera&gt;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s-AR" sz="1400" spc="-1" strike="noStrike">
                <a:latin typeface="Times New Roman"/>
              </a:rPr>
              <a:t>&lt;fecha/hora&gt;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s-AR" sz="1400" spc="-1" strike="noStrike">
                <a:latin typeface="Times New Roman"/>
              </a:rPr>
              <a:t>&lt;pie de página&gt;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0C70F30D-D127-4717-B29B-EAA0BE14A07E}" type="slidenum">
              <a:rPr b="0" lang="es-AR" sz="1400" spc="-1" strike="noStrike">
                <a:latin typeface="Times New Roman"/>
              </a:rPr>
              <a:t>&lt;número&gt;</a:t>
            </a:fld>
            <a:endParaRPr b="0" lang="es-A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sldImg"/>
          </p:nvPr>
        </p:nvSpPr>
        <p:spPr>
          <a:xfrm>
            <a:off x="380880" y="695160"/>
            <a:ext cx="6094800" cy="3427920"/>
          </a:xfrm>
          <a:prstGeom prst="rect">
            <a:avLst/>
          </a:prstGeom>
        </p:spPr>
      </p:sp>
      <p:sp>
        <p:nvSpPr>
          <p:cNvPr id="260" name="CustomShape 2"/>
          <p:cNvSpPr/>
          <p:nvPr/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endParaRPr b="0" lang="es-A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0960" cy="83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0960" cy="83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0960" cy="83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0960" cy="83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0960" cy="83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0960" cy="83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0960" cy="83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97960" y="2385000"/>
            <a:ext cx="8220960" cy="3884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0960" cy="83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0960" cy="83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0960" cy="83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0960" cy="83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0960" cy="83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0960" cy="83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0960" cy="83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0960" cy="83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0960" cy="83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0960" cy="83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0960" cy="83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0960" cy="83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597960" y="2385000"/>
            <a:ext cx="8220960" cy="3884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0960" cy="83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0960" cy="83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0960" cy="83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0960" cy="83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0960" cy="83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0960" cy="83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0960" cy="83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0960" cy="83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97960" y="2385000"/>
            <a:ext cx="8220960" cy="3884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0960" cy="83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0960" cy="83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0960" cy="83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3;p2" descr=""/>
          <p:cNvPicPr/>
          <p:nvPr/>
        </p:nvPicPr>
        <p:blipFill>
          <a:blip r:embed="rId3"/>
          <a:stretch/>
        </p:blipFill>
        <p:spPr>
          <a:xfrm>
            <a:off x="237600" y="313560"/>
            <a:ext cx="1688760" cy="168876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1146600" y="3187080"/>
            <a:ext cx="6728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0960" cy="83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AR" sz="1800" spc="-1" strike="noStrike">
                <a:latin typeface="Arial"/>
              </a:rPr>
              <a:t>Pulse para editar el formato del texto de título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Pulse para editar el formato de texto del esquema</a:t>
            </a:r>
            <a:endParaRPr b="0" lang="es-AR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latin typeface="Arial"/>
              </a:rPr>
              <a:t>Segundo nivel del esquema</a:t>
            </a:r>
            <a:endParaRPr b="0" lang="es-AR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Tercer nivel del esquema</a:t>
            </a:r>
            <a:endParaRPr b="0" lang="es-AR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latin typeface="Arial"/>
              </a:rPr>
              <a:t>Cuarto nivel del esquema</a:t>
            </a:r>
            <a:endParaRPr b="0" lang="es-AR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Quinto nivel del esquema</a:t>
            </a:r>
            <a:endParaRPr b="0" lang="es-AR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Sexto nivel del esquema</a:t>
            </a:r>
            <a:endParaRPr b="0" lang="es-AR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Séptimo nivel del esquema</a:t>
            </a:r>
            <a:endParaRPr b="0" lang="es-A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19;p3" descr=""/>
          <p:cNvPicPr/>
          <p:nvPr/>
        </p:nvPicPr>
        <p:blipFill>
          <a:blip r:embed="rId2"/>
          <a:srcRect l="18275" t="38958" r="18263" b="39242"/>
          <a:stretch/>
        </p:blipFill>
        <p:spPr>
          <a:xfrm>
            <a:off x="7828560" y="555120"/>
            <a:ext cx="922320" cy="316080"/>
          </a:xfrm>
          <a:prstGeom prst="rect">
            <a:avLst/>
          </a:prstGeom>
          <a:ln>
            <a:noFill/>
          </a:ln>
        </p:spPr>
      </p:pic>
      <p:pic>
        <p:nvPicPr>
          <p:cNvPr id="41" name="Google Shape;20;p3" descr=""/>
          <p:cNvPicPr/>
          <p:nvPr/>
        </p:nvPicPr>
        <p:blipFill>
          <a:blip r:embed="rId3"/>
          <a:srcRect l="0" t="69424" r="0" b="22936"/>
          <a:stretch/>
        </p:blipFill>
        <p:spPr>
          <a:xfrm>
            <a:off x="-31680" y="4926240"/>
            <a:ext cx="9205920" cy="24732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AR" sz="4400" spc="-1" strike="noStrike">
                <a:latin typeface="Arial"/>
              </a:rPr>
              <a:t>Pulse para editar el formato del texto de título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texto del esquema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9e69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" name="Table 1"/>
          <p:cNvGraphicFramePr/>
          <p:nvPr/>
        </p:nvGraphicFramePr>
        <p:xfrm>
          <a:off x="4530960" y="1132200"/>
          <a:ext cx="4037040" cy="3584520"/>
        </p:xfrm>
        <a:graphic>
          <a:graphicData uri="http://schemas.openxmlformats.org/drawingml/2006/table">
            <a:tbl>
              <a:tblPr/>
              <a:tblGrid>
                <a:gridCol w="504360"/>
                <a:gridCol w="504360"/>
                <a:gridCol w="504360"/>
                <a:gridCol w="504360"/>
                <a:gridCol w="504360"/>
                <a:gridCol w="504360"/>
                <a:gridCol w="504360"/>
                <a:gridCol w="506880"/>
              </a:tblGrid>
              <a:tr h="447840"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447840"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447840"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447840"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447840"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447840"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447840"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450000"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81" name="Google Shape;25;p4" descr=""/>
          <p:cNvPicPr/>
          <p:nvPr/>
        </p:nvPicPr>
        <p:blipFill>
          <a:blip r:embed="rId2"/>
          <a:srcRect l="17424" t="36668" r="52874" b="39077"/>
          <a:stretch/>
        </p:blipFill>
        <p:spPr>
          <a:xfrm>
            <a:off x="8064000" y="396720"/>
            <a:ext cx="547560" cy="447120"/>
          </a:xfrm>
          <a:prstGeom prst="rect">
            <a:avLst/>
          </a:prstGeom>
          <a:ln>
            <a:noFill/>
          </a:ln>
        </p:spPr>
      </p:pic>
      <p:sp>
        <p:nvSpPr>
          <p:cNvPr id="8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AR" sz="4400" spc="-1" strike="noStrike">
                <a:latin typeface="Arial"/>
              </a:rPr>
              <a:t>Pulse para editar el formato del texto de título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texto del esquema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97960" y="2385000"/>
            <a:ext cx="8220960" cy="83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0" lang="es-419" sz="3600" spc="-1" strike="noStrike">
                <a:solidFill>
                  <a:srgbClr val="ffffff"/>
                </a:solidFill>
                <a:latin typeface="Encode Sans ExtraBold"/>
                <a:ea typeface="Encode Sans ExtraBold"/>
              </a:rPr>
              <a:t>Introducción al lenguaje Java</a:t>
            </a:r>
            <a:endParaRPr b="0" lang="es-AR" sz="36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597960" y="3204000"/>
            <a:ext cx="8220960" cy="43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419" sz="2100" spc="-1" strike="noStrike">
                <a:solidFill>
                  <a:srgbClr val="ffffff"/>
                </a:solidFill>
                <a:latin typeface="Encode Sans"/>
                <a:ea typeface="Encode Sans"/>
              </a:rPr>
              <a:t>“</a:t>
            </a:r>
            <a:r>
              <a:rPr b="0" lang="es-419" sz="2100" spc="-1" strike="noStrike">
                <a:solidFill>
                  <a:srgbClr val="ffffff"/>
                </a:solidFill>
                <a:latin typeface="Encode Sans"/>
                <a:ea typeface="Encode Sans"/>
              </a:rPr>
              <a:t>Desarrollador Java Inicial”</a:t>
            </a:r>
            <a:endParaRPr b="0" lang="es-AR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311760" y="410040"/>
            <a:ext cx="7146720" cy="6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419" sz="2100" spc="-1" strike="noStrike">
                <a:solidFill>
                  <a:srgbClr val="2a3990"/>
                </a:solidFill>
                <a:latin typeface="Encode Sans"/>
                <a:ea typeface="Encode Sans"/>
              </a:rPr>
              <a:t>Clases – diagrama de clases → UML</a:t>
            </a:r>
            <a:endParaRPr b="0" lang="es-AR" sz="21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311760" y="984600"/>
            <a:ext cx="8519400" cy="358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s-AR" sz="1800" spc="-1" strike="noStrike"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2421360" y="864000"/>
            <a:ext cx="3266280" cy="3744720"/>
          </a:xfrm>
          <a:prstGeom prst="rect">
            <a:avLst/>
          </a:prstGeom>
          <a:ln>
            <a:noFill/>
          </a:ln>
        </p:spPr>
      </p:pic>
      <p:sp>
        <p:nvSpPr>
          <p:cNvPr id="155" name="Line 3"/>
          <p:cNvSpPr/>
          <p:nvPr/>
        </p:nvSpPr>
        <p:spPr>
          <a:xfrm>
            <a:off x="4752000" y="1440000"/>
            <a:ext cx="1656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Line 4"/>
          <p:cNvSpPr/>
          <p:nvPr/>
        </p:nvSpPr>
        <p:spPr>
          <a:xfrm>
            <a:off x="4896000" y="1944000"/>
            <a:ext cx="1512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Line 5"/>
          <p:cNvSpPr/>
          <p:nvPr/>
        </p:nvSpPr>
        <p:spPr>
          <a:xfrm>
            <a:off x="4752000" y="2736000"/>
            <a:ext cx="1512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6"/>
          <p:cNvSpPr/>
          <p:nvPr/>
        </p:nvSpPr>
        <p:spPr>
          <a:xfrm>
            <a:off x="6480000" y="1224000"/>
            <a:ext cx="1997280" cy="3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latin typeface="Arial"/>
              </a:rPr>
              <a:t>Nombre Clase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159" name="CustomShape 7"/>
          <p:cNvSpPr/>
          <p:nvPr/>
        </p:nvSpPr>
        <p:spPr>
          <a:xfrm>
            <a:off x="6426360" y="1728000"/>
            <a:ext cx="199728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latin typeface="Arial"/>
              </a:rPr>
              <a:t>Propiedades/atributos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160" name="CustomShape 8"/>
          <p:cNvSpPr/>
          <p:nvPr/>
        </p:nvSpPr>
        <p:spPr>
          <a:xfrm>
            <a:off x="6327000" y="2493720"/>
            <a:ext cx="2495160" cy="11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600" spc="-1" strike="noStrike">
                <a:latin typeface="Arial"/>
              </a:rPr>
              <a:t>Acciones / Métodos / Operaciones / funciones</a:t>
            </a:r>
            <a:endParaRPr b="0" lang="es-A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311760" y="410040"/>
            <a:ext cx="7146720" cy="6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419" sz="2100" spc="-1" strike="noStrike">
                <a:solidFill>
                  <a:srgbClr val="2a3990"/>
                </a:solidFill>
                <a:latin typeface="Encode Sans"/>
                <a:ea typeface="Encode Sans"/>
              </a:rPr>
              <a:t>Diagrama de clases</a:t>
            </a:r>
            <a:endParaRPr b="0" lang="es-AR" sz="2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AR" sz="21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144000" y="1008000"/>
            <a:ext cx="8993520" cy="162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600" spc="-1" strike="noStrike">
                <a:latin typeface="Arial"/>
              </a:rPr>
              <a:t>Un diagrama de clases representa en un esquema gráfico, las clases u objetos intervinientes y</a:t>
            </a:r>
            <a:endParaRPr b="0" lang="es-A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600" spc="-1" strike="noStrike">
                <a:latin typeface="Arial"/>
              </a:rPr>
              <a:t>como se relacionan en su escenario, sistema o entorno. Con estos diagramas, se logra diseñar el</a:t>
            </a:r>
            <a:endParaRPr b="0" lang="es-A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600" spc="-1" strike="noStrike">
                <a:latin typeface="Arial"/>
              </a:rPr>
              <a:t>sistema a ser desarrollado en un lenguaje de programación, generalmente orientado a objetos.</a:t>
            </a:r>
            <a:endParaRPr b="0" lang="es-AR" sz="1600" spc="-1" strike="noStrike"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2151000" y="1872000"/>
            <a:ext cx="5011560" cy="3271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311760" y="410040"/>
            <a:ext cx="7146720" cy="6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419" sz="2100" spc="-1" strike="noStrike">
                <a:solidFill>
                  <a:srgbClr val="2a3990"/>
                </a:solidFill>
                <a:latin typeface="Encode Sans"/>
                <a:ea typeface="Encode Sans"/>
              </a:rPr>
              <a:t>Diagrama de Clase</a:t>
            </a:r>
            <a:endParaRPr b="0" lang="es-AR" sz="21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311760" y="1229760"/>
            <a:ext cx="8519400" cy="33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3926520" y="19080"/>
            <a:ext cx="5217120" cy="4876560"/>
          </a:xfrm>
          <a:prstGeom prst="rect">
            <a:avLst/>
          </a:prstGeom>
          <a:ln>
            <a:noFill/>
          </a:ln>
        </p:spPr>
      </p:pic>
      <p:sp>
        <p:nvSpPr>
          <p:cNvPr id="167" name="CustomShape 3"/>
          <p:cNvSpPr/>
          <p:nvPr/>
        </p:nvSpPr>
        <p:spPr>
          <a:xfrm>
            <a:off x="144000" y="792000"/>
            <a:ext cx="4175640" cy="35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200" spc="-1" strike="noStrike">
                <a:latin typeface="Arial"/>
                <a:ea typeface="Arial"/>
              </a:rPr>
              <a:t>Observamos que se generalizó hacia la </a:t>
            </a:r>
            <a:r>
              <a:rPr b="1" lang="es-AR" sz="1200" spc="-1" strike="noStrike">
                <a:latin typeface="Arial"/>
                <a:ea typeface="Arial"/>
              </a:rPr>
              <a:t>clase Persona</a:t>
            </a:r>
            <a:r>
              <a:rPr b="0" lang="es-AR" sz="1200" spc="-1" strike="noStrike">
                <a:latin typeface="Arial"/>
                <a:ea typeface="Arial"/>
              </a:rPr>
              <a:t> ya que las </a:t>
            </a:r>
            <a:r>
              <a:rPr b="0" lang="es-AR" sz="1300" spc="-1" strike="noStrike">
                <a:latin typeface="Arial"/>
                <a:ea typeface="Arial"/>
              </a:rPr>
              <a:t>clases Estudiante y Profesor </a:t>
            </a:r>
            <a:r>
              <a:rPr b="0" lang="es-AR" sz="1200" spc="-1" strike="noStrike">
                <a:latin typeface="Arial"/>
                <a:ea typeface="Arial"/>
              </a:rPr>
              <a:t> poseen propiedades comunes como lo son nombre y edad.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200" spc="-1" strike="noStrike">
                <a:latin typeface="Arial"/>
                <a:ea typeface="Arial"/>
              </a:rPr>
              <a:t> </a:t>
            </a:r>
            <a:endParaRPr b="0" lang="es-A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s-AR" sz="1200" spc="-1" strike="noStrike">
                <a:latin typeface="Arial"/>
                <a:ea typeface="Arial"/>
              </a:rPr>
              <a:t>Por lo que Persona es la clase base y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200" spc="-1" strike="noStrike">
                <a:latin typeface="Arial"/>
                <a:ea typeface="Arial"/>
              </a:rPr>
              <a:t>Estudiante y Profesor son clases derivadas.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200" spc="-1" strike="noStrike">
                <a:latin typeface="Arial"/>
                <a:ea typeface="Arial"/>
              </a:rPr>
              <a:t>Que significa esto?. 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200" spc="-1" strike="noStrike">
                <a:latin typeface="Arial"/>
                <a:ea typeface="Arial"/>
              </a:rPr>
              <a:t>Que si instanciamos a las clases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200" spc="-1" strike="noStrike">
                <a:latin typeface="Arial"/>
                <a:ea typeface="Arial"/>
              </a:rPr>
              <a:t>derivadas ellas heredaran de la clase superior.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200" spc="-1" strike="noStrike">
                <a:latin typeface="Arial"/>
                <a:ea typeface="Arial"/>
              </a:rPr>
              <a:t> </a:t>
            </a:r>
            <a:r>
              <a:rPr b="0" lang="es-AR" sz="1200" spc="-1" strike="noStrike">
                <a:latin typeface="Arial"/>
                <a:ea typeface="Arial"/>
              </a:rPr>
              <a:t>Entonces que tipos de objetos podemos tener a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200" spc="-1" strike="noStrike">
                <a:latin typeface="Arial"/>
                <a:ea typeface="Arial"/>
              </a:rPr>
              <a:t>partir de este modelo? 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200" spc="-1" strike="noStrike">
                <a:latin typeface="Arial"/>
                <a:ea typeface="Arial"/>
              </a:rPr>
              <a:t>Objetos de tipo Estudiante </a:t>
            </a:r>
            <a:endParaRPr b="0" lang="es-A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200" spc="-1" strike="noStrike">
                <a:latin typeface="Arial"/>
                <a:ea typeface="Arial"/>
              </a:rPr>
              <a:t> </a:t>
            </a:r>
            <a:r>
              <a:rPr b="0" lang="es-AR" sz="1200" spc="-1" strike="noStrike">
                <a:latin typeface="Arial"/>
                <a:ea typeface="Arial"/>
              </a:rPr>
              <a:t>Profesor que heredan de Persona </a:t>
            </a:r>
            <a:endParaRPr b="0" lang="es-A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200" spc="-1" strike="noStrike">
                <a:latin typeface="Arial"/>
                <a:ea typeface="Arial"/>
              </a:rPr>
              <a:t> </a:t>
            </a:r>
            <a:r>
              <a:rPr b="0" lang="es-AR" sz="1200" spc="-1" strike="noStrike">
                <a:latin typeface="Arial"/>
                <a:ea typeface="Arial"/>
              </a:rPr>
              <a:t>objetos de tipo Persona </a:t>
            </a:r>
            <a:endParaRPr b="0" lang="es-A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311760" y="410040"/>
            <a:ext cx="7146720" cy="6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419" sz="2100" spc="-1" strike="noStrike">
                <a:solidFill>
                  <a:srgbClr val="2a3990"/>
                </a:solidFill>
                <a:latin typeface="Encode Sans"/>
                <a:ea typeface="Encode Sans"/>
              </a:rPr>
              <a:t>Dudas aclaradas</a:t>
            </a:r>
            <a:endParaRPr b="0" lang="es-AR" sz="21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144000" y="1440000"/>
            <a:ext cx="323964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latin typeface="Arial"/>
              </a:rPr>
              <a:t>Qué es Orientado a Objeto?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5544000" y="2448000"/>
            <a:ext cx="3239640" cy="77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latin typeface="Arial"/>
              </a:rPr>
              <a:t>Qué es Programación O.O?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171" name="CustomShape 4"/>
          <p:cNvSpPr/>
          <p:nvPr/>
        </p:nvSpPr>
        <p:spPr>
          <a:xfrm>
            <a:off x="5472000" y="1440000"/>
            <a:ext cx="3239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latin typeface="Arial"/>
              </a:rPr>
              <a:t>Qué es Java?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172" name="CustomShape 5"/>
          <p:cNvSpPr/>
          <p:nvPr/>
        </p:nvSpPr>
        <p:spPr>
          <a:xfrm>
            <a:off x="144000" y="2356920"/>
            <a:ext cx="3239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800" spc="-1" strike="sngStrike" u="sng">
                <a:uFillTx/>
                <a:latin typeface="Arial"/>
              </a:rPr>
              <a:t>Qué es UML?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173" name="CustomShape 6"/>
          <p:cNvSpPr/>
          <p:nvPr/>
        </p:nvSpPr>
        <p:spPr>
          <a:xfrm>
            <a:off x="144000" y="3240000"/>
            <a:ext cx="3239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800" spc="-1" strike="sngStrike" u="sng">
                <a:uFillTx/>
                <a:latin typeface="Arial"/>
              </a:rPr>
              <a:t>Qué es modelar?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174" name="CustomShape 7"/>
          <p:cNvSpPr/>
          <p:nvPr/>
        </p:nvSpPr>
        <p:spPr>
          <a:xfrm>
            <a:off x="5524920" y="3171960"/>
            <a:ext cx="3239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800" spc="-1" strike="sngStrike" u="sng">
                <a:uFillTx/>
                <a:latin typeface="Arial"/>
              </a:rPr>
              <a:t>Qué es Diseñar?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175" name="" descr=""/>
          <p:cNvPicPr/>
          <p:nvPr/>
        </p:nvPicPr>
        <p:blipFill>
          <a:blip r:embed="rId1"/>
          <a:stretch/>
        </p:blipFill>
        <p:spPr>
          <a:xfrm>
            <a:off x="3024000" y="1669320"/>
            <a:ext cx="2351880" cy="2866320"/>
          </a:xfrm>
          <a:prstGeom prst="rect">
            <a:avLst/>
          </a:prstGeom>
          <a:ln>
            <a:noFill/>
          </a:ln>
        </p:spPr>
      </p:pic>
      <p:sp>
        <p:nvSpPr>
          <p:cNvPr id="176" name="CustomShape 8"/>
          <p:cNvSpPr/>
          <p:nvPr/>
        </p:nvSpPr>
        <p:spPr>
          <a:xfrm flipH="1">
            <a:off x="4038480" y="2880000"/>
            <a:ext cx="575640" cy="503640"/>
          </a:xfrm>
          <a:prstGeom prst="blockArc">
            <a:avLst>
              <a:gd name="adj1" fmla="val 2940000"/>
              <a:gd name="adj2" fmla="val 7860000"/>
              <a:gd name="adj3" fmla="val 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311760" y="410040"/>
            <a:ext cx="7146720" cy="6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419" sz="2100" spc="-1" strike="noStrike">
                <a:solidFill>
                  <a:srgbClr val="2a3990"/>
                </a:solidFill>
                <a:latin typeface="Encode Sans"/>
                <a:ea typeface="Encode Sans"/>
              </a:rPr>
              <a:t>Java </a:t>
            </a:r>
            <a:endParaRPr b="0" lang="es-AR" sz="2100" spc="-1" strike="noStrike">
              <a:latin typeface="Arial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0" y="936000"/>
            <a:ext cx="920268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s-AR" sz="1600" spc="-1" strike="noStrike">
                <a:latin typeface="Arial"/>
              </a:rPr>
              <a:t>Es un lenguaje de programación con el que podemos realizar cualquier tipo de programa.</a:t>
            </a:r>
            <a:endParaRPr b="0" lang="es-AR" sz="1600" spc="-1" strike="noStrike">
              <a:latin typeface="Arial"/>
            </a:endParaRPr>
          </a:p>
        </p:txBody>
      </p:sp>
      <p:sp>
        <p:nvSpPr>
          <p:cNvPr id="179" name="TextShape 3"/>
          <p:cNvSpPr txBox="1"/>
          <p:nvPr/>
        </p:nvSpPr>
        <p:spPr>
          <a:xfrm>
            <a:off x="0" y="1224000"/>
            <a:ext cx="8930160" cy="60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s-AR" sz="1600" spc="-1" strike="noStrike">
                <a:latin typeface="Arial"/>
              </a:rPr>
              <a:t>Es un lenguaje muy extendido y cada vez cobra más importancia tanto en el ámbito de Internet como en la informática en general.</a:t>
            </a:r>
            <a:endParaRPr b="0" lang="es-AR" sz="1600" spc="-1" strike="noStrike">
              <a:latin typeface="Arial"/>
            </a:endParaRPr>
          </a:p>
        </p:txBody>
      </p:sp>
      <p:sp>
        <p:nvSpPr>
          <p:cNvPr id="180" name="TextShape 4"/>
          <p:cNvSpPr txBox="1"/>
          <p:nvPr/>
        </p:nvSpPr>
        <p:spPr>
          <a:xfrm>
            <a:off x="0" y="1773360"/>
            <a:ext cx="9259200" cy="60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s-AR" sz="1600" spc="-1" strike="noStrike">
                <a:latin typeface="Arial"/>
              </a:rPr>
              <a:t>Lenguaje Simple. Una de las cosas más importantes que desea saber de Java, es que no es para nada complejo.</a:t>
            </a:r>
            <a:endParaRPr b="0" lang="es-AR" sz="1600" spc="-1" strike="noStrike">
              <a:latin typeface="Arial"/>
            </a:endParaRPr>
          </a:p>
        </p:txBody>
      </p:sp>
      <p:sp>
        <p:nvSpPr>
          <p:cNvPr id="181" name="TextShape 5"/>
          <p:cNvSpPr txBox="1"/>
          <p:nvPr/>
        </p:nvSpPr>
        <p:spPr>
          <a:xfrm>
            <a:off x="-33840" y="2301480"/>
            <a:ext cx="9321840" cy="144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s-AR" sz="1600" spc="-1" strike="noStrike">
                <a:latin typeface="Arial"/>
              </a:rPr>
              <a:t>Lenguaje Orientado a Objetos. Si no conoces mucho de programación, entonces te estarás preguntando, ¿cómo a objetos?. </a:t>
            </a:r>
            <a:endParaRPr b="0" lang="es-AR" sz="1600" spc="-1" strike="noStrike">
              <a:latin typeface="Arial"/>
            </a:endParaRPr>
          </a:p>
          <a:p>
            <a:endParaRPr b="0" lang="es-AR" sz="1600" spc="-1" strike="noStrike">
              <a:latin typeface="Arial"/>
            </a:endParaRPr>
          </a:p>
          <a:p>
            <a:r>
              <a:rPr b="0" lang="es-AR" sz="1600" spc="-1" strike="noStrike">
                <a:latin typeface="Arial"/>
              </a:rPr>
              <a:t>Bueno, pues los objetos se encargan de encapsular información, clases y funciones, las cuales se pueden manipular más adelante o se pueden agregar a distintos programas y existe lo que es la manipulación de datos entre objetos, por algo este tipo de lenguajes son mucho más potentes.</a:t>
            </a:r>
            <a:endParaRPr b="0" lang="es-AR" sz="1600" spc="-1" strike="noStrike">
              <a:latin typeface="Arial"/>
            </a:endParaRPr>
          </a:p>
        </p:txBody>
      </p:sp>
      <p:sp>
        <p:nvSpPr>
          <p:cNvPr id="182" name="TextShape 6"/>
          <p:cNvSpPr txBox="1"/>
          <p:nvPr/>
        </p:nvSpPr>
        <p:spPr>
          <a:xfrm>
            <a:off x="45720" y="3893400"/>
            <a:ext cx="8954280" cy="858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s-AR" sz="1600" spc="-1" strike="noStrike">
                <a:latin typeface="Arial"/>
              </a:rPr>
              <a:t>En líneas generales, Java se encuentra en multitud de navegadores y programas pues cualquier aplicación desarrollada con este lenguaje puede ser embebida en un website y ejecutado en un navegador, al margen del sistema operativo.</a:t>
            </a:r>
            <a:endParaRPr b="0" lang="es-A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311760" y="410040"/>
            <a:ext cx="7146720" cy="6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419" sz="2100" spc="-1" strike="noStrike">
                <a:solidFill>
                  <a:srgbClr val="2a3990"/>
                </a:solidFill>
                <a:latin typeface="Encode Sans"/>
                <a:ea typeface="Encode Sans"/>
              </a:rPr>
              <a:t>Java – declaración de varibles - Sintaxis </a:t>
            </a:r>
            <a:endParaRPr b="0" lang="es-AR" sz="2100" spc="-1" strike="noStrike"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873360" y="1252440"/>
            <a:ext cx="7457400" cy="2656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311760" y="410040"/>
            <a:ext cx="7146720" cy="6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419" sz="2100" spc="-1" strike="noStrike">
                <a:solidFill>
                  <a:srgbClr val="2a3990"/>
                </a:solidFill>
                <a:latin typeface="Encode Sans"/>
                <a:ea typeface="Encode Sans"/>
              </a:rPr>
              <a:t>Java – declaración de varibles - Sintaxis </a:t>
            </a:r>
            <a:endParaRPr b="0" lang="es-AR" sz="2100" spc="-1" strike="noStrike">
              <a:latin typeface="Arial"/>
            </a:endParaRPr>
          </a:p>
        </p:txBody>
      </p:sp>
      <p:pic>
        <p:nvPicPr>
          <p:cNvPr id="186" name="" descr=""/>
          <p:cNvPicPr/>
          <p:nvPr/>
        </p:nvPicPr>
        <p:blipFill>
          <a:blip r:embed="rId1"/>
          <a:stretch/>
        </p:blipFill>
        <p:spPr>
          <a:xfrm>
            <a:off x="648000" y="1008000"/>
            <a:ext cx="7400160" cy="3494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311760" y="410040"/>
            <a:ext cx="7146720" cy="6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419" sz="2100" spc="-1" strike="noStrike">
                <a:solidFill>
                  <a:srgbClr val="2a3990"/>
                </a:solidFill>
                <a:latin typeface="Encode Sans"/>
                <a:ea typeface="Encode Sans"/>
              </a:rPr>
              <a:t>Java – declaración de varibles - Sintaxis </a:t>
            </a:r>
            <a:endParaRPr b="0" lang="es-AR" sz="2100" spc="-1" strike="noStrike">
              <a:latin typeface="Arial"/>
            </a:endParaRPr>
          </a:p>
        </p:txBody>
      </p:sp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648000" y="1043640"/>
            <a:ext cx="6263640" cy="3475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311760" y="410040"/>
            <a:ext cx="7146720" cy="6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419" sz="2100" spc="-1" strike="noStrike">
                <a:solidFill>
                  <a:srgbClr val="2a3990"/>
                </a:solidFill>
                <a:latin typeface="Encode Sans"/>
                <a:ea typeface="Encode Sans"/>
              </a:rPr>
              <a:t>Java – declaración de varibles - Sintaxis </a:t>
            </a:r>
            <a:endParaRPr b="0" lang="es-AR" sz="2100" spc="-1" strike="noStrike">
              <a:latin typeface="Arial"/>
            </a:endParaRPr>
          </a:p>
        </p:txBody>
      </p:sp>
      <p:pic>
        <p:nvPicPr>
          <p:cNvPr id="190" name="" descr=""/>
          <p:cNvPicPr/>
          <p:nvPr/>
        </p:nvPicPr>
        <p:blipFill>
          <a:blip r:embed="rId1"/>
          <a:stretch/>
        </p:blipFill>
        <p:spPr>
          <a:xfrm>
            <a:off x="690480" y="1224000"/>
            <a:ext cx="6581160" cy="3023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311760" y="410040"/>
            <a:ext cx="7146720" cy="6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419" sz="2100" spc="-1" strike="noStrike">
                <a:solidFill>
                  <a:srgbClr val="2a3990"/>
                </a:solidFill>
                <a:latin typeface="Encode Sans"/>
                <a:ea typeface="Encode Sans"/>
              </a:rPr>
              <a:t>Java – declaración de varibles - Sintaxis </a:t>
            </a:r>
            <a:endParaRPr b="0" lang="es-AR" sz="2100" spc="-1" strike="noStrike">
              <a:latin typeface="Arial"/>
            </a:endParaRPr>
          </a:p>
        </p:txBody>
      </p:sp>
      <p:pic>
        <p:nvPicPr>
          <p:cNvPr id="192" name="" descr=""/>
          <p:cNvPicPr/>
          <p:nvPr/>
        </p:nvPicPr>
        <p:blipFill>
          <a:blip r:embed="rId1"/>
          <a:stretch/>
        </p:blipFill>
        <p:spPr>
          <a:xfrm>
            <a:off x="354600" y="1122840"/>
            <a:ext cx="7781040" cy="2476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11760" y="410040"/>
            <a:ext cx="7146720" cy="6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419" sz="2100" spc="-1" strike="noStrike">
                <a:solidFill>
                  <a:srgbClr val="2a3990"/>
                </a:solidFill>
                <a:latin typeface="Encode Sans"/>
                <a:ea typeface="Encode Sans"/>
              </a:rPr>
              <a:t>Agenda</a:t>
            </a:r>
            <a:endParaRPr b="0" lang="es-AR" sz="21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311760" y="1229760"/>
            <a:ext cx="8519400" cy="33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16440">
              <a:lnSpc>
                <a:spcPct val="115000"/>
              </a:lnSpc>
              <a:buClr>
                <a:srgbClr val="434343"/>
              </a:buClr>
              <a:buFont typeface="Wingdings" charset="2"/>
              <a:buChar char=""/>
            </a:pPr>
            <a:r>
              <a:rPr b="0" lang="es-419" sz="1400" spc="-1" strike="noStrike">
                <a:solidFill>
                  <a:srgbClr val="434343"/>
                </a:solidFill>
                <a:latin typeface="Encode Sans"/>
                <a:ea typeface="Encode Sans"/>
              </a:rPr>
              <a:t>Java, introducción</a:t>
            </a:r>
            <a:endParaRPr b="0" lang="es-AR" sz="1400" spc="-1" strike="noStrike">
              <a:latin typeface="Arial"/>
            </a:endParaRPr>
          </a:p>
          <a:p>
            <a:pPr marL="457200" indent="-316440">
              <a:lnSpc>
                <a:spcPct val="115000"/>
              </a:lnSpc>
              <a:buClr>
                <a:srgbClr val="434343"/>
              </a:buClr>
              <a:buFont typeface="Wingdings" charset="2"/>
              <a:buChar char=""/>
            </a:pPr>
            <a:r>
              <a:rPr b="0" lang="es-419" sz="1400" spc="-1" strike="noStrike">
                <a:solidFill>
                  <a:srgbClr val="434343"/>
                </a:solidFill>
                <a:latin typeface="Encode Sans"/>
                <a:ea typeface="Encode Sans"/>
              </a:rPr>
              <a:t>Conceptos previos de Programanción Orientada a Objetos</a:t>
            </a:r>
            <a:endParaRPr b="0" lang="es-AR" sz="1400" spc="-1" strike="noStrike">
              <a:latin typeface="Arial"/>
            </a:endParaRPr>
          </a:p>
          <a:p>
            <a:pPr marL="457200" indent="-316440">
              <a:lnSpc>
                <a:spcPct val="115000"/>
              </a:lnSpc>
              <a:buClr>
                <a:srgbClr val="434343"/>
              </a:buClr>
              <a:buFont typeface="Wingdings" charset="2"/>
              <a:buChar char=""/>
            </a:pPr>
            <a:r>
              <a:rPr b="0" lang="es-419" sz="1400" spc="-1" strike="noStrike">
                <a:solidFill>
                  <a:srgbClr val="434343"/>
                </a:solidFill>
                <a:latin typeface="Encode Sans"/>
                <a:ea typeface="Encode Sans"/>
              </a:rPr>
              <a:t>Concepto de UML</a:t>
            </a:r>
            <a:endParaRPr b="0" lang="es-AR" sz="1400" spc="-1" strike="noStrike">
              <a:latin typeface="Arial"/>
            </a:endParaRPr>
          </a:p>
          <a:p>
            <a:pPr marL="457200" indent="-316440">
              <a:lnSpc>
                <a:spcPct val="115000"/>
              </a:lnSpc>
              <a:buClr>
                <a:srgbClr val="434343"/>
              </a:buClr>
              <a:buFont typeface="Wingdings" charset="2"/>
              <a:buChar char=""/>
            </a:pPr>
            <a:r>
              <a:rPr b="0" lang="es-419" sz="1400" spc="-1" strike="noStrike">
                <a:solidFill>
                  <a:srgbClr val="434343"/>
                </a:solidFill>
                <a:latin typeface="Encode Sans"/>
                <a:ea typeface="Encode Sans"/>
              </a:rPr>
              <a:t>Diagrama de Clases</a:t>
            </a:r>
            <a:endParaRPr b="0" lang="es-AR" sz="1400" spc="-1" strike="noStrike">
              <a:latin typeface="Arial"/>
            </a:endParaRPr>
          </a:p>
          <a:p>
            <a:pPr marL="457200" indent="-316440">
              <a:lnSpc>
                <a:spcPct val="115000"/>
              </a:lnSpc>
              <a:buClr>
                <a:srgbClr val="434343"/>
              </a:buClr>
              <a:buFont typeface="Wingdings" charset="2"/>
              <a:buChar char=""/>
            </a:pPr>
            <a:r>
              <a:rPr b="0" lang="es-419" sz="1400" spc="-1" strike="noStrike">
                <a:solidFill>
                  <a:srgbClr val="434343"/>
                </a:solidFill>
                <a:latin typeface="Encode Sans"/>
                <a:ea typeface="Encode Sans"/>
              </a:rPr>
              <a:t>Componentes de un programa Java</a:t>
            </a:r>
            <a:endParaRPr b="0" lang="es-AR" sz="1400" spc="-1" strike="noStrike">
              <a:latin typeface="Arial"/>
            </a:endParaRPr>
          </a:p>
          <a:p>
            <a:pPr marL="457200" indent="-316440">
              <a:lnSpc>
                <a:spcPct val="115000"/>
              </a:lnSpc>
              <a:buClr>
                <a:srgbClr val="434343"/>
              </a:buClr>
              <a:buFont typeface="Wingdings" charset="2"/>
              <a:buChar char=""/>
            </a:pPr>
            <a:r>
              <a:rPr b="0" lang="es-419" sz="1400" spc="-1" strike="noStrike">
                <a:solidFill>
                  <a:srgbClr val="434343"/>
                </a:solidFill>
                <a:latin typeface="Encode Sans"/>
                <a:ea typeface="Encode Sans"/>
              </a:rPr>
              <a:t>Clases y objetos en  Java</a:t>
            </a:r>
            <a:endParaRPr b="0" lang="es-AR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s-AR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s-A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311760" y="410040"/>
            <a:ext cx="7146720" cy="6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419" sz="2100" spc="-1" strike="noStrike">
                <a:solidFill>
                  <a:srgbClr val="2a3990"/>
                </a:solidFill>
                <a:latin typeface="Encode Sans"/>
                <a:ea typeface="Encode Sans"/>
              </a:rPr>
              <a:t>Java – declaración de varibles - Sintaxis </a:t>
            </a:r>
            <a:endParaRPr b="0" lang="es-AR" sz="2100" spc="-1" strike="noStrike">
              <a:latin typeface="Arial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1"/>
          <a:stretch/>
        </p:blipFill>
        <p:spPr>
          <a:xfrm>
            <a:off x="387360" y="1022400"/>
            <a:ext cx="7676280" cy="3009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311760" y="144000"/>
            <a:ext cx="7391880" cy="87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419" sz="2100" spc="-1" strike="noStrike">
                <a:solidFill>
                  <a:srgbClr val="2a3990"/>
                </a:solidFill>
                <a:latin typeface="Encode Sans"/>
                <a:ea typeface="Encode Sans"/>
              </a:rPr>
              <a:t>Características de los lenguajes de programación compilados</a:t>
            </a:r>
            <a:endParaRPr b="0" lang="es-AR" sz="2100" spc="-1" strike="noStrike">
              <a:latin typeface="Arial"/>
            </a:endParaRPr>
          </a:p>
        </p:txBody>
      </p:sp>
      <p:pic>
        <p:nvPicPr>
          <p:cNvPr id="196" name="" descr=""/>
          <p:cNvPicPr/>
          <p:nvPr/>
        </p:nvPicPr>
        <p:blipFill>
          <a:blip r:embed="rId1"/>
          <a:stretch/>
        </p:blipFill>
        <p:spPr>
          <a:xfrm>
            <a:off x="432000" y="1138320"/>
            <a:ext cx="8397360" cy="3397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311760" y="144000"/>
            <a:ext cx="7391880" cy="87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419" sz="2100" spc="-1" strike="noStrike">
                <a:solidFill>
                  <a:srgbClr val="2a3990"/>
                </a:solidFill>
                <a:latin typeface="Encode Sans"/>
                <a:ea typeface="Encode Sans"/>
              </a:rPr>
              <a:t>Características de los lenguajes de programación compilados</a:t>
            </a:r>
            <a:endParaRPr b="0" lang="es-AR" sz="2100" spc="-1" strike="noStrike">
              <a:latin typeface="Arial"/>
            </a:endParaRPr>
          </a:p>
        </p:txBody>
      </p:sp>
      <p:pic>
        <p:nvPicPr>
          <p:cNvPr id="198" name="" descr=""/>
          <p:cNvPicPr/>
          <p:nvPr/>
        </p:nvPicPr>
        <p:blipFill>
          <a:blip r:embed="rId1"/>
          <a:stretch/>
        </p:blipFill>
        <p:spPr>
          <a:xfrm>
            <a:off x="523800" y="1152000"/>
            <a:ext cx="8168760" cy="323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311760" y="288000"/>
            <a:ext cx="7391880" cy="73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419" sz="2100" spc="-1" strike="noStrike">
                <a:solidFill>
                  <a:srgbClr val="2a3990"/>
                </a:solidFill>
                <a:latin typeface="Encode Sans"/>
                <a:ea typeface="Encode Sans"/>
              </a:rPr>
              <a:t>Tipos de datos en Java</a:t>
            </a:r>
            <a:endParaRPr b="0" lang="es-AR" sz="2100" spc="-1" strike="noStrike">
              <a:latin typeface="Arial"/>
            </a:endParaRPr>
          </a:p>
        </p:txBody>
      </p:sp>
      <p:pic>
        <p:nvPicPr>
          <p:cNvPr id="200" name="" descr=""/>
          <p:cNvPicPr/>
          <p:nvPr/>
        </p:nvPicPr>
        <p:blipFill>
          <a:blip r:embed="rId1"/>
          <a:stretch/>
        </p:blipFill>
        <p:spPr>
          <a:xfrm>
            <a:off x="576000" y="1152000"/>
            <a:ext cx="6677280" cy="2735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311760" y="288000"/>
            <a:ext cx="7391880" cy="73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419" sz="2100" spc="-1" strike="noStrike">
                <a:solidFill>
                  <a:srgbClr val="2a3990"/>
                </a:solidFill>
                <a:latin typeface="Encode Sans"/>
                <a:ea typeface="Encode Sans"/>
              </a:rPr>
              <a:t>Tipos de datos primitivos</a:t>
            </a:r>
            <a:endParaRPr b="0" lang="es-AR" sz="2100" spc="-1" strike="noStrike">
              <a:latin typeface="Arial"/>
            </a:endParaRPr>
          </a:p>
        </p:txBody>
      </p:sp>
      <p:pic>
        <p:nvPicPr>
          <p:cNvPr id="202" name="" descr=""/>
          <p:cNvPicPr/>
          <p:nvPr/>
        </p:nvPicPr>
        <p:blipFill>
          <a:blip r:embed="rId1"/>
          <a:stretch/>
        </p:blipFill>
        <p:spPr>
          <a:xfrm>
            <a:off x="576000" y="1121760"/>
            <a:ext cx="7055640" cy="3274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11760" y="288000"/>
            <a:ext cx="7391880" cy="73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419" sz="2100" spc="-1" strike="noStrike">
                <a:solidFill>
                  <a:srgbClr val="2a3990"/>
                </a:solidFill>
                <a:latin typeface="Encode Sans"/>
                <a:ea typeface="Encode Sans"/>
              </a:rPr>
              <a:t>Ejemplos de uso de variables primitivas</a:t>
            </a:r>
            <a:endParaRPr b="0" lang="es-AR" sz="2100" spc="-1" strike="noStrike">
              <a:latin typeface="Arial"/>
            </a:endParaRPr>
          </a:p>
        </p:txBody>
      </p:sp>
      <p:pic>
        <p:nvPicPr>
          <p:cNvPr id="204" name="" descr=""/>
          <p:cNvPicPr/>
          <p:nvPr/>
        </p:nvPicPr>
        <p:blipFill>
          <a:blip r:embed="rId1"/>
          <a:stretch/>
        </p:blipFill>
        <p:spPr>
          <a:xfrm>
            <a:off x="216000" y="909720"/>
            <a:ext cx="7848000" cy="3913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311760" y="72000"/>
            <a:ext cx="7391880" cy="6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419" sz="2100" spc="-1" strike="noStrike">
                <a:solidFill>
                  <a:srgbClr val="2a3990"/>
                </a:solidFill>
                <a:latin typeface="Encode Sans"/>
                <a:ea typeface="Encode Sans"/>
              </a:rPr>
              <a:t>Ejemplos de uso de variables primitivas</a:t>
            </a:r>
            <a:endParaRPr b="0" lang="es-AR" sz="2100" spc="-1" strike="noStrike">
              <a:latin typeface="Arial"/>
            </a:endParaRPr>
          </a:p>
        </p:txBody>
      </p:sp>
      <p:pic>
        <p:nvPicPr>
          <p:cNvPr id="206" name="" descr=""/>
          <p:cNvPicPr/>
          <p:nvPr/>
        </p:nvPicPr>
        <p:blipFill>
          <a:blip r:embed="rId1"/>
          <a:stretch/>
        </p:blipFill>
        <p:spPr>
          <a:xfrm>
            <a:off x="0" y="476640"/>
            <a:ext cx="7714440" cy="4419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311760" y="72000"/>
            <a:ext cx="7391880" cy="6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419" sz="2100" spc="-1" strike="noStrike">
                <a:solidFill>
                  <a:srgbClr val="2a3990"/>
                </a:solidFill>
                <a:latin typeface="Encode Sans"/>
                <a:ea typeface="Encode Sans"/>
              </a:rPr>
              <a:t>Ejemplos de uso de variables primitivas</a:t>
            </a:r>
            <a:endParaRPr b="0" lang="es-AR" sz="2100" spc="-1" strike="noStrike">
              <a:latin typeface="Arial"/>
            </a:endParaRPr>
          </a:p>
        </p:txBody>
      </p:sp>
      <p:pic>
        <p:nvPicPr>
          <p:cNvPr id="208" name="" descr=""/>
          <p:cNvPicPr/>
          <p:nvPr/>
        </p:nvPicPr>
        <p:blipFill>
          <a:blip r:embed="rId1"/>
          <a:stretch/>
        </p:blipFill>
        <p:spPr>
          <a:xfrm>
            <a:off x="158760" y="990720"/>
            <a:ext cx="7904880" cy="808920"/>
          </a:xfrm>
          <a:prstGeom prst="rect">
            <a:avLst/>
          </a:prstGeom>
          <a:ln>
            <a:noFill/>
          </a:ln>
        </p:spPr>
      </p:pic>
      <p:pic>
        <p:nvPicPr>
          <p:cNvPr id="209" name="" descr=""/>
          <p:cNvPicPr/>
          <p:nvPr/>
        </p:nvPicPr>
        <p:blipFill>
          <a:blip r:embed="rId2"/>
          <a:stretch/>
        </p:blipFill>
        <p:spPr>
          <a:xfrm>
            <a:off x="2088000" y="1937160"/>
            <a:ext cx="3142440" cy="2742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311760" y="72000"/>
            <a:ext cx="7391880" cy="6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419" sz="2100" spc="-1" strike="noStrike">
                <a:solidFill>
                  <a:srgbClr val="2a3990"/>
                </a:solidFill>
                <a:latin typeface="Encode Sans"/>
                <a:ea typeface="Encode Sans"/>
              </a:rPr>
              <a:t>Tipos de datos no primitivos</a:t>
            </a:r>
            <a:endParaRPr b="0" lang="es-AR" sz="2100" spc="-1" strike="noStrike">
              <a:latin typeface="Arial"/>
            </a:endParaRPr>
          </a:p>
        </p:txBody>
      </p:sp>
      <p:pic>
        <p:nvPicPr>
          <p:cNvPr id="211" name="" descr=""/>
          <p:cNvPicPr/>
          <p:nvPr/>
        </p:nvPicPr>
        <p:blipFill>
          <a:blip r:embed="rId1"/>
          <a:stretch/>
        </p:blipFill>
        <p:spPr>
          <a:xfrm>
            <a:off x="72000" y="981000"/>
            <a:ext cx="8848080" cy="2618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311760" y="72000"/>
            <a:ext cx="7391880" cy="6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419" sz="2100" spc="-1" strike="noStrike">
                <a:solidFill>
                  <a:srgbClr val="2a3990"/>
                </a:solidFill>
                <a:latin typeface="Encode Sans"/>
                <a:ea typeface="Encode Sans"/>
              </a:rPr>
              <a:t>Tipos de datos no primitivos</a:t>
            </a:r>
            <a:endParaRPr b="0" lang="es-AR" sz="2100" spc="-1" strike="noStrike">
              <a:latin typeface="Arial"/>
            </a:endParaRPr>
          </a:p>
        </p:txBody>
      </p:sp>
      <p:pic>
        <p:nvPicPr>
          <p:cNvPr id="213" name="" descr=""/>
          <p:cNvPicPr/>
          <p:nvPr/>
        </p:nvPicPr>
        <p:blipFill>
          <a:blip r:embed="rId1"/>
          <a:stretch/>
        </p:blipFill>
        <p:spPr>
          <a:xfrm>
            <a:off x="92160" y="1347840"/>
            <a:ext cx="9019440" cy="2466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11760" y="410040"/>
            <a:ext cx="7146720" cy="6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419" sz="2100" spc="-1" strike="noStrike">
                <a:solidFill>
                  <a:srgbClr val="2a3990"/>
                </a:solidFill>
                <a:latin typeface="Encode Sans"/>
                <a:ea typeface="Encode Sans"/>
              </a:rPr>
              <a:t>Introducción al lenguaje Java</a:t>
            </a:r>
            <a:endParaRPr b="0" lang="es-AR" sz="21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311760" y="1008000"/>
            <a:ext cx="8273160" cy="3045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311760" y="410040"/>
            <a:ext cx="7146720" cy="6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419" sz="2100" spc="-1" strike="noStrike">
                <a:solidFill>
                  <a:srgbClr val="2a3990"/>
                </a:solidFill>
                <a:latin typeface="Encode Sans"/>
                <a:ea typeface="Encode Sans"/>
              </a:rPr>
              <a:t>Dudas aclaradas</a:t>
            </a:r>
            <a:endParaRPr b="0" lang="es-AR" sz="21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144000" y="1440000"/>
            <a:ext cx="323964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latin typeface="Arial"/>
              </a:rPr>
              <a:t>Qué es Orientado a Objeto?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5544000" y="2448000"/>
            <a:ext cx="3239640" cy="77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latin typeface="Arial"/>
              </a:rPr>
              <a:t>Qué es Programación O.O?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217" name="CustomShape 4"/>
          <p:cNvSpPr/>
          <p:nvPr/>
        </p:nvSpPr>
        <p:spPr>
          <a:xfrm>
            <a:off x="5472000" y="1440000"/>
            <a:ext cx="3239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800" spc="-1" strike="sngStrike" u="sng">
                <a:uFillTx/>
                <a:latin typeface="Arial"/>
              </a:rPr>
              <a:t>Qué es Java?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218" name="CustomShape 5"/>
          <p:cNvSpPr/>
          <p:nvPr/>
        </p:nvSpPr>
        <p:spPr>
          <a:xfrm>
            <a:off x="144000" y="2356920"/>
            <a:ext cx="3239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800" spc="-1" strike="sngStrike" u="sng">
                <a:uFillTx/>
                <a:latin typeface="Arial"/>
              </a:rPr>
              <a:t>Qué es UML?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219" name="CustomShape 6"/>
          <p:cNvSpPr/>
          <p:nvPr/>
        </p:nvSpPr>
        <p:spPr>
          <a:xfrm>
            <a:off x="144000" y="3240000"/>
            <a:ext cx="3239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800" spc="-1" strike="sngStrike" u="sng">
                <a:uFillTx/>
                <a:latin typeface="Arial"/>
              </a:rPr>
              <a:t>Qué es modelar?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220" name="CustomShape 7"/>
          <p:cNvSpPr/>
          <p:nvPr/>
        </p:nvSpPr>
        <p:spPr>
          <a:xfrm>
            <a:off x="5524920" y="3171960"/>
            <a:ext cx="3239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800" spc="-1" strike="sngStrike" u="sng">
                <a:uFillTx/>
                <a:latin typeface="Arial"/>
              </a:rPr>
              <a:t>Qué es Diseñar?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221" name="" descr=""/>
          <p:cNvPicPr/>
          <p:nvPr/>
        </p:nvPicPr>
        <p:blipFill>
          <a:blip r:embed="rId1"/>
          <a:stretch/>
        </p:blipFill>
        <p:spPr>
          <a:xfrm>
            <a:off x="3024000" y="1669320"/>
            <a:ext cx="2351880" cy="2866320"/>
          </a:xfrm>
          <a:prstGeom prst="rect">
            <a:avLst/>
          </a:prstGeom>
          <a:ln>
            <a:noFill/>
          </a:ln>
        </p:spPr>
      </p:pic>
      <p:sp>
        <p:nvSpPr>
          <p:cNvPr id="222" name="CustomShape 8"/>
          <p:cNvSpPr/>
          <p:nvPr/>
        </p:nvSpPr>
        <p:spPr>
          <a:xfrm flipH="1">
            <a:off x="4038480" y="2880000"/>
            <a:ext cx="575640" cy="503640"/>
          </a:xfrm>
          <a:prstGeom prst="blockArc">
            <a:avLst>
              <a:gd name="adj1" fmla="val 2940000"/>
              <a:gd name="adj2" fmla="val 7860000"/>
              <a:gd name="adj3" fmla="val 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0" y="0"/>
            <a:ext cx="403200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419" sz="1800" spc="-1" strike="noStrike">
                <a:solidFill>
                  <a:srgbClr val="2a3990"/>
                </a:solidFill>
                <a:latin typeface="Encode Sans"/>
                <a:ea typeface="Encode Sans"/>
              </a:rPr>
              <a:t>Programación O.O - Diagrama de Clase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224" name="" descr=""/>
          <p:cNvPicPr/>
          <p:nvPr/>
        </p:nvPicPr>
        <p:blipFill>
          <a:blip r:embed="rId1"/>
          <a:stretch/>
        </p:blipFill>
        <p:spPr>
          <a:xfrm>
            <a:off x="3926880" y="19440"/>
            <a:ext cx="5217120" cy="4876560"/>
          </a:xfrm>
          <a:prstGeom prst="rect">
            <a:avLst/>
          </a:prstGeom>
          <a:ln>
            <a:noFill/>
          </a:ln>
        </p:spPr>
      </p:pic>
      <p:sp>
        <p:nvSpPr>
          <p:cNvPr id="225" name="CustomShape 2"/>
          <p:cNvSpPr/>
          <p:nvPr/>
        </p:nvSpPr>
        <p:spPr>
          <a:xfrm>
            <a:off x="144000" y="864000"/>
            <a:ext cx="4463640" cy="3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latin typeface="Arial"/>
              </a:rPr>
              <a:t>Un objeto es una instancia de una Clase.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144000" y="1224000"/>
            <a:ext cx="5039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800" spc="-1" strike="noStrike">
                <a:latin typeface="Arial"/>
              </a:rPr>
              <a:t>Una clase define las características del objeto.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227" name="CustomShape 4"/>
          <p:cNvSpPr/>
          <p:nvPr/>
        </p:nvSpPr>
        <p:spPr>
          <a:xfrm>
            <a:off x="144000" y="2088000"/>
            <a:ext cx="4463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latin typeface="Arial"/>
              </a:rPr>
              <a:t>Una instancia, es usar una clase como un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800" spc="-1" strike="noStrike">
                <a:latin typeface="Arial"/>
              </a:rPr>
              <a:t>Tipo de dato.</a:t>
            </a:r>
            <a:endParaRPr b="0" lang="es-A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311760" y="72000"/>
            <a:ext cx="7391880" cy="6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419" sz="2100" spc="-1" strike="noStrike">
                <a:solidFill>
                  <a:srgbClr val="2a3990"/>
                </a:solidFill>
                <a:latin typeface="Encode Sans"/>
                <a:ea typeface="Encode Sans"/>
              </a:rPr>
              <a:t>Programación O.O – Clase en Java</a:t>
            </a:r>
            <a:endParaRPr b="0" lang="es-AR" sz="2100" spc="-1" strike="noStrike">
              <a:latin typeface="Arial"/>
            </a:endParaRPr>
          </a:p>
        </p:txBody>
      </p:sp>
      <p:pic>
        <p:nvPicPr>
          <p:cNvPr id="229" name="" descr=""/>
          <p:cNvPicPr/>
          <p:nvPr/>
        </p:nvPicPr>
        <p:blipFill>
          <a:blip r:embed="rId1"/>
          <a:stretch/>
        </p:blipFill>
        <p:spPr>
          <a:xfrm>
            <a:off x="387360" y="720000"/>
            <a:ext cx="5876280" cy="3961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311760" y="72000"/>
            <a:ext cx="7391880" cy="6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419" sz="2100" spc="-1" strike="noStrike">
                <a:solidFill>
                  <a:srgbClr val="2a3990"/>
                </a:solidFill>
                <a:latin typeface="Encode Sans"/>
                <a:ea typeface="Encode Sans"/>
              </a:rPr>
              <a:t>Programación O.O – Clase en Java</a:t>
            </a:r>
            <a:endParaRPr b="0" lang="es-AR" sz="2100" spc="-1" strike="noStrike">
              <a:latin typeface="Arial"/>
            </a:endParaRPr>
          </a:p>
        </p:txBody>
      </p:sp>
      <p:pic>
        <p:nvPicPr>
          <p:cNvPr id="231" name="" descr=""/>
          <p:cNvPicPr/>
          <p:nvPr/>
        </p:nvPicPr>
        <p:blipFill>
          <a:blip r:embed="rId1"/>
          <a:stretch/>
        </p:blipFill>
        <p:spPr>
          <a:xfrm>
            <a:off x="360000" y="648000"/>
            <a:ext cx="6119640" cy="4138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311760" y="72000"/>
            <a:ext cx="7391880" cy="6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419" sz="2100" spc="-1" strike="noStrike">
                <a:solidFill>
                  <a:srgbClr val="2a3990"/>
                </a:solidFill>
                <a:latin typeface="Encode Sans"/>
                <a:ea typeface="Encode Sans"/>
              </a:rPr>
              <a:t>Programación O.O – Clase en Java</a:t>
            </a:r>
            <a:endParaRPr b="0" lang="es-AR" sz="2100" spc="-1" strike="noStrike">
              <a:latin typeface="Arial"/>
            </a:endParaRPr>
          </a:p>
        </p:txBody>
      </p:sp>
      <p:pic>
        <p:nvPicPr>
          <p:cNvPr id="233" name="" descr=""/>
          <p:cNvPicPr/>
          <p:nvPr/>
        </p:nvPicPr>
        <p:blipFill>
          <a:blip r:embed="rId1"/>
          <a:stretch/>
        </p:blipFill>
        <p:spPr>
          <a:xfrm>
            <a:off x="732600" y="666000"/>
            <a:ext cx="5819040" cy="4085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311760" y="72000"/>
            <a:ext cx="7391880" cy="6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419" sz="2100" spc="-1" strike="noStrike">
                <a:solidFill>
                  <a:srgbClr val="2a3990"/>
                </a:solidFill>
                <a:latin typeface="Encode Sans"/>
                <a:ea typeface="Encode Sans"/>
              </a:rPr>
              <a:t>Programación O.O – Objeto en Java</a:t>
            </a:r>
            <a:endParaRPr b="0" lang="es-AR" sz="2100" spc="-1" strike="noStrike">
              <a:latin typeface="Arial"/>
            </a:endParaRPr>
          </a:p>
        </p:txBody>
      </p:sp>
      <p:pic>
        <p:nvPicPr>
          <p:cNvPr id="235" name="" descr=""/>
          <p:cNvPicPr/>
          <p:nvPr/>
        </p:nvPicPr>
        <p:blipFill>
          <a:blip r:embed="rId1"/>
          <a:stretch/>
        </p:blipFill>
        <p:spPr>
          <a:xfrm>
            <a:off x="1028160" y="648000"/>
            <a:ext cx="6171480" cy="4190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311760" y="72000"/>
            <a:ext cx="7391880" cy="6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419" sz="2100" spc="-1" strike="noStrike">
                <a:solidFill>
                  <a:srgbClr val="2a3990"/>
                </a:solidFill>
                <a:latin typeface="Encode Sans"/>
                <a:ea typeface="Encode Sans"/>
              </a:rPr>
              <a:t>Programación O.O – Objeto en Java</a:t>
            </a:r>
            <a:endParaRPr b="0" lang="es-AR" sz="2100" spc="-1" strike="noStrike">
              <a:latin typeface="Arial"/>
            </a:endParaRPr>
          </a:p>
        </p:txBody>
      </p:sp>
      <p:pic>
        <p:nvPicPr>
          <p:cNvPr id="237" name="" descr=""/>
          <p:cNvPicPr/>
          <p:nvPr/>
        </p:nvPicPr>
        <p:blipFill>
          <a:blip r:embed="rId1"/>
          <a:stretch/>
        </p:blipFill>
        <p:spPr>
          <a:xfrm>
            <a:off x="835200" y="1008000"/>
            <a:ext cx="6240960" cy="1871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311760" y="72000"/>
            <a:ext cx="7391880" cy="6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419" sz="2100" spc="-1" strike="noStrike">
                <a:solidFill>
                  <a:srgbClr val="2a3990"/>
                </a:solidFill>
                <a:latin typeface="Encode Sans"/>
                <a:ea typeface="Encode Sans"/>
              </a:rPr>
              <a:t>Programación </a:t>
            </a:r>
            <a:endParaRPr b="0" lang="es-AR" sz="2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419" sz="2100" spc="-1" strike="noStrike">
                <a:solidFill>
                  <a:srgbClr val="2a3990"/>
                </a:solidFill>
                <a:latin typeface="Encode Sans"/>
                <a:ea typeface="Encode Sans"/>
              </a:rPr>
              <a:t>O.O en Java</a:t>
            </a:r>
            <a:endParaRPr b="0" lang="es-AR" sz="2100" spc="-1" strike="noStrike">
              <a:latin typeface="Arial"/>
            </a:endParaRPr>
          </a:p>
        </p:txBody>
      </p:sp>
      <p:pic>
        <p:nvPicPr>
          <p:cNvPr id="239" name="" descr=""/>
          <p:cNvPicPr/>
          <p:nvPr/>
        </p:nvPicPr>
        <p:blipFill>
          <a:blip r:embed="rId1"/>
          <a:stretch/>
        </p:blipFill>
        <p:spPr>
          <a:xfrm>
            <a:off x="2592000" y="72000"/>
            <a:ext cx="6479640" cy="4784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311760" y="0"/>
            <a:ext cx="739188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419" sz="2100" spc="-1" strike="noStrike">
                <a:solidFill>
                  <a:srgbClr val="2a3990"/>
                </a:solidFill>
                <a:latin typeface="Encode Sans"/>
                <a:ea typeface="Encode Sans"/>
              </a:rPr>
              <a:t>Programación O.O en Java</a:t>
            </a:r>
            <a:endParaRPr b="0" lang="es-AR" sz="2100" spc="-1" strike="noStrike">
              <a:latin typeface="Arial"/>
            </a:endParaRPr>
          </a:p>
        </p:txBody>
      </p:sp>
      <p:pic>
        <p:nvPicPr>
          <p:cNvPr id="241" name="" descr=""/>
          <p:cNvPicPr/>
          <p:nvPr/>
        </p:nvPicPr>
        <p:blipFill>
          <a:blip r:embed="rId1"/>
          <a:stretch/>
        </p:blipFill>
        <p:spPr>
          <a:xfrm>
            <a:off x="360000" y="462600"/>
            <a:ext cx="7410600" cy="4433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311760" y="0"/>
            <a:ext cx="739188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419" sz="2100" spc="-1" strike="noStrike">
                <a:solidFill>
                  <a:srgbClr val="2a3990"/>
                </a:solidFill>
                <a:latin typeface="Encode Sans"/>
                <a:ea typeface="Encode Sans"/>
              </a:rPr>
              <a:t>Programación O.O en Java</a:t>
            </a:r>
            <a:endParaRPr b="0" lang="es-AR" sz="2100" spc="-1" strike="noStrike">
              <a:latin typeface="Arial"/>
            </a:endParaRPr>
          </a:p>
        </p:txBody>
      </p:sp>
      <p:pic>
        <p:nvPicPr>
          <p:cNvPr id="243" name="" descr=""/>
          <p:cNvPicPr/>
          <p:nvPr/>
        </p:nvPicPr>
        <p:blipFill>
          <a:blip r:embed="rId1"/>
          <a:stretch/>
        </p:blipFill>
        <p:spPr>
          <a:xfrm>
            <a:off x="648000" y="432000"/>
            <a:ext cx="6264360" cy="460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311760" y="410040"/>
            <a:ext cx="7146720" cy="6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419" sz="2100" spc="-1" strike="noStrike">
                <a:solidFill>
                  <a:srgbClr val="2a3990"/>
                </a:solidFill>
                <a:latin typeface="Encode Sans"/>
                <a:ea typeface="Encode Sans"/>
              </a:rPr>
              <a:t>Para que utiliza Java</a:t>
            </a:r>
            <a:endParaRPr b="0" lang="es-AR" sz="21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72000" y="1152000"/>
            <a:ext cx="8915400" cy="32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  <a:ea typeface="DejaVu Sans"/>
              </a:rPr>
              <a:t>Al ser un lenguaje de programación multiplataforma, a Java se le ha dado varios usos, entre estos se destacan los siguientes:</a:t>
            </a:r>
            <a:endParaRPr b="0" lang="es-A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s-A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 utiliza para desarrollar aplicaciones Android.</a:t>
            </a:r>
            <a:endParaRPr b="0" lang="es-AR" sz="1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  <a:ea typeface="DejaVu Sans"/>
              </a:rPr>
              <a:t>Es uno de los más populares para crear software empresarial.</a:t>
            </a:r>
            <a:endParaRPr b="0" lang="es-AR" sz="1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  <a:ea typeface="DejaVu Sans"/>
              </a:rPr>
              <a:t>Hay una amplia gama de aplicaciones Java móviles en el mercado</a:t>
            </a:r>
            <a:endParaRPr b="0" lang="es-AR" sz="1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  <a:ea typeface="DejaVu Sans"/>
              </a:rPr>
              <a:t>Aplicaciones informáticas científicas</a:t>
            </a:r>
            <a:endParaRPr b="0" lang="es-AR" sz="1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  <a:ea typeface="DejaVu Sans"/>
              </a:rPr>
              <a:t>Uso para análisis de Big Data</a:t>
            </a:r>
            <a:endParaRPr b="0" lang="es-AR" sz="1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Programación Java de dispositivos de hardware</a:t>
            </a:r>
            <a:endParaRPr b="0" lang="es-AR" sz="1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 utiliza para tecnologías del lado del servidor como Apache, etc.</a:t>
            </a:r>
            <a:endParaRPr b="0" lang="es-A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311760" y="0"/>
            <a:ext cx="739188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419" sz="2100" spc="-1" strike="noStrike">
                <a:solidFill>
                  <a:srgbClr val="2a3990"/>
                </a:solidFill>
                <a:latin typeface="Encode Sans"/>
                <a:ea typeface="Encode Sans"/>
              </a:rPr>
              <a:t>Programación O.O en Java</a:t>
            </a:r>
            <a:endParaRPr b="0" lang="es-AR" sz="2100" spc="-1" strike="noStrike">
              <a:latin typeface="Arial"/>
            </a:endParaRPr>
          </a:p>
        </p:txBody>
      </p:sp>
      <p:pic>
        <p:nvPicPr>
          <p:cNvPr id="245" name="" descr=""/>
          <p:cNvPicPr/>
          <p:nvPr/>
        </p:nvPicPr>
        <p:blipFill>
          <a:blip r:embed="rId1"/>
          <a:stretch/>
        </p:blipFill>
        <p:spPr>
          <a:xfrm>
            <a:off x="1944000" y="504000"/>
            <a:ext cx="4685760" cy="4463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311760" y="410040"/>
            <a:ext cx="7146720" cy="6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419" sz="2100" spc="-1" strike="noStrike">
                <a:solidFill>
                  <a:srgbClr val="2a3990"/>
                </a:solidFill>
                <a:latin typeface="Encode Sans"/>
                <a:ea typeface="Encode Sans"/>
              </a:rPr>
              <a:t>Dudas aclaradas</a:t>
            </a:r>
            <a:endParaRPr b="0" lang="es-AR" sz="2100" spc="-1" strike="noStrike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3528000" y="576000"/>
            <a:ext cx="323964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800" spc="-1" strike="sngStrike" u="sng">
                <a:uFillTx/>
                <a:latin typeface="Arial"/>
              </a:rPr>
              <a:t>Qué es Orientado a Objeto?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4752000" y="1224000"/>
            <a:ext cx="323964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800" spc="-1" strike="sngStrike" u="sng">
                <a:uFillTx/>
                <a:latin typeface="Arial"/>
              </a:rPr>
              <a:t>Qué es Programación O.O?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249" name="CustomShape 4"/>
          <p:cNvSpPr/>
          <p:nvPr/>
        </p:nvSpPr>
        <p:spPr>
          <a:xfrm>
            <a:off x="4392000" y="877680"/>
            <a:ext cx="3239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800" spc="-1" strike="sngStrike" u="sng">
                <a:uFillTx/>
                <a:latin typeface="Arial"/>
              </a:rPr>
              <a:t>Qué es Java?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250" name="CustomShape 5"/>
          <p:cNvSpPr/>
          <p:nvPr/>
        </p:nvSpPr>
        <p:spPr>
          <a:xfrm>
            <a:off x="864000" y="1426320"/>
            <a:ext cx="3239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800" spc="-1" strike="sngStrike" u="sng">
                <a:uFillTx/>
                <a:latin typeface="Arial"/>
              </a:rPr>
              <a:t>Qué es UML?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251" name="CustomShape 6"/>
          <p:cNvSpPr/>
          <p:nvPr/>
        </p:nvSpPr>
        <p:spPr>
          <a:xfrm>
            <a:off x="216000" y="1872000"/>
            <a:ext cx="3239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800" spc="-1" strike="sngStrike" u="sng">
                <a:uFillTx/>
                <a:latin typeface="Arial"/>
              </a:rPr>
              <a:t>Qué es modelar?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252" name="CustomShape 7"/>
          <p:cNvSpPr/>
          <p:nvPr/>
        </p:nvSpPr>
        <p:spPr>
          <a:xfrm>
            <a:off x="864000" y="1080000"/>
            <a:ext cx="3239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800" spc="-1" strike="sngStrike" u="sng">
                <a:uFillTx/>
                <a:latin typeface="Arial"/>
              </a:rPr>
              <a:t>Qué es Diseñar?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253" name="" descr=""/>
          <p:cNvPicPr/>
          <p:nvPr/>
        </p:nvPicPr>
        <p:blipFill>
          <a:blip r:embed="rId1"/>
          <a:stretch/>
        </p:blipFill>
        <p:spPr>
          <a:xfrm>
            <a:off x="497520" y="2473560"/>
            <a:ext cx="1590120" cy="1990080"/>
          </a:xfrm>
          <a:prstGeom prst="rect">
            <a:avLst/>
          </a:prstGeom>
          <a:ln>
            <a:noFill/>
          </a:ln>
        </p:spPr>
      </p:pic>
      <p:sp>
        <p:nvSpPr>
          <p:cNvPr id="254" name="CustomShape 8"/>
          <p:cNvSpPr/>
          <p:nvPr/>
        </p:nvSpPr>
        <p:spPr>
          <a:xfrm>
            <a:off x="2715840" y="2016000"/>
            <a:ext cx="604764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latin typeface="Arial"/>
              </a:rPr>
              <a:t>Java es un lenguaje de programación orientado a objetos.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800" spc="-1" strike="noStrike">
                <a:latin typeface="Arial"/>
              </a:rPr>
              <a:t>Ofrece implementaciones y soporta casi todas las 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800" spc="-1" strike="noStrike">
                <a:latin typeface="Arial"/>
              </a:rPr>
              <a:t>características de la programación OO. 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255" name="CustomShape 9"/>
          <p:cNvSpPr/>
          <p:nvPr/>
        </p:nvSpPr>
        <p:spPr>
          <a:xfrm>
            <a:off x="2744280" y="2997720"/>
            <a:ext cx="589536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latin typeface="Arial"/>
              </a:rPr>
              <a:t>UML es un lenguaje para modelar y diseñar sistemas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800" spc="-1" strike="noStrike">
                <a:latin typeface="Arial"/>
              </a:rPr>
              <a:t>Complejos mediante un conjunto de diagramas visuales.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256" name="CustomShape 10"/>
          <p:cNvSpPr/>
          <p:nvPr/>
        </p:nvSpPr>
        <p:spPr>
          <a:xfrm>
            <a:off x="2880000" y="3816000"/>
            <a:ext cx="546696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latin typeface="Arial"/>
              </a:rPr>
              <a:t>Un diagrama de Clases en UML, se puede codificar 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800" spc="-1" strike="noStrike">
                <a:latin typeface="Arial"/>
              </a:rPr>
              <a:t>A lenguaje Java casi sin modificación. </a:t>
            </a:r>
            <a:endParaRPr b="0" lang="es-A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4713840" y="915120"/>
            <a:ext cx="16913520" cy="27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2"/>
          <p:cNvSpPr/>
          <p:nvPr/>
        </p:nvSpPr>
        <p:spPr>
          <a:xfrm>
            <a:off x="3331080" y="2385000"/>
            <a:ext cx="4012920" cy="83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419" sz="4200" spc="-1" strike="noStrike">
                <a:solidFill>
                  <a:srgbClr val="ffffff"/>
                </a:solidFill>
                <a:latin typeface="Encode Sans ExtraBold"/>
                <a:ea typeface="Encode Sans ExtraBold"/>
              </a:rPr>
              <a:t>Gracias por su atención.</a:t>
            </a:r>
            <a:endParaRPr b="0" lang="es-AR" sz="4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11760" y="410040"/>
            <a:ext cx="7146720" cy="6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419" sz="2100" spc="-1" strike="noStrike">
                <a:solidFill>
                  <a:srgbClr val="2a3990"/>
                </a:solidFill>
                <a:latin typeface="Encode Sans"/>
                <a:ea typeface="Encode Sans"/>
              </a:rPr>
              <a:t>Primer función reutilizable</a:t>
            </a:r>
            <a:endParaRPr b="0" lang="es-AR" sz="21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216000" y="1121760"/>
            <a:ext cx="8711280" cy="162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Escritura/tipado estática: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Java es un lenguaje de programación fuertemente tipado (también llamado de tipado estático). Esto quiere decir que al declarar una variable en Java tendremos que indicar su tipo y no podrá cambiar de un tipo a otro a lo largo de la ejecución del programa.</a:t>
            </a:r>
            <a:endParaRPr b="0" lang="es-A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311760" y="410040"/>
            <a:ext cx="7146720" cy="6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419" sz="2100" spc="-1" strike="noStrike">
                <a:solidFill>
                  <a:srgbClr val="2a3990"/>
                </a:solidFill>
                <a:latin typeface="Encode Sans"/>
                <a:ea typeface="Encode Sans"/>
              </a:rPr>
              <a:t>Conceptos previos de POO</a:t>
            </a:r>
            <a:endParaRPr b="0" lang="es-AR" sz="21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144000" y="1017360"/>
            <a:ext cx="8855280" cy="358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Java es un lenguaje orientado a objetos (OO), por lo que, antes de empezara a ver los elementos que componen los programas Java, conviene tener claros algunos conceptos de la programación orientada a objetos (POO).</a:t>
            </a:r>
            <a:endParaRPr b="0" lang="es-AR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Se puede modelar y diseñar con Lenguaje Unificado de Modelado (UML) </a:t>
            </a:r>
            <a:endParaRPr b="0" lang="es-AR" sz="150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2736000" y="1957320"/>
            <a:ext cx="2351880" cy="2866320"/>
          </a:xfrm>
          <a:prstGeom prst="rect">
            <a:avLst/>
          </a:prstGeom>
          <a:ln>
            <a:noFill/>
          </a:ln>
        </p:spPr>
      </p:pic>
      <p:sp>
        <p:nvSpPr>
          <p:cNvPr id="139" name="CustomShape 3"/>
          <p:cNvSpPr/>
          <p:nvPr/>
        </p:nvSpPr>
        <p:spPr>
          <a:xfrm>
            <a:off x="576000" y="2016000"/>
            <a:ext cx="323964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latin typeface="Arial"/>
              </a:rPr>
              <a:t>Qué es Orientado a Objeto?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140" name="CustomShape 4"/>
          <p:cNvSpPr/>
          <p:nvPr/>
        </p:nvSpPr>
        <p:spPr>
          <a:xfrm>
            <a:off x="5544000" y="2880000"/>
            <a:ext cx="3239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latin typeface="Arial"/>
              </a:rPr>
              <a:t>Qué es Programación O.O?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141" name="CustomShape 5"/>
          <p:cNvSpPr/>
          <p:nvPr/>
        </p:nvSpPr>
        <p:spPr>
          <a:xfrm>
            <a:off x="5184000" y="2101680"/>
            <a:ext cx="3239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latin typeface="Arial"/>
              </a:rPr>
              <a:t>Qué es Java?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142" name="CustomShape 6"/>
          <p:cNvSpPr/>
          <p:nvPr/>
        </p:nvSpPr>
        <p:spPr>
          <a:xfrm>
            <a:off x="144000" y="2605680"/>
            <a:ext cx="3239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latin typeface="Arial"/>
              </a:rPr>
              <a:t>Qué es UML?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143" name="CustomShape 7"/>
          <p:cNvSpPr/>
          <p:nvPr/>
        </p:nvSpPr>
        <p:spPr>
          <a:xfrm>
            <a:off x="144000" y="3240000"/>
            <a:ext cx="3239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latin typeface="Arial"/>
              </a:rPr>
              <a:t>Qué es modelar?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144" name="CustomShape 8"/>
          <p:cNvSpPr/>
          <p:nvPr/>
        </p:nvSpPr>
        <p:spPr>
          <a:xfrm>
            <a:off x="5112000" y="3613680"/>
            <a:ext cx="3239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latin typeface="Arial"/>
              </a:rPr>
              <a:t>Qué es Diseñar?</a:t>
            </a:r>
            <a:endParaRPr b="0" lang="es-A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311760" y="410040"/>
            <a:ext cx="7146720" cy="6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419" sz="2100" spc="-1" strike="noStrike">
                <a:solidFill>
                  <a:srgbClr val="2a3990"/>
                </a:solidFill>
                <a:latin typeface="Encode Sans"/>
                <a:ea typeface="Encode Sans"/>
              </a:rPr>
              <a:t>No se preocupen ahora relacionamos todo!!!</a:t>
            </a:r>
            <a:endParaRPr b="0" lang="es-AR" sz="2100" spc="-1" strike="noStrike"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792000" y="1085040"/>
            <a:ext cx="6335640" cy="3594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311760" y="410040"/>
            <a:ext cx="7146720" cy="6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419" sz="2100" spc="-1" strike="noStrike">
                <a:solidFill>
                  <a:srgbClr val="2a3990"/>
                </a:solidFill>
                <a:latin typeface="Encode Sans"/>
                <a:ea typeface="Encode Sans"/>
              </a:rPr>
              <a:t>UML</a:t>
            </a:r>
            <a:endParaRPr b="0" lang="es-AR" sz="21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-10440" y="936000"/>
            <a:ext cx="9010080" cy="406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latin typeface="Arial"/>
              </a:rPr>
              <a:t>Es un lenguaje de modelado de sistemas de software. Es como una herramienta gráfica 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800" spc="-1" strike="noStrike">
                <a:latin typeface="Arial"/>
              </a:rPr>
              <a:t>Permite representar un escenario(problema), donde se describen las entidades intervinientes y sus relaciones. 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800" spc="-1" strike="noStrike">
                <a:latin typeface="Arial"/>
              </a:rPr>
              <a:t>También podemos al describir cada entidad, especificar las propiedades y el comportamientos de las mismas. 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1800" spc="-1" strike="noStrike">
                <a:latin typeface="Arial"/>
              </a:rPr>
              <a:t>Diagramas de UML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800" spc="-1" strike="noStrike">
                <a:latin typeface="Arial"/>
              </a:rPr>
              <a:t>UML esta compuesto por diversos elementos gráficos que se combinan para conformar diagramas.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800" spc="-1" strike="noStrike">
                <a:latin typeface="Arial"/>
              </a:rPr>
              <a:t>Al ser UML un lenguaje, existen reglas para combinar dichos elementos.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s-AR" sz="2000" spc="-1" strike="noStrike">
                <a:solidFill>
                  <a:srgbClr val="00a933"/>
                </a:solidFill>
                <a:latin typeface="Arial"/>
              </a:rPr>
              <a:t>“</a:t>
            </a:r>
            <a:r>
              <a:rPr b="0" i="1" lang="es-AR" sz="2000" spc="-1" strike="noStrike">
                <a:solidFill>
                  <a:srgbClr val="00a933"/>
                </a:solidFill>
                <a:latin typeface="Arial"/>
              </a:rPr>
              <a:t>En este curso lo usaremos para explicar la POO, modelando y diseñando Clases, mediante un diagrama de clases”</a:t>
            </a:r>
            <a:endParaRPr b="0" lang="es-A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311760" y="410040"/>
            <a:ext cx="7146720" cy="6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419" sz="2100" spc="-1" strike="noStrike">
                <a:solidFill>
                  <a:srgbClr val="2a3990"/>
                </a:solidFill>
                <a:latin typeface="Encode Sans"/>
                <a:ea typeface="Encode Sans"/>
              </a:rPr>
              <a:t>Clases – diagrama de clases → UML</a:t>
            </a:r>
            <a:endParaRPr b="0" lang="es-AR" sz="2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AR" sz="21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11760" y="1229760"/>
            <a:ext cx="8519400" cy="33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356400" y="1184040"/>
            <a:ext cx="7563240" cy="3428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Application>LibreOffice/6.4.6.2$Windows_X86_64 LibreOffice_project/0ce51a4fd21bff07a5c061082cc82c5ed232f115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es-AR</dc:language>
  <cp:lastModifiedBy/>
  <dcterms:modified xsi:type="dcterms:W3CDTF">2023-03-02T16:49:55Z</dcterms:modified>
  <cp:revision>49</cp:revision>
  <dc:subject/>
  <dc:title/>
</cp:coreProperties>
</file>