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embeddedFontLst>
    <p:embeddedFont>
      <p:font typeface="Arial Black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pos="597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gCFnY2Q+sKK9hrBAYl+gsO9CYI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597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ArialBlack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9bef109ae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e9bef109ae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e9bef109ae_0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e985777259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ge985777259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e985777259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9bef109a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e9bef109a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e9bef109a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9bef109ae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e9bef109ae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e9bef109ae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9bef109ae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e9bef109ae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e9bef109ae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9bef109ae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e9bef109ae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e9bef109ae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9bef109ae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e9bef109ae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e9bef109ae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 con imagen">
  <p:cSld name="Diapositiva de título con image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0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16;p20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" name="Google Shape;17;p20"/>
          <p:cNvSpPr/>
          <p:nvPr>
            <p:ph idx="2" type="pic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8" name="Google Shape;18;p20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" name="Google Shape;19;p20" title="Título"/>
          <p:cNvSpPr txBox="1"/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  <a:defRPr b="1" sz="4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 title="Subtítulo"/>
          <p:cNvSpPr txBox="1"/>
          <p:nvPr>
            <p:ph idx="1" type="subTitle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1" name="Google Shape;21;p20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9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29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" name="Google Shape;126;p29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p29" title="Título"/>
          <p:cNvSpPr txBox="1"/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  <a:defRPr b="1" sz="4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 title="Subtítulo"/>
          <p:cNvSpPr txBox="1"/>
          <p:nvPr>
            <p:ph idx="1" type="subTitle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29" name="Google Shape;129;p29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0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0"/>
          <p:cNvSpPr/>
          <p:nvPr/>
        </p:nvSpPr>
        <p:spPr>
          <a:xfrm rot="-1641210">
            <a:off x="-637324" y="3588176"/>
            <a:ext cx="3860162" cy="1746952"/>
          </a:xfrm>
          <a:prstGeom prst="parallelogram">
            <a:avLst>
              <a:gd fmla="val 5321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30"/>
          <p:cNvCxnSpPr/>
          <p:nvPr/>
        </p:nvCxnSpPr>
        <p:spPr>
          <a:xfrm flipH="1" rot="10800000">
            <a:off x="0" y="1010090"/>
            <a:ext cx="1785257" cy="90750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30" title="Título"/>
          <p:cNvSpPr txBox="1"/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  <a:defRPr b="1" sz="4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0" title="Subtítulo"/>
          <p:cNvSpPr txBox="1"/>
          <p:nvPr>
            <p:ph idx="1" type="body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37" name="Google Shape;137;p30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8" name="Google Shape;138;p30"/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fmla="val 19585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30"/>
          <p:cNvCxnSpPr/>
          <p:nvPr/>
        </p:nvCxnSpPr>
        <p:spPr>
          <a:xfrm flipH="1" rot="10800000">
            <a:off x="0" y="408562"/>
            <a:ext cx="6595353" cy="3403148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0" name="Google Shape;140;p30"/>
          <p:cNvCxnSpPr/>
          <p:nvPr/>
        </p:nvCxnSpPr>
        <p:spPr>
          <a:xfrm flipH="1" rot="10800000">
            <a:off x="-17837" y="5266944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1" name="Google Shape;141;p30"/>
          <p:cNvSpPr/>
          <p:nvPr/>
        </p:nvSpPr>
        <p:spPr>
          <a:xfrm rot="-1641210">
            <a:off x="-139035" y="3407045"/>
            <a:ext cx="1438399" cy="236580"/>
          </a:xfrm>
          <a:prstGeom prst="parallelogram">
            <a:avLst>
              <a:gd fmla="val 53218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">
  <p:cSld name="Título y contenido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31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45" name="Google Shape;145;p31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46" name="Google Shape;146;p3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" name="Google Shape;147;p31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8" name="Google Shape;148;p3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p31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/>
          </a:p>
        </p:txBody>
      </p:sp>
      <p:sp>
        <p:nvSpPr>
          <p:cNvPr id="150" name="Google Shape;150;p31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31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1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3" name="Google Shape;153;p31" title="Título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contenidos">
  <p:cSld name="Dos contenido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32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58" name="Google Shape;158;p32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59" name="Google Shape;159;p32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0" name="Google Shape;160;p32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1" name="Google Shape;161;p32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32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/>
          </a:p>
        </p:txBody>
      </p:sp>
      <p:sp>
        <p:nvSpPr>
          <p:cNvPr id="163" name="Google Shape;163;p32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2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6" name="Google Shape;166;p32" title="Título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32"/>
          <p:cNvSpPr txBox="1"/>
          <p:nvPr>
            <p:ph idx="2" type="body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p33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72" name="Google Shape;172;p33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73" name="Google Shape;173;p33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4" name="Google Shape;174;p33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5" name="Google Shape;175;p33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" name="Google Shape;176;p33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/>
          </a:p>
        </p:txBody>
      </p:sp>
      <p:sp>
        <p:nvSpPr>
          <p:cNvPr id="177" name="Google Shape;177;p33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3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3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0" name="Google Shape;180;p33" title="Título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33"/>
          <p:cNvSpPr txBox="1"/>
          <p:nvPr>
            <p:ph idx="2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33"/>
          <p:cNvSpPr txBox="1"/>
          <p:nvPr>
            <p:ph idx="3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Google Shape;184;p33"/>
          <p:cNvSpPr txBox="1"/>
          <p:nvPr>
            <p:ph idx="4" type="body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>
  <p:cSld name="Contenido con título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4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p34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9" name="Google Shape;189;p34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0" name="Google Shape;190;p34" title="Título"/>
          <p:cNvSpPr txBox="1"/>
          <p:nvPr>
            <p:ph type="ctrTitle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  <a:defRPr b="1" sz="4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1" name="Google Shape;191;p34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34"/>
          <p:cNvSpPr txBox="1"/>
          <p:nvPr>
            <p:ph idx="2" type="body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leyenda">
  <p:cSld name="Imagen con leyenda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5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p35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8" name="Google Shape;198;p35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9" name="Google Shape;199;p35" title="Título"/>
          <p:cNvSpPr txBox="1"/>
          <p:nvPr>
            <p:ph type="ctrTitle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  <a:defRPr b="1" sz="4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35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" name="Google Shape;202;p35"/>
          <p:cNvSpPr/>
          <p:nvPr>
            <p:ph idx="2" type="pic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>
  <p:cSld name="En blanco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6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/>
          </a:p>
        </p:txBody>
      </p:sp>
      <p:grpSp>
        <p:nvGrpSpPr>
          <p:cNvPr id="206" name="Google Shape;206;p36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207" name="Google Shape;207;p36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8" name="Google Shape;208;p36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09" name="Google Shape;209;p36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p36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6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6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7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/>
          </a:p>
        </p:txBody>
      </p:sp>
      <p:grpSp>
        <p:nvGrpSpPr>
          <p:cNvPr id="216" name="Google Shape;216;p37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217" name="Google Shape;217;p37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8" name="Google Shape;218;p37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9" name="Google Shape;219;p37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" name="Google Shape;220;p37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7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7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3" name="Google Shape;223;p37"/>
          <p:cNvSpPr txBox="1"/>
          <p:nvPr>
            <p:ph type="title"/>
          </p:nvPr>
        </p:nvSpPr>
        <p:spPr>
          <a:xfrm>
            <a:off x="518678" y="209029"/>
            <a:ext cx="8330184" cy="11479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con imagen">
  <p:cSld name="Encabezado de sección con image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1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1"/>
          <p:cNvSpPr/>
          <p:nvPr/>
        </p:nvSpPr>
        <p:spPr>
          <a:xfrm rot="-1641210">
            <a:off x="-637324" y="3588176"/>
            <a:ext cx="3860162" cy="1746952"/>
          </a:xfrm>
          <a:prstGeom prst="parallelogram">
            <a:avLst>
              <a:gd fmla="val 5321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26;p21"/>
          <p:cNvCxnSpPr/>
          <p:nvPr/>
        </p:nvCxnSpPr>
        <p:spPr>
          <a:xfrm flipH="1" rot="10800000">
            <a:off x="0" y="1010090"/>
            <a:ext cx="1785257" cy="90750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" name="Google Shape;27;p21" title="Título"/>
          <p:cNvSpPr txBox="1"/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  <a:defRPr b="1" sz="4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 title="Subtítulo"/>
          <p:cNvSpPr txBox="1"/>
          <p:nvPr>
            <p:ph idx="1" type="body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9" name="Google Shape;29;p21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" name="Google Shape;30;p21"/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fmla="val 19585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Google Shape;31;p21"/>
          <p:cNvCxnSpPr/>
          <p:nvPr/>
        </p:nvCxnSpPr>
        <p:spPr>
          <a:xfrm flipH="1" rot="10800000">
            <a:off x="0" y="408562"/>
            <a:ext cx="6595353" cy="3403148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" name="Google Shape;32;p21"/>
          <p:cNvSpPr/>
          <p:nvPr>
            <p:ph idx="2" type="pic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33" name="Google Shape;33;p21"/>
          <p:cNvCxnSpPr/>
          <p:nvPr/>
        </p:nvCxnSpPr>
        <p:spPr>
          <a:xfrm flipH="1" rot="10800000">
            <a:off x="-17837" y="5266944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" name="Google Shape;34;p21"/>
          <p:cNvSpPr/>
          <p:nvPr/>
        </p:nvSpPr>
        <p:spPr>
          <a:xfrm rot="-1641210">
            <a:off x="-139035" y="3407045"/>
            <a:ext cx="1438399" cy="236580"/>
          </a:xfrm>
          <a:prstGeom prst="parallelogram">
            <a:avLst>
              <a:gd fmla="val 53218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del texto 01">
  <p:cSld name="Diseño del texto 0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 title="Viñetas"/>
          <p:cNvSpPr txBox="1"/>
          <p:nvPr>
            <p:ph idx="1" type="body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22"/>
          <p:cNvSpPr/>
          <p:nvPr/>
        </p:nvSpPr>
        <p:spPr>
          <a:xfrm rot="10800000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2"/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fmla="val 18638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" name="Google Shape;39;p22"/>
          <p:cNvCxnSpPr/>
          <p:nvPr/>
        </p:nvCxnSpPr>
        <p:spPr>
          <a:xfrm flipH="1" rot="10800000">
            <a:off x="6375400" y="5047077"/>
            <a:ext cx="1524574" cy="1803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" name="Google Shape;40;p22" title="Subtítulo"/>
          <p:cNvSpPr txBox="1"/>
          <p:nvPr>
            <p:ph idx="2" type="body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22" title="Título "/>
          <p:cNvSpPr txBox="1"/>
          <p:nvPr>
            <p:ph type="title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sz="4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/>
          <p:nvPr>
            <p:ph idx="3" type="pic"/>
          </p:nvPr>
        </p:nvSpPr>
        <p:spPr>
          <a:xfrm>
            <a:off x="6604000" y="0"/>
            <a:ext cx="5588000" cy="687224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 con subtítulo">
  <p:cSld name="Comparación con subtítulo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" name="Google Shape;47;p23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8" name="Google Shape;48;p23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49" name="Google Shape;49;p23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" name="Google Shape;50;p23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1" name="Google Shape;51;p23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23"/>
          <p:cNvSpPr txBox="1"/>
          <p:nvPr>
            <p:ph idx="1" type="body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23" title="Viñetas"/>
          <p:cNvSpPr txBox="1"/>
          <p:nvPr>
            <p:ph idx="2" type="body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23"/>
          <p:cNvSpPr txBox="1"/>
          <p:nvPr>
            <p:ph idx="3" type="body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23" title="Viñetas"/>
          <p:cNvSpPr txBox="1"/>
          <p:nvPr>
            <p:ph idx="4" type="body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23" title="Subtítulo"/>
          <p:cNvSpPr txBox="1"/>
          <p:nvPr>
            <p:ph idx="5" type="body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23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/>
          </a:p>
        </p:txBody>
      </p:sp>
      <p:sp>
        <p:nvSpPr>
          <p:cNvPr id="58" name="Google Shape;58;p23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1" name="Google Shape;61;p23" title="Título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Gráfico">
  <p:cSld name="1_Gráfico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4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/>
          </a:p>
        </p:txBody>
      </p:sp>
      <p:grpSp>
        <p:nvGrpSpPr>
          <p:cNvPr id="65" name="Google Shape;65;p24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66" name="Google Shape;66;p24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" name="Google Shape;67;p24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8" name="Google Shape;68;p24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24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4" title="Subtítulo"/>
          <p:cNvSpPr txBox="1"/>
          <p:nvPr>
            <p:ph idx="1" type="body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24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3" name="Google Shape;73;p24" title="Título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2" type="body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24" title="Gráfico"/>
          <p:cNvSpPr/>
          <p:nvPr>
            <p:ph idx="3" type="chart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chas gracias">
  <p:cSld name="Muchas gracia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5"/>
          <p:cNvSpPr txBox="1"/>
          <p:nvPr>
            <p:ph idx="1" type="body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25"/>
          <p:cNvSpPr txBox="1"/>
          <p:nvPr>
            <p:ph idx="2" type="body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25"/>
          <p:cNvSpPr txBox="1"/>
          <p:nvPr>
            <p:ph idx="3" type="body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25"/>
          <p:cNvSpPr txBox="1"/>
          <p:nvPr>
            <p:ph idx="4" type="body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25"/>
          <p:cNvSpPr/>
          <p:nvPr/>
        </p:nvSpPr>
        <p:spPr>
          <a:xfrm>
            <a:off x="6458938" y="3505247"/>
            <a:ext cx="258875" cy="258875"/>
          </a:xfrm>
          <a:custGeom>
            <a:rect b="b" l="l" r="r" t="t"/>
            <a:pathLst>
              <a:path extrusionOk="0" h="21600" w="2160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5"/>
          <p:cNvSpPr/>
          <p:nvPr/>
        </p:nvSpPr>
        <p:spPr>
          <a:xfrm>
            <a:off x="6507622" y="3897986"/>
            <a:ext cx="161507" cy="296095"/>
          </a:xfrm>
          <a:custGeom>
            <a:rect b="b" l="l" r="r" t="t"/>
            <a:pathLst>
              <a:path extrusionOk="0" h="21600" w="2160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5"/>
          <p:cNvSpPr/>
          <p:nvPr/>
        </p:nvSpPr>
        <p:spPr>
          <a:xfrm>
            <a:off x="6458938" y="4327945"/>
            <a:ext cx="258875" cy="188273"/>
          </a:xfrm>
          <a:custGeom>
            <a:rect b="b" l="l" r="r" t="t"/>
            <a:pathLst>
              <a:path extrusionOk="0" h="21600" w="2160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5"/>
          <p:cNvSpPr/>
          <p:nvPr/>
        </p:nvSpPr>
        <p:spPr>
          <a:xfrm>
            <a:off x="6471716" y="4650082"/>
            <a:ext cx="233318" cy="233318"/>
          </a:xfrm>
          <a:custGeom>
            <a:rect b="b" l="l" r="r" t="t"/>
            <a:pathLst>
              <a:path extrusionOk="0" h="21600" w="2160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5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87;p25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" name="Google Shape;88;p25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" name="Google Shape;89;p25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p25"/>
          <p:cNvSpPr/>
          <p:nvPr>
            <p:ph idx="5" type="pic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25" title="Título"/>
          <p:cNvSpPr txBox="1"/>
          <p:nvPr>
            <p:ph type="ctrTitle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  <a:defRPr b="1" sz="4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de texto 02">
  <p:cSld name="Diseño de texto 0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/>
          <p:nvPr/>
        </p:nvSpPr>
        <p:spPr>
          <a:xfrm rot="10800000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6"/>
          <p:cNvSpPr/>
          <p:nvPr>
            <p:ph idx="2" type="pic"/>
          </p:nvPr>
        </p:nvSpPr>
        <p:spPr>
          <a:xfrm>
            <a:off x="6170177" y="1435100"/>
            <a:ext cx="6021821" cy="5422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457200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26" title="Viñetas"/>
          <p:cNvSpPr txBox="1"/>
          <p:nvPr>
            <p:ph idx="1" type="body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26"/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fmla="val 18638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26"/>
          <p:cNvCxnSpPr/>
          <p:nvPr/>
        </p:nvCxnSpPr>
        <p:spPr>
          <a:xfrm flipH="1" rot="10800000">
            <a:off x="10352314" y="1185452"/>
            <a:ext cx="1839685" cy="1633948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26" title="Subtítulo"/>
          <p:cNvSpPr txBox="1"/>
          <p:nvPr>
            <p:ph idx="3" type="body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26" title="Título "/>
          <p:cNvSpPr txBox="1"/>
          <p:nvPr>
            <p:ph type="title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sz="4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2" name="Google Shape;102;p26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a">
  <p:cSld name="Tabla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7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/>
          </a:p>
        </p:txBody>
      </p:sp>
      <p:grpSp>
        <p:nvGrpSpPr>
          <p:cNvPr id="106" name="Google Shape;106;p27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07" name="Google Shape;107;p27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8" name="Google Shape;108;p27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9" name="Google Shape;109;p27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27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7" title="Subtítulo"/>
          <p:cNvSpPr txBox="1"/>
          <p:nvPr>
            <p:ph idx="1" type="body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7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4" name="Google Shape;114;p27" title="Título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7" title="Tabla"/>
          <p:cNvSpPr/>
          <p:nvPr>
            <p:ph idx="2" type="tbl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grafía grande">
  <p:cSld name="Fotografía grand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8"/>
          <p:cNvSpPr/>
          <p:nvPr/>
        </p:nvSpPr>
        <p:spPr>
          <a:xfrm flipH="1" rot="10800000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8" title="Imagen"/>
          <p:cNvSpPr/>
          <p:nvPr>
            <p:ph idx="2" type="pic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0" spcFirstLastPara="1" rIns="91425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b="0" i="1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20" name="Google Shape;120;p28"/>
          <p:cNvCxnSpPr/>
          <p:nvPr/>
        </p:nvCxnSpPr>
        <p:spPr>
          <a:xfrm flipH="1" rot="10800000">
            <a:off x="0" y="5344886"/>
            <a:ext cx="2362200" cy="1240972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28" title="Título "/>
          <p:cNvSpPr txBox="1"/>
          <p:nvPr>
            <p:ph type="title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0" lIns="28800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" name="Google Shape;12;p19"/>
          <p:cNvSpPr txBox="1"/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1" title="Imagen de edificio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0743" r="20743" t="0"/>
          <a:stretch/>
        </p:blipFill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</p:pic>
      <p:sp>
        <p:nvSpPr>
          <p:cNvPr descr="Hexágono sólido de color oscuro en medio de énfasis de imagen" id="232" name="Google Shape;232;p1"/>
          <p:cNvSpPr/>
          <p:nvPr/>
        </p:nvSpPr>
        <p:spPr>
          <a:xfrm rot="-5400000">
            <a:off x="2679702" y="2388914"/>
            <a:ext cx="2412998" cy="2080172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019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"/>
          <p:cNvSpPr txBox="1"/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</a:pPr>
            <a:r>
              <a:rPr lang="es-ES"/>
              <a:t>Caso práctico</a:t>
            </a:r>
            <a:endParaRPr/>
          </a:p>
        </p:txBody>
      </p:sp>
      <p:sp>
        <p:nvSpPr>
          <p:cNvPr id="234" name="Google Shape;234;p1"/>
          <p:cNvSpPr txBox="1"/>
          <p:nvPr>
            <p:ph idx="1" type="subTitle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/>
              <a:t>Sistema de Atención Médica Remota (</a:t>
            </a:r>
            <a:r>
              <a:rPr b="1" lang="es-ES"/>
              <a:t>SAMR</a:t>
            </a:r>
            <a:r>
              <a:rPr lang="es-ES"/>
              <a:t>) </a:t>
            </a:r>
            <a:endParaRPr/>
          </a:p>
        </p:txBody>
      </p:sp>
      <p:pic>
        <p:nvPicPr>
          <p:cNvPr descr="https://lh6.googleusercontent.com/SnYeRh2VmmrfhZO2g87oGCEy8m7eiSTo5AW7rnb2NB0dI4oHzuyEGGDqIPSoTpNZcCMVNZBgsqRW8Ncz7hRyqeatfqMPkCmdtEmHW4UtU3RhFtUgocJwwPphglggox18cvRvOVc" id="235" name="Google Shape;23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0425" y="2606537"/>
            <a:ext cx="2080150" cy="16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9bef109ae_0_65"/>
          <p:cNvSpPr txBox="1"/>
          <p:nvPr>
            <p:ph type="title"/>
          </p:nvPr>
        </p:nvSpPr>
        <p:spPr>
          <a:xfrm>
            <a:off x="338530" y="1165077"/>
            <a:ext cx="8333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s-ES"/>
              <a:t>Metodología seleccionada: </a:t>
            </a:r>
            <a:r>
              <a:rPr b="0" lang="es-ES"/>
              <a:t>SCRUM</a:t>
            </a:r>
            <a:br>
              <a:rPr b="0" lang="es-ES"/>
            </a:br>
            <a:br>
              <a:rPr lang="es-ES"/>
            </a:br>
            <a:endParaRPr/>
          </a:p>
        </p:txBody>
      </p:sp>
      <p:sp>
        <p:nvSpPr>
          <p:cNvPr id="318" name="Google Shape;318;ge9bef109ae_0_65"/>
          <p:cNvSpPr txBox="1"/>
          <p:nvPr>
            <p:ph idx="1" type="body"/>
          </p:nvPr>
        </p:nvSpPr>
        <p:spPr>
          <a:xfrm>
            <a:off x="520493" y="1376932"/>
            <a:ext cx="73686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ES"/>
              <a:t>FASES</a:t>
            </a:r>
            <a:endParaRPr/>
          </a:p>
        </p:txBody>
      </p:sp>
      <p:sp>
        <p:nvSpPr>
          <p:cNvPr id="319" name="Google Shape;319;ge9bef109ae_0_65"/>
          <p:cNvSpPr txBox="1"/>
          <p:nvPr>
            <p:ph idx="2" type="body"/>
          </p:nvPr>
        </p:nvSpPr>
        <p:spPr>
          <a:xfrm>
            <a:off x="531814" y="2005762"/>
            <a:ext cx="5225700" cy="4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ES"/>
              <a:t>Inicio.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ES"/>
              <a:t>Crear la visión del proyecto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ES"/>
              <a:t>Identificar a los Master Scrum o ScrumMaster y a los stakeholders.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ES"/>
              <a:t>Formar equipos Scrum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ES"/>
              <a:t>Desarrollar épicas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ES"/>
              <a:t>Crear backlogs o listas de requerimientos priorizando el producto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ES"/>
              <a:t>Planificar el lanzamiento</a:t>
            </a:r>
            <a:endParaRPr/>
          </a:p>
        </p:txBody>
      </p:sp>
      <p:sp>
        <p:nvSpPr>
          <p:cNvPr id="320" name="Google Shape;320;ge9bef109ae_0_65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Agregue un pie de página</a:t>
            </a:r>
            <a:endParaRPr/>
          </a:p>
        </p:txBody>
      </p:sp>
      <p:sp>
        <p:nvSpPr>
          <p:cNvPr id="321" name="Google Shape;321;ge9bef109ae_0_65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22" name="Google Shape;322;ge9bef109ae_0_65"/>
          <p:cNvSpPr txBox="1"/>
          <p:nvPr/>
        </p:nvSpPr>
        <p:spPr>
          <a:xfrm>
            <a:off x="10656875" y="209025"/>
            <a:ext cx="1479300" cy="6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SAMR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323" name="Google Shape;323;ge9bef109ae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203" y="1755133"/>
            <a:ext cx="5871996" cy="3738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"/>
          <p:cNvSpPr txBox="1"/>
          <p:nvPr>
            <p:ph type="title"/>
          </p:nvPr>
        </p:nvSpPr>
        <p:spPr>
          <a:xfrm>
            <a:off x="338530" y="1165077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s-ES"/>
              <a:t>Metodología seleccionada: </a:t>
            </a:r>
            <a:r>
              <a:rPr b="0" lang="es-ES"/>
              <a:t>SCRUM</a:t>
            </a:r>
            <a:br>
              <a:rPr b="0" lang="es-ES"/>
            </a:br>
            <a:br>
              <a:rPr lang="es-ES"/>
            </a:br>
            <a:endParaRPr/>
          </a:p>
        </p:txBody>
      </p:sp>
      <p:sp>
        <p:nvSpPr>
          <p:cNvPr id="330" name="Google Shape;330;p6"/>
          <p:cNvSpPr txBox="1"/>
          <p:nvPr>
            <p:ph idx="1" type="body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ES"/>
              <a:t>FASES</a:t>
            </a:r>
            <a:endParaRPr/>
          </a:p>
        </p:txBody>
      </p:sp>
      <p:sp>
        <p:nvSpPr>
          <p:cNvPr id="331" name="Google Shape;331;p6"/>
          <p:cNvSpPr txBox="1"/>
          <p:nvPr>
            <p:ph idx="2" type="body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ES"/>
              <a:t>Planificación y estimación.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ES"/>
              <a:t>Crear, estimar y comprometer historias de usuario.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ES"/>
              <a:t>Identificar y estimar tareas.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ES"/>
              <a:t>Crear el sprint backlog o iteración de tareas.</a:t>
            </a:r>
            <a:endParaRPr/>
          </a:p>
        </p:txBody>
      </p:sp>
      <p:sp>
        <p:nvSpPr>
          <p:cNvPr id="332" name="Google Shape;332;p6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Agregue un pie de página</a:t>
            </a:r>
            <a:endParaRPr/>
          </a:p>
        </p:txBody>
      </p:sp>
      <p:sp>
        <p:nvSpPr>
          <p:cNvPr id="333" name="Google Shape;333;p6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34" name="Google Shape;334;p6"/>
          <p:cNvSpPr txBox="1"/>
          <p:nvPr/>
        </p:nvSpPr>
        <p:spPr>
          <a:xfrm>
            <a:off x="10656875" y="209025"/>
            <a:ext cx="1479300" cy="6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SAMR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335" name="Google Shape;33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725" y="3670075"/>
            <a:ext cx="6646850" cy="262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/>
          <p:nvPr>
            <p:ph type="title"/>
          </p:nvPr>
        </p:nvSpPr>
        <p:spPr>
          <a:xfrm>
            <a:off x="338530" y="1165077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s-ES"/>
              <a:t>Metodología seleccionada: </a:t>
            </a:r>
            <a:r>
              <a:rPr b="0" lang="es-ES"/>
              <a:t>SCRUM</a:t>
            </a:r>
            <a:br>
              <a:rPr b="0" lang="es-ES"/>
            </a:br>
            <a:br>
              <a:rPr lang="es-ES"/>
            </a:br>
            <a:endParaRPr/>
          </a:p>
        </p:txBody>
      </p:sp>
      <p:sp>
        <p:nvSpPr>
          <p:cNvPr id="342" name="Google Shape;342;p7"/>
          <p:cNvSpPr txBox="1"/>
          <p:nvPr>
            <p:ph idx="1" type="body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ES"/>
              <a:t>FASES</a:t>
            </a:r>
            <a:endParaRPr/>
          </a:p>
        </p:txBody>
      </p:sp>
      <p:sp>
        <p:nvSpPr>
          <p:cNvPr id="343" name="Google Shape;343;p7"/>
          <p:cNvSpPr txBox="1"/>
          <p:nvPr>
            <p:ph idx="2" type="body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ES"/>
              <a:t>Implementación.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ES"/>
              <a:t>Crear entregables.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ES"/>
              <a:t>Realizar daily stand-up.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ES"/>
              <a:t>Refinanciamiento del backlog priorizado del producto.</a:t>
            </a:r>
            <a:endParaRPr/>
          </a:p>
        </p:txBody>
      </p:sp>
      <p:sp>
        <p:nvSpPr>
          <p:cNvPr id="344" name="Google Shape;344;p7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Agregue un pie de página</a:t>
            </a:r>
            <a:endParaRPr/>
          </a:p>
        </p:txBody>
      </p:sp>
      <p:sp>
        <p:nvSpPr>
          <p:cNvPr id="345" name="Google Shape;345;p7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46" name="Google Shape;346;p7"/>
          <p:cNvSpPr txBox="1"/>
          <p:nvPr/>
        </p:nvSpPr>
        <p:spPr>
          <a:xfrm>
            <a:off x="10656875" y="209025"/>
            <a:ext cx="1479300" cy="6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SAMR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347" name="Google Shape;34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7574" y="2996602"/>
            <a:ext cx="6238750" cy="309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8"/>
          <p:cNvSpPr txBox="1"/>
          <p:nvPr>
            <p:ph type="title"/>
          </p:nvPr>
        </p:nvSpPr>
        <p:spPr>
          <a:xfrm>
            <a:off x="338530" y="1165077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s-ES"/>
              <a:t>Metodología seleccionada: </a:t>
            </a:r>
            <a:r>
              <a:rPr b="0" lang="es-ES"/>
              <a:t>SCRUM</a:t>
            </a:r>
            <a:br>
              <a:rPr b="0" lang="es-ES"/>
            </a:br>
            <a:br>
              <a:rPr lang="es-ES"/>
            </a:br>
            <a:endParaRPr/>
          </a:p>
        </p:txBody>
      </p:sp>
      <p:sp>
        <p:nvSpPr>
          <p:cNvPr id="354" name="Google Shape;354;p8"/>
          <p:cNvSpPr txBox="1"/>
          <p:nvPr>
            <p:ph idx="1" type="body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ES"/>
              <a:t>FASES</a:t>
            </a:r>
            <a:endParaRPr/>
          </a:p>
        </p:txBody>
      </p:sp>
      <p:sp>
        <p:nvSpPr>
          <p:cNvPr id="355" name="Google Shape;355;p8"/>
          <p:cNvSpPr txBox="1"/>
          <p:nvPr>
            <p:ph idx="2" type="body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ES"/>
              <a:t>Revisión y retrospectiva.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ES"/>
              <a:t>Demostrar y validar el sprint.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ES"/>
              <a:t>Retrospectiva del sprint.</a:t>
            </a:r>
            <a:endParaRPr/>
          </a:p>
        </p:txBody>
      </p:sp>
      <p:sp>
        <p:nvSpPr>
          <p:cNvPr id="356" name="Google Shape;356;p8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Agregue un pie de página</a:t>
            </a:r>
            <a:endParaRPr/>
          </a:p>
        </p:txBody>
      </p:sp>
      <p:sp>
        <p:nvSpPr>
          <p:cNvPr id="357" name="Google Shape;357;p8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58" name="Google Shape;358;p8"/>
          <p:cNvSpPr txBox="1"/>
          <p:nvPr/>
        </p:nvSpPr>
        <p:spPr>
          <a:xfrm>
            <a:off x="10656875" y="209025"/>
            <a:ext cx="1479300" cy="6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SAMR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359" name="Google Shape;35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575" y="2916675"/>
            <a:ext cx="7694490" cy="36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9"/>
          <p:cNvSpPr txBox="1"/>
          <p:nvPr>
            <p:ph type="title"/>
          </p:nvPr>
        </p:nvSpPr>
        <p:spPr>
          <a:xfrm>
            <a:off x="338530" y="1165077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s-ES"/>
              <a:t>Metodología seleccionada: </a:t>
            </a:r>
            <a:r>
              <a:rPr b="0" lang="es-ES"/>
              <a:t>SCRUM</a:t>
            </a:r>
            <a:br>
              <a:rPr b="0" lang="es-ES"/>
            </a:br>
            <a:br>
              <a:rPr lang="es-ES"/>
            </a:br>
            <a:endParaRPr/>
          </a:p>
        </p:txBody>
      </p:sp>
      <p:sp>
        <p:nvSpPr>
          <p:cNvPr id="366" name="Google Shape;366;p9"/>
          <p:cNvSpPr txBox="1"/>
          <p:nvPr>
            <p:ph idx="1" type="body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ES"/>
              <a:t>FASES</a:t>
            </a:r>
            <a:endParaRPr/>
          </a:p>
        </p:txBody>
      </p:sp>
      <p:sp>
        <p:nvSpPr>
          <p:cNvPr id="367" name="Google Shape;367;p9"/>
          <p:cNvSpPr txBox="1"/>
          <p:nvPr>
            <p:ph idx="2" type="body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ES"/>
              <a:t>Lanzamiento.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ES"/>
              <a:t>Enviar entregables.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ES"/>
              <a:t>Enviar retrospectiva del proyecto.</a:t>
            </a:r>
            <a:endParaRPr/>
          </a:p>
        </p:txBody>
      </p:sp>
      <p:sp>
        <p:nvSpPr>
          <p:cNvPr id="368" name="Google Shape;368;p9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Agregue un pie de página</a:t>
            </a:r>
            <a:endParaRPr/>
          </a:p>
        </p:txBody>
      </p:sp>
      <p:sp>
        <p:nvSpPr>
          <p:cNvPr id="369" name="Google Shape;369;p9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70" name="Google Shape;370;p9"/>
          <p:cNvSpPr txBox="1"/>
          <p:nvPr/>
        </p:nvSpPr>
        <p:spPr>
          <a:xfrm>
            <a:off x="10656875" y="209025"/>
            <a:ext cx="1479300" cy="6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SAMR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0"/>
          <p:cNvSpPr txBox="1"/>
          <p:nvPr>
            <p:ph type="title"/>
          </p:nvPr>
        </p:nvSpPr>
        <p:spPr>
          <a:xfrm>
            <a:off x="338530" y="228963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s-ES"/>
              <a:t>Identificación de arquitectura propuesta.</a:t>
            </a:r>
            <a:endParaRPr/>
          </a:p>
        </p:txBody>
      </p:sp>
      <p:sp>
        <p:nvSpPr>
          <p:cNvPr id="377" name="Google Shape;377;p10"/>
          <p:cNvSpPr txBox="1"/>
          <p:nvPr>
            <p:ph idx="1" type="body"/>
          </p:nvPr>
        </p:nvSpPr>
        <p:spPr>
          <a:xfrm>
            <a:off x="586468" y="1950916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/>
              <a:t>ARQUITECTURA WEB</a:t>
            </a:r>
            <a:endParaRPr/>
          </a:p>
        </p:txBody>
      </p:sp>
      <p:sp>
        <p:nvSpPr>
          <p:cNvPr id="378" name="Google Shape;378;p10"/>
          <p:cNvSpPr txBox="1"/>
          <p:nvPr>
            <p:ph idx="2" type="body"/>
          </p:nvPr>
        </p:nvSpPr>
        <p:spPr>
          <a:xfrm>
            <a:off x="689469" y="3133796"/>
            <a:ext cx="5225764" cy="408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ES"/>
              <a:t>Tecnología backend: </a:t>
            </a:r>
            <a:r>
              <a:rPr lang="es-ES"/>
              <a:t>Ruby on rail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s-ES"/>
              <a:t>Tecnología frontend: </a:t>
            </a:r>
            <a:r>
              <a:rPr lang="es-ES"/>
              <a:t>React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ES"/>
              <a:t>Lenguaje de programación para la creación de los endpoints para los microservicios: </a:t>
            </a:r>
            <a:r>
              <a:rPr lang="es-ES"/>
              <a:t>NodeJs</a:t>
            </a:r>
            <a:endParaRPr/>
          </a:p>
        </p:txBody>
      </p:sp>
      <p:sp>
        <p:nvSpPr>
          <p:cNvPr id="379" name="Google Shape;379;p10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Agregue un pie de página</a:t>
            </a:r>
            <a:endParaRPr/>
          </a:p>
        </p:txBody>
      </p:sp>
      <p:sp>
        <p:nvSpPr>
          <p:cNvPr id="380" name="Google Shape;380;p10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81" name="Google Shape;381;p10"/>
          <p:cNvSpPr txBox="1"/>
          <p:nvPr/>
        </p:nvSpPr>
        <p:spPr>
          <a:xfrm>
            <a:off x="10656875" y="209025"/>
            <a:ext cx="1479300" cy="6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SAMR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1"/>
          <p:cNvSpPr txBox="1"/>
          <p:nvPr>
            <p:ph type="title"/>
          </p:nvPr>
        </p:nvSpPr>
        <p:spPr>
          <a:xfrm>
            <a:off x="338530" y="228963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s-ES"/>
              <a:t>Identificación de arquitectura propuesta.</a:t>
            </a:r>
            <a:endParaRPr/>
          </a:p>
        </p:txBody>
      </p:sp>
      <p:sp>
        <p:nvSpPr>
          <p:cNvPr id="388" name="Google Shape;388;p11"/>
          <p:cNvSpPr txBox="1"/>
          <p:nvPr>
            <p:ph idx="1" type="body"/>
          </p:nvPr>
        </p:nvSpPr>
        <p:spPr>
          <a:xfrm>
            <a:off x="586468" y="1950916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/>
              <a:t>BASE DE DATOS CENTRALIZADA</a:t>
            </a:r>
            <a:endParaRPr/>
          </a:p>
        </p:txBody>
      </p:sp>
      <p:sp>
        <p:nvSpPr>
          <p:cNvPr id="389" name="Google Shape;389;p11"/>
          <p:cNvSpPr txBox="1"/>
          <p:nvPr>
            <p:ph idx="2" type="body"/>
          </p:nvPr>
        </p:nvSpPr>
        <p:spPr>
          <a:xfrm>
            <a:off x="689469" y="3133796"/>
            <a:ext cx="5225764" cy="408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/>
              <a:t>Servidores con Mysql DB.</a:t>
            </a:r>
            <a:endParaRPr/>
          </a:p>
        </p:txBody>
      </p:sp>
      <p:sp>
        <p:nvSpPr>
          <p:cNvPr id="390" name="Google Shape;390;p11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Agregue un pie de página</a:t>
            </a:r>
            <a:endParaRPr/>
          </a:p>
        </p:txBody>
      </p:sp>
      <p:sp>
        <p:nvSpPr>
          <p:cNvPr id="391" name="Google Shape;391;p11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92" name="Google Shape;392;p11"/>
          <p:cNvSpPr txBox="1"/>
          <p:nvPr/>
        </p:nvSpPr>
        <p:spPr>
          <a:xfrm>
            <a:off x="10656875" y="209025"/>
            <a:ext cx="1479300" cy="6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SAMR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2"/>
          <p:cNvSpPr txBox="1"/>
          <p:nvPr>
            <p:ph type="title"/>
          </p:nvPr>
        </p:nvSpPr>
        <p:spPr>
          <a:xfrm>
            <a:off x="338530" y="228963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s-ES"/>
              <a:t>Identificación de arquitectura propuesta.</a:t>
            </a:r>
            <a:endParaRPr/>
          </a:p>
        </p:txBody>
      </p:sp>
      <p:sp>
        <p:nvSpPr>
          <p:cNvPr id="399" name="Google Shape;399;p12"/>
          <p:cNvSpPr txBox="1"/>
          <p:nvPr>
            <p:ph idx="1" type="body"/>
          </p:nvPr>
        </p:nvSpPr>
        <p:spPr>
          <a:xfrm>
            <a:off x="586468" y="1950916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/>
              <a:t>BASE DE DATOS EN LA NUBE</a:t>
            </a:r>
            <a:endParaRPr/>
          </a:p>
        </p:txBody>
      </p:sp>
      <p:sp>
        <p:nvSpPr>
          <p:cNvPr id="400" name="Google Shape;400;p12"/>
          <p:cNvSpPr txBox="1"/>
          <p:nvPr>
            <p:ph idx="2" type="body"/>
          </p:nvPr>
        </p:nvSpPr>
        <p:spPr>
          <a:xfrm>
            <a:off x="689469" y="3133796"/>
            <a:ext cx="5225764" cy="408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/>
              <a:t>AMAZON DINAMODB</a:t>
            </a:r>
            <a:endParaRPr/>
          </a:p>
        </p:txBody>
      </p:sp>
      <p:sp>
        <p:nvSpPr>
          <p:cNvPr id="401" name="Google Shape;401;p12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Agregue un pie de página</a:t>
            </a:r>
            <a:endParaRPr/>
          </a:p>
        </p:txBody>
      </p:sp>
      <p:sp>
        <p:nvSpPr>
          <p:cNvPr id="402" name="Google Shape;402;p12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03" name="Google Shape;403;p12"/>
          <p:cNvSpPr txBox="1"/>
          <p:nvPr/>
        </p:nvSpPr>
        <p:spPr>
          <a:xfrm>
            <a:off x="10656875" y="209025"/>
            <a:ext cx="1479300" cy="6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SAMR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3"/>
          <p:cNvSpPr txBox="1"/>
          <p:nvPr>
            <p:ph type="title"/>
          </p:nvPr>
        </p:nvSpPr>
        <p:spPr>
          <a:xfrm>
            <a:off x="338530" y="228963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s-ES"/>
              <a:t>Identificación de arquitectura propuesta.</a:t>
            </a:r>
            <a:endParaRPr/>
          </a:p>
        </p:txBody>
      </p:sp>
      <p:sp>
        <p:nvSpPr>
          <p:cNvPr id="410" name="Google Shape;410;p13"/>
          <p:cNvSpPr txBox="1"/>
          <p:nvPr>
            <p:ph idx="1" type="body"/>
          </p:nvPr>
        </p:nvSpPr>
        <p:spPr>
          <a:xfrm>
            <a:off x="586468" y="1950916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/>
              <a:t>ARQUITECTURA MOVIL</a:t>
            </a:r>
            <a:endParaRPr/>
          </a:p>
        </p:txBody>
      </p:sp>
      <p:sp>
        <p:nvSpPr>
          <p:cNvPr id="411" name="Google Shape;411;p13"/>
          <p:cNvSpPr txBox="1"/>
          <p:nvPr>
            <p:ph idx="2" type="body"/>
          </p:nvPr>
        </p:nvSpPr>
        <p:spPr>
          <a:xfrm>
            <a:off x="689469" y="3133796"/>
            <a:ext cx="5225764" cy="408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ES"/>
              <a:t>Tecnología móvil: </a:t>
            </a:r>
            <a:r>
              <a:rPr lang="es-ES"/>
              <a:t>React Native.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s-ES"/>
              <a:t>Base de datos offline</a:t>
            </a:r>
            <a:r>
              <a:rPr lang="es-ES"/>
              <a:t>: Redis (cuando el celular este offline, todos los datos se guardará en Redis, cuando se detecte conexión nuevamente a la red, se hace una sincronización con la BD en producción).</a:t>
            </a:r>
            <a:endParaRPr/>
          </a:p>
        </p:txBody>
      </p:sp>
      <p:sp>
        <p:nvSpPr>
          <p:cNvPr id="412" name="Google Shape;412;p13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Agregue un pie de página</a:t>
            </a:r>
            <a:endParaRPr/>
          </a:p>
        </p:txBody>
      </p:sp>
      <p:sp>
        <p:nvSpPr>
          <p:cNvPr id="413" name="Google Shape;413;p13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14" name="Google Shape;414;p13"/>
          <p:cNvSpPr txBox="1"/>
          <p:nvPr/>
        </p:nvSpPr>
        <p:spPr>
          <a:xfrm>
            <a:off x="10656875" y="209025"/>
            <a:ext cx="1479300" cy="6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SAMR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4"/>
          <p:cNvSpPr txBox="1"/>
          <p:nvPr>
            <p:ph type="title"/>
          </p:nvPr>
        </p:nvSpPr>
        <p:spPr>
          <a:xfrm>
            <a:off x="338530" y="228963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s-ES"/>
              <a:t>Identificación de arquitectura propuesta.</a:t>
            </a:r>
            <a:endParaRPr/>
          </a:p>
        </p:txBody>
      </p:sp>
      <p:sp>
        <p:nvSpPr>
          <p:cNvPr id="421" name="Google Shape;421;p14"/>
          <p:cNvSpPr txBox="1"/>
          <p:nvPr>
            <p:ph idx="1" type="body"/>
          </p:nvPr>
        </p:nvSpPr>
        <p:spPr>
          <a:xfrm>
            <a:off x="586468" y="1950916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/>
              <a:t>ARQUITECTURA DEL HOGAR</a:t>
            </a:r>
            <a:endParaRPr/>
          </a:p>
        </p:txBody>
      </p:sp>
      <p:sp>
        <p:nvSpPr>
          <p:cNvPr id="422" name="Google Shape;422;p14"/>
          <p:cNvSpPr txBox="1"/>
          <p:nvPr>
            <p:ph idx="2" type="body"/>
          </p:nvPr>
        </p:nvSpPr>
        <p:spPr>
          <a:xfrm>
            <a:off x="689469" y="3133796"/>
            <a:ext cx="5225764" cy="408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/>
              <a:t>Dispositivos IOT</a:t>
            </a:r>
            <a:endParaRPr/>
          </a:p>
        </p:txBody>
      </p:sp>
      <p:sp>
        <p:nvSpPr>
          <p:cNvPr id="423" name="Google Shape;423;p14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Agregue un pie de página</a:t>
            </a:r>
            <a:endParaRPr/>
          </a:p>
        </p:txBody>
      </p:sp>
      <p:sp>
        <p:nvSpPr>
          <p:cNvPr id="424" name="Google Shape;424;p14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25" name="Google Shape;425;p14"/>
          <p:cNvSpPr txBox="1"/>
          <p:nvPr/>
        </p:nvSpPr>
        <p:spPr>
          <a:xfrm>
            <a:off x="10656875" y="209025"/>
            <a:ext cx="1479300" cy="6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SAMR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" title="Imagen de edificio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0809" r="20809" t="0"/>
          <a:stretch/>
        </p:blipFill>
        <p:spPr>
          <a:xfrm>
            <a:off x="1683398" y="860944"/>
            <a:ext cx="4428600" cy="51372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Hexágono sólido de color oscuro en medio de énfasis de imagen" id="242" name="Google Shape;242;p2"/>
          <p:cNvSpPr/>
          <p:nvPr/>
        </p:nvSpPr>
        <p:spPr>
          <a:xfrm rot="-5400000">
            <a:off x="2679765" y="2388949"/>
            <a:ext cx="2412900" cy="20802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"/>
          <p:cNvSpPr txBox="1"/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s-ES"/>
              <a:t>Participantes</a:t>
            </a:r>
            <a:endParaRPr/>
          </a:p>
        </p:txBody>
      </p:sp>
      <p:sp>
        <p:nvSpPr>
          <p:cNvPr id="244" name="Google Shape;244;p2"/>
          <p:cNvSpPr txBox="1"/>
          <p:nvPr>
            <p:ph idx="1" type="body"/>
          </p:nvPr>
        </p:nvSpPr>
        <p:spPr>
          <a:xfrm>
            <a:off x="6283842" y="3792046"/>
            <a:ext cx="4911633" cy="2959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sz="2400"/>
              <a:t>Ing. Castillo Fernando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ES" sz="2400"/>
              <a:t>Ing. Caraguay Leonardo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ES" sz="2400"/>
              <a:t>Ing. Gonzabay Esteban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ES" sz="2400"/>
              <a:t>Ing. Miranda Jorge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ES" sz="2400"/>
              <a:t>Ing. Quezada Carlos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br>
              <a:rPr lang="es-ES"/>
            </a:br>
            <a:endParaRPr/>
          </a:p>
        </p:txBody>
      </p:sp>
      <p:pic>
        <p:nvPicPr>
          <p:cNvPr descr="https://lh6.googleusercontent.com/SnYeRh2VmmrfhZO2g87oGCEy8m7eiSTo5AW7rnb2NB0dI4oHzuyEGGDqIPSoTpNZcCMVNZBgsqRW8Ncz7hRyqeatfqMPkCmdtEmHW4UtU3RhFtUgocJwwPphglggox18cvRvOVc" id="245" name="Google Shape;24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6125" y="2743225"/>
            <a:ext cx="2080150" cy="13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5"/>
          <p:cNvSpPr txBox="1"/>
          <p:nvPr>
            <p:ph type="title"/>
          </p:nvPr>
        </p:nvSpPr>
        <p:spPr>
          <a:xfrm>
            <a:off x="338530" y="228963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s-ES"/>
              <a:t>Identificación de arquitectura propuesta.</a:t>
            </a:r>
            <a:endParaRPr/>
          </a:p>
        </p:txBody>
      </p:sp>
      <p:sp>
        <p:nvSpPr>
          <p:cNvPr id="432" name="Google Shape;432;p15"/>
          <p:cNvSpPr txBox="1"/>
          <p:nvPr>
            <p:ph idx="1" type="body"/>
          </p:nvPr>
        </p:nvSpPr>
        <p:spPr>
          <a:xfrm>
            <a:off x="586468" y="1950916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/>
              <a:t>ARQUITECTURA EN LA NUBE</a:t>
            </a:r>
            <a:endParaRPr/>
          </a:p>
        </p:txBody>
      </p:sp>
      <p:sp>
        <p:nvSpPr>
          <p:cNvPr id="433" name="Google Shape;433;p15"/>
          <p:cNvSpPr txBox="1"/>
          <p:nvPr>
            <p:ph idx="2" type="body"/>
          </p:nvPr>
        </p:nvSpPr>
        <p:spPr>
          <a:xfrm>
            <a:off x="689469" y="3133796"/>
            <a:ext cx="5225764" cy="408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/>
              <a:t>Amazon Web services.</a:t>
            </a:r>
            <a:endParaRPr/>
          </a:p>
        </p:txBody>
      </p:sp>
      <p:sp>
        <p:nvSpPr>
          <p:cNvPr id="434" name="Google Shape;434;p15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Agregue un pie de página</a:t>
            </a:r>
            <a:endParaRPr/>
          </a:p>
        </p:txBody>
      </p:sp>
      <p:sp>
        <p:nvSpPr>
          <p:cNvPr id="435" name="Google Shape;435;p15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36" name="Google Shape;436;p15"/>
          <p:cNvSpPr txBox="1"/>
          <p:nvPr/>
        </p:nvSpPr>
        <p:spPr>
          <a:xfrm>
            <a:off x="10656875" y="209025"/>
            <a:ext cx="1479300" cy="6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SAMR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6"/>
          <p:cNvSpPr txBox="1"/>
          <p:nvPr>
            <p:ph type="title"/>
          </p:nvPr>
        </p:nvSpPr>
        <p:spPr>
          <a:xfrm>
            <a:off x="338530" y="228963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s-ES"/>
              <a:t>Identificación de arquitectura propuesta.</a:t>
            </a:r>
            <a:endParaRPr/>
          </a:p>
        </p:txBody>
      </p:sp>
      <p:sp>
        <p:nvSpPr>
          <p:cNvPr id="443" name="Google Shape;443;p16"/>
          <p:cNvSpPr txBox="1"/>
          <p:nvPr>
            <p:ph idx="1" type="body"/>
          </p:nvPr>
        </p:nvSpPr>
        <p:spPr>
          <a:xfrm>
            <a:off x="586468" y="1950916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/>
              <a:t>ARQUITECTURA DE NOTIFICACIONES PUSH</a:t>
            </a:r>
            <a:endParaRPr/>
          </a:p>
        </p:txBody>
      </p:sp>
      <p:sp>
        <p:nvSpPr>
          <p:cNvPr id="444" name="Google Shape;444;p16"/>
          <p:cNvSpPr txBox="1"/>
          <p:nvPr>
            <p:ph idx="2" type="body"/>
          </p:nvPr>
        </p:nvSpPr>
        <p:spPr>
          <a:xfrm>
            <a:off x="689469" y="3133796"/>
            <a:ext cx="5225764" cy="408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/>
              <a:t>Una instancia de AWS dedicada a las notificaciones push tanto en web como en la app.</a:t>
            </a:r>
            <a:endParaRPr/>
          </a:p>
        </p:txBody>
      </p:sp>
      <p:sp>
        <p:nvSpPr>
          <p:cNvPr id="445" name="Google Shape;445;p16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Agregue un pie de página</a:t>
            </a:r>
            <a:endParaRPr/>
          </a:p>
        </p:txBody>
      </p:sp>
      <p:sp>
        <p:nvSpPr>
          <p:cNvPr id="446" name="Google Shape;446;p16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47" name="Google Shape;447;p16"/>
          <p:cNvSpPr txBox="1"/>
          <p:nvPr/>
        </p:nvSpPr>
        <p:spPr>
          <a:xfrm>
            <a:off x="10656875" y="209025"/>
            <a:ext cx="1479300" cy="6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SAMR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7"/>
          <p:cNvSpPr txBox="1"/>
          <p:nvPr>
            <p:ph type="title"/>
          </p:nvPr>
        </p:nvSpPr>
        <p:spPr>
          <a:xfrm>
            <a:off x="338530" y="228963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s-ES"/>
              <a:t>Identificación de arquitectura propuesta.</a:t>
            </a:r>
            <a:endParaRPr/>
          </a:p>
        </p:txBody>
      </p:sp>
      <p:sp>
        <p:nvSpPr>
          <p:cNvPr id="454" name="Google Shape;454;p17"/>
          <p:cNvSpPr txBox="1"/>
          <p:nvPr>
            <p:ph idx="1" type="body"/>
          </p:nvPr>
        </p:nvSpPr>
        <p:spPr>
          <a:xfrm>
            <a:off x="586468" y="1950916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/>
              <a:t>ARQUITECTURA DE ENVÍO DE EMAIL</a:t>
            </a:r>
            <a:endParaRPr/>
          </a:p>
        </p:txBody>
      </p:sp>
      <p:sp>
        <p:nvSpPr>
          <p:cNvPr id="455" name="Google Shape;455;p17"/>
          <p:cNvSpPr txBox="1"/>
          <p:nvPr>
            <p:ph idx="2" type="body"/>
          </p:nvPr>
        </p:nvSpPr>
        <p:spPr>
          <a:xfrm>
            <a:off x="689469" y="3133796"/>
            <a:ext cx="5225764" cy="408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/>
              <a:t>Una instancia de AWS dedicada al envio de email tanto en web como en la app.</a:t>
            </a:r>
            <a:endParaRPr/>
          </a:p>
        </p:txBody>
      </p:sp>
      <p:sp>
        <p:nvSpPr>
          <p:cNvPr id="456" name="Google Shape;456;p17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Agregue un pie de página</a:t>
            </a:r>
            <a:endParaRPr/>
          </a:p>
        </p:txBody>
      </p:sp>
      <p:sp>
        <p:nvSpPr>
          <p:cNvPr id="457" name="Google Shape;457;p17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58" name="Google Shape;458;p17"/>
          <p:cNvSpPr txBox="1"/>
          <p:nvPr/>
        </p:nvSpPr>
        <p:spPr>
          <a:xfrm>
            <a:off x="10656875" y="209025"/>
            <a:ext cx="1479300" cy="6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SAMR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e985777259_1_0"/>
          <p:cNvSpPr txBox="1"/>
          <p:nvPr>
            <p:ph type="title"/>
          </p:nvPr>
        </p:nvSpPr>
        <p:spPr>
          <a:xfrm>
            <a:off x="338530" y="228963"/>
            <a:ext cx="8333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s-ES"/>
              <a:t>Identificación de arquitectura propuesta.</a:t>
            </a:r>
            <a:endParaRPr/>
          </a:p>
        </p:txBody>
      </p:sp>
      <p:sp>
        <p:nvSpPr>
          <p:cNvPr id="465" name="Google Shape;465;ge985777259_1_0"/>
          <p:cNvSpPr txBox="1"/>
          <p:nvPr>
            <p:ph idx="1" type="body"/>
          </p:nvPr>
        </p:nvSpPr>
        <p:spPr>
          <a:xfrm>
            <a:off x="586468" y="1950916"/>
            <a:ext cx="73686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/>
              <a:t>INFRAESTRUCTURA DE DATOS ESPECIALES</a:t>
            </a:r>
            <a:endParaRPr/>
          </a:p>
        </p:txBody>
      </p:sp>
      <p:sp>
        <p:nvSpPr>
          <p:cNvPr id="466" name="Google Shape;466;ge985777259_1_0"/>
          <p:cNvSpPr txBox="1"/>
          <p:nvPr>
            <p:ph idx="2" type="body"/>
          </p:nvPr>
        </p:nvSpPr>
        <p:spPr>
          <a:xfrm>
            <a:off x="689469" y="3133796"/>
            <a:ext cx="5225700" cy="4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/>
              <a:t>GOOGLE MAPS API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/>
              <a:t>Servidor web: Geo Server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/>
              <a:t>Base de datos geográfica: PostGis</a:t>
            </a:r>
            <a:endParaRPr/>
          </a:p>
        </p:txBody>
      </p:sp>
      <p:sp>
        <p:nvSpPr>
          <p:cNvPr id="467" name="Google Shape;467;ge985777259_1_0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Agregue un pie de página</a:t>
            </a:r>
            <a:endParaRPr/>
          </a:p>
        </p:txBody>
      </p:sp>
      <p:sp>
        <p:nvSpPr>
          <p:cNvPr id="468" name="Google Shape;468;ge985777259_1_0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69" name="Google Shape;469;ge985777259_1_0"/>
          <p:cNvSpPr txBox="1"/>
          <p:nvPr/>
        </p:nvSpPr>
        <p:spPr>
          <a:xfrm>
            <a:off x="10656875" y="209025"/>
            <a:ext cx="1479300" cy="6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SAMR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18" title="Imagen de edificio"/>
          <p:cNvPicPr preferRelativeResize="0"/>
          <p:nvPr>
            <p:ph idx="5" type="pic"/>
          </p:nvPr>
        </p:nvPicPr>
        <p:blipFill rotWithShape="1">
          <a:blip r:embed="rId3">
            <a:alphaModFix/>
          </a:blip>
          <a:srcRect b="0" l="20743" r="20743" t="0"/>
          <a:stretch/>
        </p:blipFill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</p:pic>
      <p:sp>
        <p:nvSpPr>
          <p:cNvPr descr="Hexágono sólido de color oscuro en medio de énfasis de imagen" id="476" name="Google Shape;476;p18"/>
          <p:cNvSpPr/>
          <p:nvPr/>
        </p:nvSpPr>
        <p:spPr>
          <a:xfrm rot="-5400000">
            <a:off x="2679702" y="2388914"/>
            <a:ext cx="2412998" cy="2080172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019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18"/>
          <p:cNvSpPr txBox="1"/>
          <p:nvPr>
            <p:ph type="ctrTitle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</a:pPr>
            <a:r>
              <a:rPr lang="es-ES"/>
              <a:t>Muchas </a:t>
            </a:r>
            <a:r>
              <a:rPr b="0" lang="es-ES"/>
              <a:t>gracias.</a:t>
            </a:r>
            <a:endParaRPr/>
          </a:p>
        </p:txBody>
      </p:sp>
      <p:pic>
        <p:nvPicPr>
          <p:cNvPr descr="https://lh6.googleusercontent.com/SnYeRh2VmmrfhZO2g87oGCEy8m7eiSTo5AW7rnb2NB0dI4oHzuyEGGDqIPSoTpNZcCMVNZBgsqRW8Ncz7hRyqeatfqMPkCmdtEmHW4UtU3RhFtUgocJwwPphglggox18cvRvOVc" id="478" name="Google Shape;47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6115" y="2751746"/>
            <a:ext cx="2080172" cy="1350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"/>
          <p:cNvSpPr txBox="1"/>
          <p:nvPr>
            <p:ph type="title"/>
          </p:nvPr>
        </p:nvSpPr>
        <p:spPr>
          <a:xfrm>
            <a:off x="338530" y="1792479"/>
            <a:ext cx="7342622" cy="120279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 sz="3600"/>
              <a:t>Sistema de Atención Médica </a:t>
            </a:r>
            <a:br>
              <a:rPr lang="es-ES" sz="3600"/>
            </a:br>
            <a:r>
              <a:rPr lang="es-ES" sz="3600"/>
              <a:t>Remota (SAMR)</a:t>
            </a:r>
            <a:endParaRPr b="0" sz="3600"/>
          </a:p>
        </p:txBody>
      </p:sp>
      <p:sp>
        <p:nvSpPr>
          <p:cNvPr id="252" name="Google Shape;252;p3"/>
          <p:cNvSpPr txBox="1"/>
          <p:nvPr>
            <p:ph idx="1" type="body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ES"/>
              <a:t>Identificación de módulos.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s-ES"/>
              <a:t>Identificación de fases.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s-ES"/>
              <a:t>Identificación de arquitectura propuesta.</a:t>
            </a:r>
            <a:endParaRPr/>
          </a:p>
        </p:txBody>
      </p:sp>
      <p:sp>
        <p:nvSpPr>
          <p:cNvPr id="253" name="Google Shape;253;p3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Agregar un pie de página</a:t>
            </a:r>
            <a:endParaRPr/>
          </a:p>
        </p:txBody>
      </p:sp>
      <p:sp>
        <p:nvSpPr>
          <p:cNvPr id="254" name="Google Shape;254;p3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55" name="Google Shape;255;p3"/>
          <p:cNvPicPr preferRelativeResize="0"/>
          <p:nvPr/>
        </p:nvPicPr>
        <p:blipFill rotWithShape="1">
          <a:blip r:embed="rId3">
            <a:alphaModFix/>
          </a:blip>
          <a:srcRect b="13559" l="10166" r="23692" t="-13560"/>
          <a:stretch/>
        </p:blipFill>
        <p:spPr>
          <a:xfrm>
            <a:off x="5943603" y="530225"/>
            <a:ext cx="6085100" cy="6140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9bef109ae_0_0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Identificación de módulos.</a:t>
            </a:r>
            <a:endParaRPr b="0"/>
          </a:p>
        </p:txBody>
      </p:sp>
      <p:sp>
        <p:nvSpPr>
          <p:cNvPr id="262" name="Google Shape;262;ge9bef109ae_0_0"/>
          <p:cNvSpPr txBox="1"/>
          <p:nvPr>
            <p:ph idx="2" type="body"/>
          </p:nvPr>
        </p:nvSpPr>
        <p:spPr>
          <a:xfrm>
            <a:off x="520698" y="1970690"/>
            <a:ext cx="5475300" cy="4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003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ES"/>
              <a:t>Módulo de administración de usuarios</a:t>
            </a:r>
            <a:endParaRPr/>
          </a:p>
          <a:p>
            <a:pPr indent="-2400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ES"/>
              <a:t>Módulo de administración de centros de asistencia de salud.</a:t>
            </a:r>
            <a:endParaRPr/>
          </a:p>
          <a:p>
            <a:pPr indent="-2400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ES"/>
              <a:t>Módulo de administración de urgencias médicas</a:t>
            </a:r>
            <a:endParaRPr/>
          </a:p>
          <a:p>
            <a:pPr indent="-2400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ES"/>
              <a:t>Módulo de </a:t>
            </a:r>
            <a:r>
              <a:rPr lang="es-ES"/>
              <a:t>administración</a:t>
            </a:r>
            <a:r>
              <a:rPr lang="es-ES"/>
              <a:t> de monitores médicos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e9bef109ae_0_0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Agregar un pie de página</a:t>
            </a:r>
            <a:endParaRPr/>
          </a:p>
        </p:txBody>
      </p:sp>
      <p:sp>
        <p:nvSpPr>
          <p:cNvPr id="264" name="Google Shape;264;ge9bef109ae_0_0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e9bef109ae_0_0"/>
          <p:cNvSpPr txBox="1"/>
          <p:nvPr/>
        </p:nvSpPr>
        <p:spPr>
          <a:xfrm>
            <a:off x="10656875" y="209025"/>
            <a:ext cx="1479300" cy="6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SAMR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9bef109ae_0_11"/>
          <p:cNvSpPr txBox="1"/>
          <p:nvPr>
            <p:ph type="title"/>
          </p:nvPr>
        </p:nvSpPr>
        <p:spPr>
          <a:xfrm>
            <a:off x="338524" y="810625"/>
            <a:ext cx="3498300" cy="120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 sz="3600"/>
              <a:t>Gestión</a:t>
            </a:r>
            <a:r>
              <a:rPr lang="es-ES" sz="3600"/>
              <a:t> de usuarios</a:t>
            </a:r>
            <a:endParaRPr b="0" sz="3600"/>
          </a:p>
        </p:txBody>
      </p:sp>
      <p:sp>
        <p:nvSpPr>
          <p:cNvPr id="272" name="Google Shape;272;ge9bef109ae_0_11"/>
          <p:cNvSpPr txBox="1"/>
          <p:nvPr>
            <p:ph idx="1" type="body"/>
          </p:nvPr>
        </p:nvSpPr>
        <p:spPr>
          <a:xfrm>
            <a:off x="425649" y="2419575"/>
            <a:ext cx="6432300" cy="29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ES"/>
              <a:t>Gestión de pacientes.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ES"/>
              <a:t>Gestión de familiares de pacientes.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ES"/>
              <a:t>Pagos por la asistencia médica recibida.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ES"/>
              <a:t>Gestión de profesionales de salud.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ES"/>
              <a:t>Diagnósticos y tratamientos en línea.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ES"/>
              <a:t>Dashboard de lectura de monitores médicos.</a:t>
            </a:r>
            <a:endParaRPr b="1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73" name="Google Shape;273;ge9bef109ae_0_11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Agregar un pie de página</a:t>
            </a:r>
            <a:endParaRPr/>
          </a:p>
        </p:txBody>
      </p:sp>
      <p:sp>
        <p:nvSpPr>
          <p:cNvPr id="274" name="Google Shape;274;ge9bef109ae_0_11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9bef109ae_0_26"/>
          <p:cNvSpPr txBox="1"/>
          <p:nvPr>
            <p:ph type="title"/>
          </p:nvPr>
        </p:nvSpPr>
        <p:spPr>
          <a:xfrm>
            <a:off x="172350" y="825750"/>
            <a:ext cx="4631400" cy="120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highlight>
                  <a:schemeClr val="lt1"/>
                </a:highlight>
              </a:rPr>
              <a:t>Módulo de administración de centros de asistencia de salud.</a:t>
            </a:r>
            <a:endParaRPr sz="3600">
              <a:highlight>
                <a:schemeClr val="lt1"/>
              </a:highlight>
            </a:endParaRPr>
          </a:p>
        </p:txBody>
      </p:sp>
      <p:sp>
        <p:nvSpPr>
          <p:cNvPr id="281" name="Google Shape;281;ge9bef109ae_0_26"/>
          <p:cNvSpPr txBox="1"/>
          <p:nvPr>
            <p:ph idx="1" type="body"/>
          </p:nvPr>
        </p:nvSpPr>
        <p:spPr>
          <a:xfrm>
            <a:off x="425649" y="2419575"/>
            <a:ext cx="6432300" cy="29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ES"/>
              <a:t>Gestión de centros de asistencias de salud.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ES"/>
              <a:t>Juicios de tratamiento en situaciones de emergencia (solicitar ambulancias, solicitar teleconsulta con un médico asesor).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ES"/>
              <a:t>Consultar de información del paciente en sistemas externos.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ES"/>
              <a:t>Registro de historial de información.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ES"/>
              <a:t>Gestión de ofertas de atención médica.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ES"/>
              <a:t>Gestión de ambulancias.</a:t>
            </a:r>
            <a:endParaRPr b="1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82" name="Google Shape;282;ge9bef109ae_0_26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Agregar un pie de página</a:t>
            </a:r>
            <a:endParaRPr/>
          </a:p>
        </p:txBody>
      </p:sp>
      <p:sp>
        <p:nvSpPr>
          <p:cNvPr id="283" name="Google Shape;283;ge9bef109ae_0_26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9bef109ae_0_36"/>
          <p:cNvSpPr txBox="1"/>
          <p:nvPr>
            <p:ph type="title"/>
          </p:nvPr>
        </p:nvSpPr>
        <p:spPr>
          <a:xfrm>
            <a:off x="172350" y="825750"/>
            <a:ext cx="4631400" cy="120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highlight>
                  <a:schemeClr val="lt1"/>
                </a:highlight>
              </a:rPr>
              <a:t>Módulo de administración de urgencias médicas</a:t>
            </a:r>
            <a:endParaRPr sz="3600">
              <a:highlight>
                <a:schemeClr val="lt1"/>
              </a:highlight>
            </a:endParaRPr>
          </a:p>
        </p:txBody>
      </p:sp>
      <p:sp>
        <p:nvSpPr>
          <p:cNvPr id="290" name="Google Shape;290;ge9bef109ae_0_36"/>
          <p:cNvSpPr txBox="1"/>
          <p:nvPr>
            <p:ph idx="1" type="body"/>
          </p:nvPr>
        </p:nvSpPr>
        <p:spPr>
          <a:xfrm>
            <a:off x="425649" y="2419575"/>
            <a:ext cx="6432300" cy="29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ES"/>
              <a:t>Enviar solicitudes de ayuda al centro de asistencia.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ES"/>
              <a:t>Consultar médicos disponibles.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ES"/>
              <a:t>Notificar</a:t>
            </a:r>
            <a:r>
              <a:rPr b="1" lang="es-ES"/>
              <a:t> a los profesionales de salud disponibles.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ES"/>
              <a:t>Asignar profesional de salud para la emergencia.</a:t>
            </a:r>
            <a:endParaRPr b="1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91" name="Google Shape;291;ge9bef109ae_0_36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Agregar un pie de página</a:t>
            </a:r>
            <a:endParaRPr/>
          </a:p>
        </p:txBody>
      </p:sp>
      <p:sp>
        <p:nvSpPr>
          <p:cNvPr id="292" name="Google Shape;292;ge9bef109ae_0_36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9bef109ae_0_44"/>
          <p:cNvSpPr txBox="1"/>
          <p:nvPr>
            <p:ph type="title"/>
          </p:nvPr>
        </p:nvSpPr>
        <p:spPr>
          <a:xfrm>
            <a:off x="172350" y="825750"/>
            <a:ext cx="4631400" cy="120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highlight>
                  <a:schemeClr val="lt1"/>
                </a:highlight>
              </a:rPr>
              <a:t>Módulo de administración de monitores médicos</a:t>
            </a:r>
            <a:endParaRPr sz="3600">
              <a:highlight>
                <a:schemeClr val="lt1"/>
              </a:highlight>
            </a:endParaRPr>
          </a:p>
        </p:txBody>
      </p:sp>
      <p:sp>
        <p:nvSpPr>
          <p:cNvPr id="299" name="Google Shape;299;ge9bef109ae_0_44"/>
          <p:cNvSpPr txBox="1"/>
          <p:nvPr>
            <p:ph idx="1" type="body"/>
          </p:nvPr>
        </p:nvSpPr>
        <p:spPr>
          <a:xfrm>
            <a:off x="425649" y="2419575"/>
            <a:ext cx="6432300" cy="29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ES"/>
              <a:t>Gestionar cambios dinámicos en el número y ubicación de los usuarios.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ES"/>
              <a:t>Registro de coordenadas del GPS del móvil.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ES"/>
              <a:t>Enviar datos del paciente como ritmo cardiaco, temperatura, etc.</a:t>
            </a:r>
            <a:endParaRPr b="1"/>
          </a:p>
        </p:txBody>
      </p:sp>
      <p:sp>
        <p:nvSpPr>
          <p:cNvPr id="300" name="Google Shape;300;ge9bef109ae_0_44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Agregar un pie de página</a:t>
            </a:r>
            <a:endParaRPr/>
          </a:p>
        </p:txBody>
      </p:sp>
      <p:sp>
        <p:nvSpPr>
          <p:cNvPr id="301" name="Google Shape;301;ge9bef109ae_0_44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"/>
          <p:cNvSpPr txBox="1"/>
          <p:nvPr>
            <p:ph type="title"/>
          </p:nvPr>
        </p:nvSpPr>
        <p:spPr>
          <a:xfrm>
            <a:off x="111955" y="77452"/>
            <a:ext cx="8333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Modelo C4.</a:t>
            </a:r>
            <a:endParaRPr/>
          </a:p>
        </p:txBody>
      </p:sp>
      <p:sp>
        <p:nvSpPr>
          <p:cNvPr id="308" name="Google Shape;308;p5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Agregue un pie de página</a:t>
            </a:r>
            <a:endParaRPr/>
          </a:p>
        </p:txBody>
      </p:sp>
      <p:sp>
        <p:nvSpPr>
          <p:cNvPr id="309" name="Google Shape;309;p5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10" name="Google Shape;310;p5"/>
          <p:cNvSpPr txBox="1"/>
          <p:nvPr/>
        </p:nvSpPr>
        <p:spPr>
          <a:xfrm>
            <a:off x="10656875" y="209025"/>
            <a:ext cx="1479300" cy="6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SAMR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311" name="Google Shape;31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874" y="331575"/>
            <a:ext cx="7559574" cy="619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2021-08-14T00:08:56Z</dcterms:created>
</cp:coreProperties>
</file>