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256" r:id="rId6"/>
    <p:sldId id="287" r:id="rId7"/>
    <p:sldId id="288" r:id="rId8"/>
    <p:sldId id="294" r:id="rId9"/>
    <p:sldId id="293" r:id="rId10"/>
    <p:sldId id="289" r:id="rId11"/>
    <p:sldId id="291" r:id="rId12"/>
    <p:sldId id="290" r:id="rId13"/>
    <p:sldId id="295" r:id="rId14"/>
    <p:sldId id="296" r:id="rId15"/>
    <p:sldId id="286" r:id="rId1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46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34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27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95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02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009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64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07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18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85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18A6-F16A-48E1-9D66-1A611327598E}" type="datetimeFigureOut">
              <a:rPr lang="es-419" smtClean="0"/>
              <a:t>11/8/2021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638-4103-4B7D-BDFB-6A4016B4C9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800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Maestría en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Modelado Arquitectónico en Ambientes Cloud</a:t>
            </a:r>
          </a:p>
          <a:p>
            <a:r>
              <a:rPr lang="es-419" dirty="0"/>
              <a:t>Nociones arquitectónicas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52" y="713220"/>
            <a:ext cx="1733550" cy="1704975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5087888" y="5924550"/>
            <a:ext cx="737180" cy="628650"/>
            <a:chOff x="3371478" y="5949280"/>
            <a:chExt cx="737180" cy="6286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78" y="5949280"/>
              <a:ext cx="5524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4 CuadroTexto"/>
            <p:cNvSpPr txBox="1"/>
            <p:nvPr/>
          </p:nvSpPr>
          <p:spPr>
            <a:xfrm>
              <a:off x="3923927" y="6078939"/>
              <a:ext cx="184731" cy="36933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tx1">
                  <a:lumMod val="95000"/>
                  <a:lumOff val="5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endParaRPr lang="es-EC" b="1" dirty="0"/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5640336" y="6054209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@</a:t>
            </a:r>
            <a:r>
              <a:rPr lang="es-419" dirty="0" err="1"/>
              <a:t>aacabrera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225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76DFF-ED02-4BC0-8761-A6EFDE0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Ejemplo</a:t>
            </a:r>
            <a:endParaRPr lang="es-EC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3F9F6A-448D-4D52-8A9A-1C7C67BD111F}"/>
              </a:ext>
            </a:extLst>
          </p:cNvPr>
          <p:cNvSpPr/>
          <p:nvPr/>
        </p:nvSpPr>
        <p:spPr>
          <a:xfrm>
            <a:off x="6819507" y="1263871"/>
            <a:ext cx="48768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1400" dirty="0"/>
              <a:t>El </a:t>
            </a:r>
            <a:r>
              <a:rPr lang="es-EC" sz="1400" b="1" dirty="0"/>
              <a:t>pasajero</a:t>
            </a:r>
            <a:r>
              <a:rPr lang="es-EC" sz="1400" dirty="0"/>
              <a:t> </a:t>
            </a:r>
            <a:r>
              <a:rPr lang="es-EC" sz="1400" b="1" dirty="0"/>
              <a:t>solicita</a:t>
            </a:r>
            <a:r>
              <a:rPr lang="es-EC" sz="1400" dirty="0"/>
              <a:t> un vuelo al </a:t>
            </a:r>
            <a:r>
              <a:rPr lang="es-EC" sz="1400" b="1" dirty="0"/>
              <a:t>vendedor de boletos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 boletos verifica la disponibilidad de la </a:t>
            </a:r>
            <a:r>
              <a:rPr lang="es-EC" sz="1400" b="1" dirty="0"/>
              <a:t>Aerolínea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La aerolínea dice que el boleto está disponible; proporciona detalles del vuelo.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del boleto proporciona al pasajero los detalles del vuelo.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pasajero solicita preferencia de asiento.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Asiento de libros de vendedor de boletos.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 boletos </a:t>
            </a:r>
            <a:r>
              <a:rPr lang="es-EC" sz="1400" dirty="0" err="1"/>
              <a:t>conﬁrma</a:t>
            </a:r>
            <a:r>
              <a:rPr lang="es-EC" sz="1400" dirty="0"/>
              <a:t> la reservación con el pasajero.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 boletos solicita el pago del pasajero.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pasajero envía el pago al vendedor del boleto.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del boleto envía el pago a la aerolínea.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La aerolínea proporciona una confirmación final al vendedor del billete.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del boleto emite el boleto al pasajero.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90A587-9A65-4102-A5D7-C8AE9293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3" y="2840181"/>
            <a:ext cx="6209578" cy="3652693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6DCE48-4318-4CA7-B885-5059B97B4765}"/>
              </a:ext>
            </a:extLst>
          </p:cNvPr>
          <p:cNvCxnSpPr>
            <a:cxnSpLocks/>
          </p:cNvCxnSpPr>
          <p:nvPr/>
        </p:nvCxnSpPr>
        <p:spPr>
          <a:xfrm flipV="1">
            <a:off x="3699164" y="2036618"/>
            <a:ext cx="3020291" cy="15932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9491278-231C-453E-BE44-1F3EB955E9BF}"/>
              </a:ext>
            </a:extLst>
          </p:cNvPr>
          <p:cNvSpPr txBox="1"/>
          <p:nvPr/>
        </p:nvSpPr>
        <p:spPr>
          <a:xfrm>
            <a:off x="4475020" y="202382"/>
            <a:ext cx="295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Sustantivos </a:t>
            </a:r>
            <a:r>
              <a:rPr lang="es-ES" dirty="0"/>
              <a:t>son posibles clases o atributos de una clase</a:t>
            </a:r>
            <a:endParaRPr lang="es-EC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9ED6406-D0AD-432B-B98C-F3BFD9873CAB}"/>
              </a:ext>
            </a:extLst>
          </p:cNvPr>
          <p:cNvCxnSpPr>
            <a:cxnSpLocks/>
          </p:cNvCxnSpPr>
          <p:nvPr/>
        </p:nvCxnSpPr>
        <p:spPr>
          <a:xfrm flipH="1" flipV="1">
            <a:off x="6477001" y="879001"/>
            <a:ext cx="1226126" cy="4745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30C812-5565-4A60-8890-BE2D00F0B1C4}"/>
              </a:ext>
            </a:extLst>
          </p:cNvPr>
          <p:cNvSpPr txBox="1"/>
          <p:nvPr/>
        </p:nvSpPr>
        <p:spPr>
          <a:xfrm>
            <a:off x="8991599" y="114378"/>
            <a:ext cx="29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Verbos  </a:t>
            </a:r>
            <a:r>
              <a:rPr lang="es-ES" dirty="0"/>
              <a:t>son posibles operaciones</a:t>
            </a:r>
            <a:endParaRPr lang="es-EC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AEE60AC-D311-48E5-9468-ED782E165E27}"/>
              </a:ext>
            </a:extLst>
          </p:cNvPr>
          <p:cNvCxnSpPr>
            <a:cxnSpLocks/>
          </p:cNvCxnSpPr>
          <p:nvPr/>
        </p:nvCxnSpPr>
        <p:spPr>
          <a:xfrm flipV="1">
            <a:off x="8402782" y="827699"/>
            <a:ext cx="531309" cy="5258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5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39DD7-C3BC-4A25-947A-C72AB702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7C7A56-D5B5-4183-B4B7-E07B0839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6" y="1225689"/>
            <a:ext cx="8861847" cy="375487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CA855BE-E70B-4B7A-99D6-99F5155B0890}"/>
              </a:ext>
            </a:extLst>
          </p:cNvPr>
          <p:cNvSpPr/>
          <p:nvPr/>
        </p:nvSpPr>
        <p:spPr>
          <a:xfrm>
            <a:off x="7213134" y="2909162"/>
            <a:ext cx="48768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1400" dirty="0"/>
              <a:t>El </a:t>
            </a:r>
            <a:r>
              <a:rPr lang="es-EC" sz="1400" b="1" dirty="0"/>
              <a:t>pasajero</a:t>
            </a:r>
            <a:r>
              <a:rPr lang="es-EC" sz="1400" dirty="0"/>
              <a:t> </a:t>
            </a:r>
            <a:r>
              <a:rPr lang="es-EC" sz="1400" b="1" dirty="0"/>
              <a:t>solicita</a:t>
            </a:r>
            <a:r>
              <a:rPr lang="es-EC" sz="1400" dirty="0"/>
              <a:t> un vuelo al </a:t>
            </a:r>
            <a:r>
              <a:rPr lang="es-EC" sz="1400" b="1" dirty="0"/>
              <a:t>vendedor de boletos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 boletos verifica la disponibilidad de la </a:t>
            </a:r>
            <a:r>
              <a:rPr lang="es-EC" sz="1400" b="1" dirty="0"/>
              <a:t>Aerolínea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La aerolínea dice que el boleto está disponible; proporciona detalles del vuelo.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del boleto proporciona al pasajero los detalles del vuelo.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pasajero solicita preferencia de asiento.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Asiento de libros de vendedor de boletos.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 boletos </a:t>
            </a:r>
            <a:r>
              <a:rPr lang="es-EC" sz="1400" dirty="0" err="1"/>
              <a:t>conﬁrma</a:t>
            </a:r>
            <a:r>
              <a:rPr lang="es-EC" sz="1400" dirty="0"/>
              <a:t> la reservación con el pasajero.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 boletos solicita el pago del pasajero.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pasajero envía el pago al vendedor del boleto.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del boleto envía el pago a la aerolínea.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La aerolínea proporciona una confirmación final al vendedor del billete.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El vendedor del boleto emite el boleto al pasajero.</a:t>
            </a:r>
          </a:p>
        </p:txBody>
      </p:sp>
    </p:spTree>
    <p:extLst>
      <p:ext uri="{BB962C8B-B14F-4D97-AF65-F5344CB8AC3E}">
        <p14:creationId xmlns:p14="http://schemas.microsoft.com/office/powerpoint/2010/main" val="134073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411996" y="2847705"/>
            <a:ext cx="326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800" b="1" dirty="0">
                <a:solidFill>
                  <a:srgbClr val="002060"/>
                </a:solidFill>
              </a:rPr>
              <a:t>@</a:t>
            </a:r>
            <a:r>
              <a:rPr lang="es-419" sz="4800" b="1" dirty="0" err="1">
                <a:solidFill>
                  <a:srgbClr val="002060"/>
                </a:solidFill>
              </a:rPr>
              <a:t>aacabrera</a:t>
            </a:r>
            <a:endParaRPr lang="es-419" sz="4800" b="1" dirty="0">
              <a:solidFill>
                <a:srgbClr val="00206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10512" y="6211669"/>
            <a:ext cx="307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rgbClr val="002060"/>
                </a:solidFill>
              </a:rPr>
              <a:t>www.utpl.ecu.ec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43375" y="6027003"/>
            <a:ext cx="580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chemeClr val="bg1">
                    <a:lumMod val="65000"/>
                  </a:schemeClr>
                </a:solidFill>
              </a:rPr>
              <a:t>Departamento de Ciencias de la Computación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377740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chemeClr val="accent1">
                    <a:lumMod val="50000"/>
                  </a:schemeClr>
                </a:solidFill>
              </a:rPr>
              <a:t>Como abordar el problema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DF772A1-AF10-4928-BB2D-28197C44D863}"/>
              </a:ext>
            </a:extLst>
          </p:cNvPr>
          <p:cNvSpPr/>
          <p:nvPr/>
        </p:nvSpPr>
        <p:spPr>
          <a:xfrm>
            <a:off x="3677478" y="2464905"/>
            <a:ext cx="4240687" cy="30612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</a:rPr>
              <a:t>Sistema</a:t>
            </a:r>
            <a:endParaRPr lang="es-EC" sz="6600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FE0B0B-0660-45EA-B5B3-DFBA840AA7C0}"/>
              </a:ext>
            </a:extLst>
          </p:cNvPr>
          <p:cNvSpPr/>
          <p:nvPr/>
        </p:nvSpPr>
        <p:spPr>
          <a:xfrm>
            <a:off x="3677478" y="2464903"/>
            <a:ext cx="2113722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1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A26C7B-96EF-4FA4-8CE3-948AC550C54E}"/>
              </a:ext>
            </a:extLst>
          </p:cNvPr>
          <p:cNvSpPr/>
          <p:nvPr/>
        </p:nvSpPr>
        <p:spPr>
          <a:xfrm>
            <a:off x="5804445" y="2464902"/>
            <a:ext cx="2113722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2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69A825-71CB-4BB6-916D-03CE06263C4D}"/>
              </a:ext>
            </a:extLst>
          </p:cNvPr>
          <p:cNvSpPr/>
          <p:nvPr/>
        </p:nvSpPr>
        <p:spPr>
          <a:xfrm>
            <a:off x="3677477" y="4002154"/>
            <a:ext cx="2113721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4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4330B05-673E-4EC2-A323-87BC930E5CCC}"/>
              </a:ext>
            </a:extLst>
          </p:cNvPr>
          <p:cNvSpPr/>
          <p:nvPr/>
        </p:nvSpPr>
        <p:spPr>
          <a:xfrm>
            <a:off x="5804445" y="4002154"/>
            <a:ext cx="2113720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5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EFD258-9E67-4F23-A28E-543520F6823A}"/>
              </a:ext>
            </a:extLst>
          </p:cNvPr>
          <p:cNvSpPr txBox="1"/>
          <p:nvPr/>
        </p:nvSpPr>
        <p:spPr>
          <a:xfrm>
            <a:off x="4624285" y="5908100"/>
            <a:ext cx="2651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solidFill>
                  <a:srgbClr val="002060"/>
                </a:solidFill>
              </a:rPr>
              <a:t>Visionamiento</a:t>
            </a:r>
            <a:endParaRPr lang="es-EC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D5219-46AE-482F-88DF-17B781E3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Requerimientos funcionales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67ED069-E186-4E42-B808-AB1FDFC98B2A}"/>
              </a:ext>
            </a:extLst>
          </p:cNvPr>
          <p:cNvSpPr/>
          <p:nvPr/>
        </p:nvSpPr>
        <p:spPr>
          <a:xfrm>
            <a:off x="2318676" y="2314138"/>
            <a:ext cx="1510748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1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28490D-302D-487D-A9CE-E78C1FA77DE8}"/>
              </a:ext>
            </a:extLst>
          </p:cNvPr>
          <p:cNvSpPr/>
          <p:nvPr/>
        </p:nvSpPr>
        <p:spPr>
          <a:xfrm>
            <a:off x="2318676" y="4052452"/>
            <a:ext cx="1510748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2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3FC3686-219E-415A-A0BB-07B886635E5B}"/>
              </a:ext>
            </a:extLst>
          </p:cNvPr>
          <p:cNvSpPr/>
          <p:nvPr/>
        </p:nvSpPr>
        <p:spPr>
          <a:xfrm>
            <a:off x="6281952" y="2346860"/>
            <a:ext cx="1510748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3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579D8-F8B3-40F2-9575-71F3616FB8BE}"/>
              </a:ext>
            </a:extLst>
          </p:cNvPr>
          <p:cNvSpPr/>
          <p:nvPr/>
        </p:nvSpPr>
        <p:spPr>
          <a:xfrm>
            <a:off x="6289966" y="4059809"/>
            <a:ext cx="1510748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4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CD7B14-93BA-4001-8558-107ED555763B}"/>
              </a:ext>
            </a:extLst>
          </p:cNvPr>
          <p:cNvSpPr txBox="1"/>
          <p:nvPr/>
        </p:nvSpPr>
        <p:spPr>
          <a:xfrm>
            <a:off x="4126944" y="2475972"/>
            <a:ext cx="822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RQ001</a:t>
            </a:r>
          </a:p>
          <a:p>
            <a:r>
              <a:rPr lang="es-ES" b="1" dirty="0">
                <a:solidFill>
                  <a:srgbClr val="002060"/>
                </a:solidFill>
              </a:rPr>
              <a:t>RQ002</a:t>
            </a:r>
          </a:p>
          <a:p>
            <a:r>
              <a:rPr lang="es-ES" b="1" dirty="0">
                <a:solidFill>
                  <a:srgbClr val="002060"/>
                </a:solidFill>
              </a:rPr>
              <a:t>RQ003</a:t>
            </a:r>
          </a:p>
          <a:p>
            <a:r>
              <a:rPr lang="es-ES" b="1" dirty="0">
                <a:solidFill>
                  <a:srgbClr val="002060"/>
                </a:solidFill>
              </a:rPr>
              <a:t>RQ004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67C91C-8AB2-412A-84A0-01AC0134B617}"/>
              </a:ext>
            </a:extLst>
          </p:cNvPr>
          <p:cNvSpPr txBox="1"/>
          <p:nvPr/>
        </p:nvSpPr>
        <p:spPr>
          <a:xfrm>
            <a:off x="4126944" y="4214286"/>
            <a:ext cx="822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RQ005</a:t>
            </a:r>
          </a:p>
          <a:p>
            <a:r>
              <a:rPr lang="es-ES" b="1" dirty="0">
                <a:solidFill>
                  <a:srgbClr val="002060"/>
                </a:solidFill>
              </a:rPr>
              <a:t>RQ006</a:t>
            </a:r>
          </a:p>
          <a:p>
            <a:r>
              <a:rPr lang="es-ES" b="1" dirty="0">
                <a:solidFill>
                  <a:srgbClr val="002060"/>
                </a:solidFill>
              </a:rPr>
              <a:t>RQ007</a:t>
            </a:r>
          </a:p>
          <a:p>
            <a:r>
              <a:rPr lang="es-ES" b="1" dirty="0">
                <a:solidFill>
                  <a:srgbClr val="002060"/>
                </a:solidFill>
              </a:rPr>
              <a:t>RQ008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86FB55-6B97-4322-9AD0-02CF647EA93D}"/>
              </a:ext>
            </a:extLst>
          </p:cNvPr>
          <p:cNvSpPr txBox="1"/>
          <p:nvPr/>
        </p:nvSpPr>
        <p:spPr>
          <a:xfrm>
            <a:off x="8090220" y="2472096"/>
            <a:ext cx="822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RQ009</a:t>
            </a:r>
          </a:p>
          <a:p>
            <a:r>
              <a:rPr lang="es-ES" b="1" dirty="0">
                <a:solidFill>
                  <a:srgbClr val="002060"/>
                </a:solidFill>
              </a:rPr>
              <a:t>RQ010</a:t>
            </a:r>
          </a:p>
          <a:p>
            <a:r>
              <a:rPr lang="es-ES" b="1" dirty="0">
                <a:solidFill>
                  <a:srgbClr val="002060"/>
                </a:solidFill>
              </a:rPr>
              <a:t>RQ011</a:t>
            </a:r>
          </a:p>
          <a:p>
            <a:r>
              <a:rPr lang="es-ES" b="1" dirty="0">
                <a:solidFill>
                  <a:srgbClr val="002060"/>
                </a:solidFill>
              </a:rPr>
              <a:t>RQ012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6853EB-FE31-4FA4-9BCE-4ACD865D8684}"/>
              </a:ext>
            </a:extLst>
          </p:cNvPr>
          <p:cNvSpPr txBox="1"/>
          <p:nvPr/>
        </p:nvSpPr>
        <p:spPr>
          <a:xfrm>
            <a:off x="8090220" y="4216041"/>
            <a:ext cx="822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RQ013</a:t>
            </a:r>
          </a:p>
          <a:p>
            <a:r>
              <a:rPr lang="es-ES" b="1" dirty="0">
                <a:solidFill>
                  <a:srgbClr val="002060"/>
                </a:solidFill>
              </a:rPr>
              <a:t>RQ014</a:t>
            </a:r>
          </a:p>
          <a:p>
            <a:r>
              <a:rPr lang="es-ES" b="1" dirty="0">
                <a:solidFill>
                  <a:srgbClr val="002060"/>
                </a:solidFill>
              </a:rPr>
              <a:t>RQ015</a:t>
            </a:r>
          </a:p>
          <a:p>
            <a:r>
              <a:rPr lang="es-ES" b="1" dirty="0">
                <a:solidFill>
                  <a:srgbClr val="002060"/>
                </a:solidFill>
              </a:rPr>
              <a:t>RQ016</a:t>
            </a:r>
            <a:endParaRPr lang="es-EC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FDFB6-7674-47FC-BF33-50FF4C73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Requerimientos no funcionales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1E836A5-EC01-4307-8900-F31437ECA200}"/>
              </a:ext>
            </a:extLst>
          </p:cNvPr>
          <p:cNvSpPr/>
          <p:nvPr/>
        </p:nvSpPr>
        <p:spPr>
          <a:xfrm>
            <a:off x="732848" y="2382553"/>
            <a:ext cx="4545495" cy="30612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</a:rPr>
              <a:t>Sistema</a:t>
            </a:r>
            <a:endParaRPr lang="es-EC" sz="6600" dirty="0">
              <a:solidFill>
                <a:schemeClr val="bg1"/>
              </a:solidFill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1CFCDBE-87E9-4B3A-A11B-FD380028CF07}"/>
              </a:ext>
            </a:extLst>
          </p:cNvPr>
          <p:cNvGrpSpPr/>
          <p:nvPr/>
        </p:nvGrpSpPr>
        <p:grpSpPr>
          <a:xfrm>
            <a:off x="6712229" y="1582392"/>
            <a:ext cx="5015262" cy="4640746"/>
            <a:chOff x="6302402" y="1481638"/>
            <a:chExt cx="5015262" cy="4640746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34A7D5E8-AF39-4288-81EA-041EBDED9623}"/>
                </a:ext>
              </a:extLst>
            </p:cNvPr>
            <p:cNvGrpSpPr/>
            <p:nvPr/>
          </p:nvGrpSpPr>
          <p:grpSpPr>
            <a:xfrm>
              <a:off x="6302402" y="1481638"/>
              <a:ext cx="5015262" cy="4640746"/>
              <a:chOff x="6302402" y="1481638"/>
              <a:chExt cx="5015262" cy="4640746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C29BCFC0-AF07-4515-B881-A49FF873002C}"/>
                  </a:ext>
                </a:extLst>
              </p:cNvPr>
              <p:cNvGrpSpPr/>
              <p:nvPr/>
            </p:nvGrpSpPr>
            <p:grpSpPr>
              <a:xfrm>
                <a:off x="6302402" y="1481638"/>
                <a:ext cx="5015262" cy="4640746"/>
                <a:chOff x="6302402" y="1481638"/>
                <a:chExt cx="5015262" cy="4640746"/>
              </a:xfrm>
            </p:grpSpPr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20E62A25-4B73-4FCC-B733-9EEA83EF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02402" y="1481638"/>
                  <a:ext cx="5015262" cy="4640746"/>
                </a:xfrm>
                <a:prstGeom prst="rect">
                  <a:avLst/>
                </a:prstGeom>
              </p:spPr>
            </p:pic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76038991-9386-4976-8600-259F0378E595}"/>
                    </a:ext>
                  </a:extLst>
                </p:cNvPr>
                <p:cNvSpPr txBox="1"/>
                <p:nvPr/>
              </p:nvSpPr>
              <p:spPr>
                <a:xfrm>
                  <a:off x="8171247" y="1588491"/>
                  <a:ext cx="992777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b="1" dirty="0"/>
                    <a:t>Atributos de Calidad</a:t>
                  </a:r>
                  <a:endParaRPr lang="es-EC" sz="1400" b="1" dirty="0"/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FE0E6A2-2F4C-4FD6-B5F2-9123C7CD6878}"/>
                    </a:ext>
                  </a:extLst>
                </p:cNvPr>
                <p:cNvSpPr txBox="1"/>
                <p:nvPr/>
              </p:nvSpPr>
              <p:spPr>
                <a:xfrm>
                  <a:off x="6755181" y="3477828"/>
                  <a:ext cx="992777" cy="219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Desempeño</a:t>
                  </a:r>
                  <a:endParaRPr lang="es-EC" sz="13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642924BC-80D0-4F4F-B807-B003AF225C95}"/>
                    </a:ext>
                  </a:extLst>
                </p:cNvPr>
                <p:cNvSpPr txBox="1"/>
                <p:nvPr/>
              </p:nvSpPr>
              <p:spPr>
                <a:xfrm>
                  <a:off x="8171247" y="2596700"/>
                  <a:ext cx="992777" cy="6295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Ambiente de Desarrollo</a:t>
                  </a:r>
                  <a:endParaRPr lang="es-EC" sz="13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CA424993-FB01-4AD8-99FB-5344ACA06DEA}"/>
                    </a:ext>
                  </a:extLst>
                </p:cNvPr>
                <p:cNvSpPr txBox="1"/>
                <p:nvPr/>
              </p:nvSpPr>
              <p:spPr>
                <a:xfrm>
                  <a:off x="9811730" y="2622965"/>
                  <a:ext cx="992778" cy="6295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Ambiente de Despliegue</a:t>
                  </a:r>
                  <a:endParaRPr lang="es-EC" sz="13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730881A-BE6A-4B4B-8BBC-EC4099F4B1AC}"/>
                    </a:ext>
                  </a:extLst>
                </p:cNvPr>
                <p:cNvSpPr txBox="1"/>
                <p:nvPr/>
              </p:nvSpPr>
              <p:spPr>
                <a:xfrm>
                  <a:off x="6755181" y="3817196"/>
                  <a:ext cx="992777" cy="219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Fiabilidad</a:t>
                  </a:r>
                  <a:endParaRPr lang="es-EC" sz="13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4C9A9EDE-BAD1-4585-824C-70BA302DD281}"/>
                    </a:ext>
                  </a:extLst>
                </p:cNvPr>
                <p:cNvSpPr txBox="1"/>
                <p:nvPr/>
              </p:nvSpPr>
              <p:spPr>
                <a:xfrm>
                  <a:off x="6755181" y="4147868"/>
                  <a:ext cx="992777" cy="219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Robustez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E74B272-BF6A-491D-ACF9-AA764D7608E4}"/>
                    </a:ext>
                  </a:extLst>
                </p:cNvPr>
                <p:cNvSpPr txBox="1"/>
                <p:nvPr/>
              </p:nvSpPr>
              <p:spPr>
                <a:xfrm>
                  <a:off x="6755180" y="4477786"/>
                  <a:ext cx="992777" cy="2416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Seguridad</a:t>
                  </a: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E179472-09E5-4259-8164-DC33B54C0484}"/>
                    </a:ext>
                  </a:extLst>
                </p:cNvPr>
                <p:cNvSpPr txBox="1"/>
                <p:nvPr/>
              </p:nvSpPr>
              <p:spPr>
                <a:xfrm>
                  <a:off x="6755180" y="4821516"/>
                  <a:ext cx="992777" cy="219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Usabilidad</a:t>
                  </a:r>
                  <a:endParaRPr lang="es-EC" sz="13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1018E5CE-0D08-4487-B3A7-83ABD4BDB544}"/>
                    </a:ext>
                  </a:extLst>
                </p:cNvPr>
                <p:cNvSpPr txBox="1"/>
                <p:nvPr/>
              </p:nvSpPr>
              <p:spPr>
                <a:xfrm>
                  <a:off x="8423803" y="3462073"/>
                  <a:ext cx="992777" cy="2416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Eficiencia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EC77B845-35A3-4F03-9920-B7AF5FE83B22}"/>
                    </a:ext>
                  </a:extLst>
                </p:cNvPr>
                <p:cNvSpPr txBox="1"/>
                <p:nvPr/>
              </p:nvSpPr>
              <p:spPr>
                <a:xfrm>
                  <a:off x="8423803" y="3812425"/>
                  <a:ext cx="992777" cy="2196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300" b="1" dirty="0">
                      <a:latin typeface="Arial Narrow" panose="020B0606020202030204" pitchFamily="34" charset="0"/>
                    </a:rPr>
                    <a:t>Usabilidad</a:t>
                  </a:r>
                  <a:endParaRPr lang="es-EC" sz="1300" b="1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B7B1580D-82B0-4FD6-B4AB-F11E91CBBFCE}"/>
                    </a:ext>
                  </a:extLst>
                </p:cNvPr>
                <p:cNvSpPr txBox="1"/>
                <p:nvPr/>
              </p:nvSpPr>
              <p:spPr>
                <a:xfrm>
                  <a:off x="8423802" y="4151442"/>
                  <a:ext cx="992777" cy="2162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b="1" dirty="0">
                      <a:latin typeface="Arial Narrow" panose="020B0606020202030204" pitchFamily="34" charset="0"/>
                    </a:rPr>
                    <a:t>Mantenibilidad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5CBF8ABC-AA3A-4A3F-959E-1AB356F03F7E}"/>
                    </a:ext>
                  </a:extLst>
                </p:cNvPr>
                <p:cNvSpPr txBox="1"/>
                <p:nvPr/>
              </p:nvSpPr>
              <p:spPr>
                <a:xfrm>
                  <a:off x="8432511" y="4483516"/>
                  <a:ext cx="992777" cy="22892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b="1" dirty="0">
                      <a:latin typeface="Arial Narrow" panose="020B0606020202030204" pitchFamily="34" charset="0"/>
                    </a:rPr>
                    <a:t>Testeabilidad</a:t>
                  </a:r>
                </a:p>
              </p:txBody>
            </p:sp>
          </p:grp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715677C-77E7-495D-89F7-13E761FBFCA3}"/>
                  </a:ext>
                </a:extLst>
              </p:cNvPr>
              <p:cNvSpPr txBox="1"/>
              <p:nvPr/>
            </p:nvSpPr>
            <p:spPr>
              <a:xfrm>
                <a:off x="6456076" y="2610434"/>
                <a:ext cx="992777" cy="6295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300" b="1" dirty="0">
                    <a:latin typeface="Arial Narrow" panose="020B0606020202030204" pitchFamily="34" charset="0"/>
                  </a:rPr>
                  <a:t>Ambiente Operativo General</a:t>
                </a:r>
                <a:endParaRPr lang="es-EC" sz="1300" b="1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7E4B6A9-D1BA-42C4-A56D-E5C3B5B06C82}"/>
                </a:ext>
              </a:extLst>
            </p:cNvPr>
            <p:cNvSpPr txBox="1"/>
            <p:nvPr/>
          </p:nvSpPr>
          <p:spPr>
            <a:xfrm>
              <a:off x="10109843" y="3477132"/>
              <a:ext cx="992777" cy="196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>
                  <a:latin typeface="Arial Narrow" panose="020B0606020202030204" pitchFamily="34" charset="0"/>
                </a:rPr>
                <a:t>Disponibilidad</a:t>
              </a:r>
              <a:endParaRPr lang="es-EC" sz="1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B153F1C-C862-4194-AE38-4D17672250F5}"/>
                </a:ext>
              </a:extLst>
            </p:cNvPr>
            <p:cNvSpPr txBox="1"/>
            <p:nvPr/>
          </p:nvSpPr>
          <p:spPr>
            <a:xfrm>
              <a:off x="10109843" y="3794200"/>
              <a:ext cx="992777" cy="219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b="1" dirty="0">
                  <a:latin typeface="Arial Narrow" panose="020B0606020202030204" pitchFamily="34" charset="0"/>
                </a:rPr>
                <a:t>Flexibilidad</a:t>
              </a:r>
              <a:endParaRPr lang="es-EC" sz="13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6C25C3B-B178-4C4D-A98E-2FE13B9326DA}"/>
                </a:ext>
              </a:extLst>
            </p:cNvPr>
            <p:cNvSpPr txBox="1"/>
            <p:nvPr/>
          </p:nvSpPr>
          <p:spPr>
            <a:xfrm>
              <a:off x="10109843" y="4143345"/>
              <a:ext cx="992777" cy="173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>
                  <a:latin typeface="Arial Narrow" panose="020B0606020202030204" pitchFamily="34" charset="0"/>
                </a:rPr>
                <a:t>Interoperabilidad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A7B38CF1-5598-4CDE-B100-78C113BA0FC4}"/>
                </a:ext>
              </a:extLst>
            </p:cNvPr>
            <p:cNvSpPr txBox="1"/>
            <p:nvPr/>
          </p:nvSpPr>
          <p:spPr>
            <a:xfrm>
              <a:off x="10109842" y="4470293"/>
              <a:ext cx="992777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latin typeface="Arial Narrow" panose="020B0606020202030204" pitchFamily="34" charset="0"/>
                </a:rPr>
                <a:t>Instalabilidad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4224436-397A-4E98-9654-F638234122AF}"/>
                </a:ext>
              </a:extLst>
            </p:cNvPr>
            <p:cNvSpPr txBox="1"/>
            <p:nvPr/>
          </p:nvSpPr>
          <p:spPr>
            <a:xfrm>
              <a:off x="10109842" y="4798520"/>
              <a:ext cx="992777" cy="219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b="1" dirty="0">
                  <a:latin typeface="Arial Narrow" panose="020B0606020202030204" pitchFamily="34" charset="0"/>
                </a:rPr>
                <a:t>Portabilidad</a:t>
              </a:r>
              <a:endParaRPr lang="es-EC" sz="13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4AF0544-AC74-4EFA-B923-5C42324C0000}"/>
                </a:ext>
              </a:extLst>
            </p:cNvPr>
            <p:cNvSpPr txBox="1"/>
            <p:nvPr/>
          </p:nvSpPr>
          <p:spPr>
            <a:xfrm>
              <a:off x="10109841" y="5140791"/>
              <a:ext cx="992777" cy="2238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>
                  <a:latin typeface="Arial Narrow" panose="020B0606020202030204" pitchFamily="34" charset="0"/>
                </a:rPr>
                <a:t>Recuperabilidad</a:t>
              </a:r>
              <a:endParaRPr lang="es-EC" sz="1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4677753-7134-4E7C-8DB4-041913632192}"/>
                </a:ext>
              </a:extLst>
            </p:cNvPr>
            <p:cNvSpPr txBox="1"/>
            <p:nvPr/>
          </p:nvSpPr>
          <p:spPr>
            <a:xfrm>
              <a:off x="10109841" y="5460127"/>
              <a:ext cx="9927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>
                  <a:latin typeface="Arial Narrow" panose="020B0606020202030204" pitchFamily="34" charset="0"/>
                </a:rPr>
                <a:t>Seguridad</a:t>
              </a:r>
              <a:endParaRPr lang="es-EC" sz="10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5A3DADD9-2FDB-4662-A925-C63C72415E57}"/>
                </a:ext>
              </a:extLst>
            </p:cNvPr>
            <p:cNvSpPr txBox="1"/>
            <p:nvPr/>
          </p:nvSpPr>
          <p:spPr>
            <a:xfrm>
              <a:off x="10109840" y="5801847"/>
              <a:ext cx="9927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>
                  <a:latin typeface="Arial Narrow" panose="020B0606020202030204" pitchFamily="34" charset="0"/>
                </a:rPr>
                <a:t>Escalabilidad</a:t>
              </a:r>
              <a:endParaRPr lang="es-EC" sz="10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9" name="Flecha: a la izquierda y derecha 38">
            <a:extLst>
              <a:ext uri="{FF2B5EF4-FFF2-40B4-BE49-F238E27FC236}">
                <a16:creationId xmlns:a16="http://schemas.microsoft.com/office/drawing/2014/main" id="{60AB8731-F887-4FA7-9E55-4B3F0079F244}"/>
              </a:ext>
            </a:extLst>
          </p:cNvPr>
          <p:cNvSpPr/>
          <p:nvPr/>
        </p:nvSpPr>
        <p:spPr>
          <a:xfrm>
            <a:off x="5479772" y="3562827"/>
            <a:ext cx="1212048" cy="741365"/>
          </a:xfrm>
          <a:prstGeom prst="left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6EA3F01-4BF1-4484-9FB8-4A9B6182FC5D}"/>
              </a:ext>
            </a:extLst>
          </p:cNvPr>
          <p:cNvSpPr/>
          <p:nvPr/>
        </p:nvSpPr>
        <p:spPr>
          <a:xfrm>
            <a:off x="5923722" y="1689245"/>
            <a:ext cx="265043" cy="24557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615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3B4A0-2144-4E88-86D9-47F4336A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Casos de Uso 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43431A9-9F0F-402E-AC30-BA9E990BE402}"/>
              </a:ext>
            </a:extLst>
          </p:cNvPr>
          <p:cNvSpPr/>
          <p:nvPr/>
        </p:nvSpPr>
        <p:spPr>
          <a:xfrm>
            <a:off x="5070770" y="1661355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Caso de Uso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E0A7F98-2728-42F5-864D-CA15DDAA1728}"/>
              </a:ext>
            </a:extLst>
          </p:cNvPr>
          <p:cNvSpPr/>
          <p:nvPr/>
        </p:nvSpPr>
        <p:spPr>
          <a:xfrm>
            <a:off x="5070770" y="2998106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Caso de Uso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454A0F-9436-4047-BCFF-85C70DAC0D96}"/>
              </a:ext>
            </a:extLst>
          </p:cNvPr>
          <p:cNvSpPr/>
          <p:nvPr/>
        </p:nvSpPr>
        <p:spPr>
          <a:xfrm>
            <a:off x="5070770" y="4344809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Caso de Uso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6B6030-476B-45EF-9020-49F000974992}"/>
              </a:ext>
            </a:extLst>
          </p:cNvPr>
          <p:cNvSpPr/>
          <p:nvPr/>
        </p:nvSpPr>
        <p:spPr>
          <a:xfrm>
            <a:off x="5070770" y="5685557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2">
                    <a:lumMod val="50000"/>
                  </a:schemeClr>
                </a:solidFill>
              </a:rPr>
              <a:t>Caso de Uso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371DBD-148E-4A77-AEC5-FFD44DEDBF5B}"/>
              </a:ext>
            </a:extLst>
          </p:cNvPr>
          <p:cNvSpPr/>
          <p:nvPr/>
        </p:nvSpPr>
        <p:spPr>
          <a:xfrm>
            <a:off x="2845758" y="1502430"/>
            <a:ext cx="1144358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1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3079074-565C-424E-8630-692E4BFE7382}"/>
              </a:ext>
            </a:extLst>
          </p:cNvPr>
          <p:cNvSpPr/>
          <p:nvPr/>
        </p:nvSpPr>
        <p:spPr>
          <a:xfrm>
            <a:off x="2845758" y="2806163"/>
            <a:ext cx="1144358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2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F3B8AFE-8AA8-46BB-8428-2006AB5A4FF3}"/>
              </a:ext>
            </a:extLst>
          </p:cNvPr>
          <p:cNvSpPr/>
          <p:nvPr/>
        </p:nvSpPr>
        <p:spPr>
          <a:xfrm>
            <a:off x="2845758" y="4109896"/>
            <a:ext cx="1144358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</a:t>
            </a:r>
          </a:p>
          <a:p>
            <a:pPr algn="ctr"/>
            <a:r>
              <a:rPr lang="es-ES" sz="2000" b="1" dirty="0">
                <a:solidFill>
                  <a:schemeClr val="bg1"/>
                </a:solidFill>
              </a:rPr>
              <a:t>3 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3E8112-42D1-4704-9F5F-0C075FE9EBFF}"/>
              </a:ext>
            </a:extLst>
          </p:cNvPr>
          <p:cNvSpPr/>
          <p:nvPr/>
        </p:nvSpPr>
        <p:spPr>
          <a:xfrm>
            <a:off x="2845758" y="5401615"/>
            <a:ext cx="1144358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Modulo 4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DE8759-44FA-4B62-8D99-11187DED902B}"/>
              </a:ext>
            </a:extLst>
          </p:cNvPr>
          <p:cNvSpPr txBox="1"/>
          <p:nvPr/>
        </p:nvSpPr>
        <p:spPr>
          <a:xfrm>
            <a:off x="8026420" y="1609770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RQ001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RQ002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RQ003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RQ004</a:t>
            </a:r>
            <a:endParaRPr lang="es-EC" sz="1400" b="1" dirty="0">
              <a:solidFill>
                <a:srgbClr val="00206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745FA09-DFAC-493A-82B8-E576916D0F15}"/>
              </a:ext>
            </a:extLst>
          </p:cNvPr>
          <p:cNvSpPr txBox="1"/>
          <p:nvPr/>
        </p:nvSpPr>
        <p:spPr>
          <a:xfrm>
            <a:off x="8012565" y="2954816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RQ005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RQ006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RQ007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RQ008</a:t>
            </a:r>
            <a:endParaRPr lang="es-EC" sz="1400" b="1" dirty="0">
              <a:solidFill>
                <a:srgbClr val="00206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3F895A1-0133-4B08-873F-AC04AC945DEB}"/>
              </a:ext>
            </a:extLst>
          </p:cNvPr>
          <p:cNvSpPr txBox="1"/>
          <p:nvPr/>
        </p:nvSpPr>
        <p:spPr>
          <a:xfrm>
            <a:off x="8026420" y="5639578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RQ013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RQ014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RQ015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RQ016</a:t>
            </a:r>
            <a:endParaRPr lang="es-EC" sz="1400" b="1" dirty="0">
              <a:solidFill>
                <a:srgbClr val="00206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8805B4-3192-4FC4-BC04-8DE5E1025938}"/>
              </a:ext>
            </a:extLst>
          </p:cNvPr>
          <p:cNvSpPr txBox="1"/>
          <p:nvPr/>
        </p:nvSpPr>
        <p:spPr>
          <a:xfrm>
            <a:off x="7998710" y="4367945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RQ009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RQ010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RQ011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RQ012</a:t>
            </a:r>
            <a:endParaRPr lang="es-EC" sz="1400" b="1" dirty="0">
              <a:solidFill>
                <a:srgbClr val="002060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CDB2EE0-FA4E-4684-8A0A-42057A601B8A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90116" y="2090846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CEFF7B-0094-4EC0-8069-880269E81A9D}"/>
              </a:ext>
            </a:extLst>
          </p:cNvPr>
          <p:cNvCxnSpPr>
            <a:cxnSpLocks/>
          </p:cNvCxnSpPr>
          <p:nvPr/>
        </p:nvCxnSpPr>
        <p:spPr>
          <a:xfrm flipV="1">
            <a:off x="3990111" y="3420888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BCA8AE0-17C0-471B-A46B-26C94568355E}"/>
              </a:ext>
            </a:extLst>
          </p:cNvPr>
          <p:cNvCxnSpPr>
            <a:cxnSpLocks/>
          </p:cNvCxnSpPr>
          <p:nvPr/>
        </p:nvCxnSpPr>
        <p:spPr>
          <a:xfrm flipV="1">
            <a:off x="3990111" y="4775723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47A3E55-B914-460B-A7D8-75C75D071C50}"/>
              </a:ext>
            </a:extLst>
          </p:cNvPr>
          <p:cNvCxnSpPr>
            <a:cxnSpLocks/>
          </p:cNvCxnSpPr>
          <p:nvPr/>
        </p:nvCxnSpPr>
        <p:spPr>
          <a:xfrm flipV="1">
            <a:off x="3990111" y="6093131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D45FB00-A7F5-4AE4-8F6B-A5B12BD53F9A}"/>
              </a:ext>
            </a:extLst>
          </p:cNvPr>
          <p:cNvCxnSpPr>
            <a:stCxn id="23" idx="1"/>
            <a:endCxn id="3" idx="6"/>
          </p:cNvCxnSpPr>
          <p:nvPr/>
        </p:nvCxnSpPr>
        <p:spPr>
          <a:xfrm flipH="1">
            <a:off x="7176661" y="2086824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F918DB7-62EB-40C6-BDDE-E289E77CE9E0}"/>
              </a:ext>
            </a:extLst>
          </p:cNvPr>
          <p:cNvCxnSpPr/>
          <p:nvPr/>
        </p:nvCxnSpPr>
        <p:spPr>
          <a:xfrm flipH="1">
            <a:off x="7176661" y="3416866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0D3550C-D788-4926-B3C8-C0579A10979D}"/>
              </a:ext>
            </a:extLst>
          </p:cNvPr>
          <p:cNvCxnSpPr/>
          <p:nvPr/>
        </p:nvCxnSpPr>
        <p:spPr>
          <a:xfrm flipH="1">
            <a:off x="7162806" y="4755872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B027980-19C0-4F2C-A299-941B13751A21}"/>
              </a:ext>
            </a:extLst>
          </p:cNvPr>
          <p:cNvCxnSpPr/>
          <p:nvPr/>
        </p:nvCxnSpPr>
        <p:spPr>
          <a:xfrm flipH="1">
            <a:off x="7195150" y="6118605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chemeClr val="accent1">
                    <a:lumMod val="50000"/>
                  </a:schemeClr>
                </a:solidFill>
              </a:rPr>
              <a:t>Ejemplo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DF772A1-AF10-4928-BB2D-28197C44D863}"/>
              </a:ext>
            </a:extLst>
          </p:cNvPr>
          <p:cNvSpPr/>
          <p:nvPr/>
        </p:nvSpPr>
        <p:spPr>
          <a:xfrm>
            <a:off x="3677478" y="2464905"/>
            <a:ext cx="4240687" cy="30612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Sistema de Reserva de Vuelos</a:t>
            </a:r>
            <a:endParaRPr lang="es-EC" sz="4400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FE0B0B-0660-45EA-B5B3-DFBA840AA7C0}"/>
              </a:ext>
            </a:extLst>
          </p:cNvPr>
          <p:cNvSpPr/>
          <p:nvPr/>
        </p:nvSpPr>
        <p:spPr>
          <a:xfrm>
            <a:off x="3664231" y="2449221"/>
            <a:ext cx="2113722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Reserva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A26C7B-96EF-4FA4-8CE3-948AC550C54E}"/>
              </a:ext>
            </a:extLst>
          </p:cNvPr>
          <p:cNvSpPr/>
          <p:nvPr/>
        </p:nvSpPr>
        <p:spPr>
          <a:xfrm>
            <a:off x="5791199" y="2449221"/>
            <a:ext cx="2113722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Compra de Pasajes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69A825-71CB-4BB6-916D-03CE06263C4D}"/>
              </a:ext>
            </a:extLst>
          </p:cNvPr>
          <p:cNvSpPr/>
          <p:nvPr/>
        </p:nvSpPr>
        <p:spPr>
          <a:xfrm>
            <a:off x="3677478" y="3987689"/>
            <a:ext cx="2113721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Contabilidad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4330B05-673E-4EC2-A323-87BC930E5CCC}"/>
              </a:ext>
            </a:extLst>
          </p:cNvPr>
          <p:cNvSpPr/>
          <p:nvPr/>
        </p:nvSpPr>
        <p:spPr>
          <a:xfrm>
            <a:off x="5804445" y="3987690"/>
            <a:ext cx="2113720" cy="1523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Reportes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EFD258-9E67-4F23-A28E-543520F6823A}"/>
              </a:ext>
            </a:extLst>
          </p:cNvPr>
          <p:cNvSpPr txBox="1"/>
          <p:nvPr/>
        </p:nvSpPr>
        <p:spPr>
          <a:xfrm>
            <a:off x="4624285" y="5908100"/>
            <a:ext cx="2651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solidFill>
                  <a:srgbClr val="002060"/>
                </a:solidFill>
              </a:rPr>
              <a:t>Visionamiento</a:t>
            </a:r>
            <a:endParaRPr lang="es-EC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3B4A0-2144-4E88-86D9-47F4336A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Casos de Uso 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43431A9-9F0F-402E-AC30-BA9E990BE402}"/>
              </a:ext>
            </a:extLst>
          </p:cNvPr>
          <p:cNvSpPr/>
          <p:nvPr/>
        </p:nvSpPr>
        <p:spPr>
          <a:xfrm>
            <a:off x="5070770" y="1661355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Gestionar Reservas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E0A7F98-2728-42F5-864D-CA15DDAA1728}"/>
              </a:ext>
            </a:extLst>
          </p:cNvPr>
          <p:cNvSpPr/>
          <p:nvPr/>
        </p:nvSpPr>
        <p:spPr>
          <a:xfrm>
            <a:off x="5070770" y="2998106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Gestionar compras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454A0F-9436-4047-BCFF-85C70DAC0D96}"/>
              </a:ext>
            </a:extLst>
          </p:cNvPr>
          <p:cNvSpPr/>
          <p:nvPr/>
        </p:nvSpPr>
        <p:spPr>
          <a:xfrm>
            <a:off x="5070770" y="4344809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Gestionar contabilidad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6B6030-476B-45EF-9020-49F000974992}"/>
              </a:ext>
            </a:extLst>
          </p:cNvPr>
          <p:cNvSpPr/>
          <p:nvPr/>
        </p:nvSpPr>
        <p:spPr>
          <a:xfrm>
            <a:off x="5070770" y="5685557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Gestionar Información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371DBD-148E-4A77-AEC5-FFD44DEDBF5B}"/>
              </a:ext>
            </a:extLst>
          </p:cNvPr>
          <p:cNvSpPr/>
          <p:nvPr/>
        </p:nvSpPr>
        <p:spPr>
          <a:xfrm>
            <a:off x="2064327" y="1502430"/>
            <a:ext cx="1925789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Reservas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3079074-565C-424E-8630-692E4BFE7382}"/>
              </a:ext>
            </a:extLst>
          </p:cNvPr>
          <p:cNvSpPr/>
          <p:nvPr/>
        </p:nvSpPr>
        <p:spPr>
          <a:xfrm>
            <a:off x="2064327" y="2806163"/>
            <a:ext cx="1925789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Compra 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F3B8AFE-8AA8-46BB-8428-2006AB5A4FF3}"/>
              </a:ext>
            </a:extLst>
          </p:cNvPr>
          <p:cNvSpPr/>
          <p:nvPr/>
        </p:nvSpPr>
        <p:spPr>
          <a:xfrm>
            <a:off x="2064327" y="4109896"/>
            <a:ext cx="1925789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Contabilidad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3E8112-42D1-4704-9F5F-0C075FE9EBFF}"/>
              </a:ext>
            </a:extLst>
          </p:cNvPr>
          <p:cNvSpPr/>
          <p:nvPr/>
        </p:nvSpPr>
        <p:spPr>
          <a:xfrm>
            <a:off x="2064327" y="5401615"/>
            <a:ext cx="1925789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Reportes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DE8759-44FA-4B62-8D99-11187DED902B}"/>
              </a:ext>
            </a:extLst>
          </p:cNvPr>
          <p:cNvSpPr txBox="1"/>
          <p:nvPr/>
        </p:nvSpPr>
        <p:spPr>
          <a:xfrm>
            <a:off x="8026420" y="1609770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RQ001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RQ002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RQ003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RQ004</a:t>
            </a:r>
            <a:endParaRPr lang="es-EC" sz="1400" b="1" dirty="0">
              <a:solidFill>
                <a:srgbClr val="00206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745FA09-DFAC-493A-82B8-E576916D0F15}"/>
              </a:ext>
            </a:extLst>
          </p:cNvPr>
          <p:cNvSpPr txBox="1"/>
          <p:nvPr/>
        </p:nvSpPr>
        <p:spPr>
          <a:xfrm>
            <a:off x="8012565" y="2954816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RQ005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RQ006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RQ007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RQ008</a:t>
            </a:r>
            <a:endParaRPr lang="es-EC" sz="1400" b="1" dirty="0">
              <a:solidFill>
                <a:srgbClr val="00206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3F895A1-0133-4B08-873F-AC04AC945DEB}"/>
              </a:ext>
            </a:extLst>
          </p:cNvPr>
          <p:cNvSpPr txBox="1"/>
          <p:nvPr/>
        </p:nvSpPr>
        <p:spPr>
          <a:xfrm>
            <a:off x="8026420" y="5639578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RQ013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RQ014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RQ015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RQ016</a:t>
            </a:r>
            <a:endParaRPr lang="es-EC" sz="1400" b="1" dirty="0">
              <a:solidFill>
                <a:srgbClr val="00206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8805B4-3192-4FC4-BC04-8DE5E1025938}"/>
              </a:ext>
            </a:extLst>
          </p:cNvPr>
          <p:cNvSpPr txBox="1"/>
          <p:nvPr/>
        </p:nvSpPr>
        <p:spPr>
          <a:xfrm>
            <a:off x="7998710" y="4367945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RQ009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RQ010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RQ011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RQ012</a:t>
            </a:r>
            <a:endParaRPr lang="es-EC" sz="1400" b="1" dirty="0">
              <a:solidFill>
                <a:srgbClr val="002060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CDB2EE0-FA4E-4684-8A0A-42057A601B8A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90116" y="2090846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CEFF7B-0094-4EC0-8069-880269E81A9D}"/>
              </a:ext>
            </a:extLst>
          </p:cNvPr>
          <p:cNvCxnSpPr>
            <a:cxnSpLocks/>
          </p:cNvCxnSpPr>
          <p:nvPr/>
        </p:nvCxnSpPr>
        <p:spPr>
          <a:xfrm flipV="1">
            <a:off x="3990111" y="3420888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BCA8AE0-17C0-471B-A46B-26C94568355E}"/>
              </a:ext>
            </a:extLst>
          </p:cNvPr>
          <p:cNvCxnSpPr>
            <a:cxnSpLocks/>
          </p:cNvCxnSpPr>
          <p:nvPr/>
        </p:nvCxnSpPr>
        <p:spPr>
          <a:xfrm flipV="1">
            <a:off x="3990111" y="4775723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47A3E55-B914-460B-A7D8-75C75D071C50}"/>
              </a:ext>
            </a:extLst>
          </p:cNvPr>
          <p:cNvCxnSpPr>
            <a:cxnSpLocks/>
          </p:cNvCxnSpPr>
          <p:nvPr/>
        </p:nvCxnSpPr>
        <p:spPr>
          <a:xfrm flipV="1">
            <a:off x="3990111" y="6093131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D45FB00-A7F5-4AE4-8F6B-A5B12BD53F9A}"/>
              </a:ext>
            </a:extLst>
          </p:cNvPr>
          <p:cNvCxnSpPr>
            <a:stCxn id="23" idx="1"/>
            <a:endCxn id="3" idx="6"/>
          </p:cNvCxnSpPr>
          <p:nvPr/>
        </p:nvCxnSpPr>
        <p:spPr>
          <a:xfrm flipH="1">
            <a:off x="7176661" y="2086824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F918DB7-62EB-40C6-BDDE-E289E77CE9E0}"/>
              </a:ext>
            </a:extLst>
          </p:cNvPr>
          <p:cNvCxnSpPr/>
          <p:nvPr/>
        </p:nvCxnSpPr>
        <p:spPr>
          <a:xfrm flipH="1">
            <a:off x="7176661" y="3416866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0D3550C-D788-4926-B3C8-C0579A10979D}"/>
              </a:ext>
            </a:extLst>
          </p:cNvPr>
          <p:cNvCxnSpPr/>
          <p:nvPr/>
        </p:nvCxnSpPr>
        <p:spPr>
          <a:xfrm flipH="1">
            <a:off x="7162806" y="4755872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B027980-19C0-4F2C-A299-941B13751A21}"/>
              </a:ext>
            </a:extLst>
          </p:cNvPr>
          <p:cNvCxnSpPr/>
          <p:nvPr/>
        </p:nvCxnSpPr>
        <p:spPr>
          <a:xfrm flipH="1">
            <a:off x="7195150" y="6118605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B6027-E797-4C65-85D2-02C11EDC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70" y="198069"/>
            <a:ext cx="10515600" cy="1325563"/>
          </a:xfrm>
        </p:spPr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489901-09E7-49D4-86AF-A8681ED5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76" y="3609474"/>
            <a:ext cx="3256961" cy="2818524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67AA779-0AEE-4226-8B1D-86FE7DB3D861}"/>
              </a:ext>
            </a:extLst>
          </p:cNvPr>
          <p:cNvSpPr/>
          <p:nvPr/>
        </p:nvSpPr>
        <p:spPr>
          <a:xfrm>
            <a:off x="4765970" y="2128419"/>
            <a:ext cx="2105891" cy="8589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Gestionar Reservas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1F4806-C3E7-4D71-BB80-ECBD7016C156}"/>
              </a:ext>
            </a:extLst>
          </p:cNvPr>
          <p:cNvSpPr/>
          <p:nvPr/>
        </p:nvSpPr>
        <p:spPr>
          <a:xfrm>
            <a:off x="1759527" y="1969494"/>
            <a:ext cx="1925789" cy="12021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Reservas</a:t>
            </a:r>
            <a:endParaRPr lang="es-EC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803BDC-C709-4DC6-B8DD-1B3D537CB493}"/>
              </a:ext>
            </a:extLst>
          </p:cNvPr>
          <p:cNvSpPr txBox="1"/>
          <p:nvPr/>
        </p:nvSpPr>
        <p:spPr>
          <a:xfrm>
            <a:off x="7721620" y="2076834"/>
            <a:ext cx="6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RQ001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RQ002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RQ003</a:t>
            </a:r>
          </a:p>
          <a:p>
            <a:r>
              <a:rPr lang="es-ES" sz="1400" b="1" dirty="0">
                <a:solidFill>
                  <a:srgbClr val="002060"/>
                </a:solidFill>
              </a:rPr>
              <a:t>RQ004</a:t>
            </a:r>
            <a:endParaRPr lang="es-EC" sz="1400" b="1" dirty="0">
              <a:solidFill>
                <a:srgbClr val="00206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2FEA444-3B55-47D9-994D-49C3B3DB935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685316" y="2557910"/>
            <a:ext cx="1080654" cy="126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92BF266-158A-4CDB-8D2D-B83DDEB0AD91}"/>
              </a:ext>
            </a:extLst>
          </p:cNvPr>
          <p:cNvCxnSpPr>
            <a:stCxn id="7" idx="1"/>
            <a:endCxn id="5" idx="6"/>
          </p:cNvCxnSpPr>
          <p:nvPr/>
        </p:nvCxnSpPr>
        <p:spPr>
          <a:xfrm flipH="1">
            <a:off x="6871861" y="2553888"/>
            <a:ext cx="849759" cy="40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76DFF-ED02-4BC0-8761-A6EFDE0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2060"/>
                </a:solidFill>
              </a:rPr>
              <a:t>Ejemplo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EE461F-22A3-42C9-AD5D-12B977AB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65" y="1579851"/>
            <a:ext cx="8318869" cy="50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2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E9D0A8BEA30B458815BCD0313F01EF" ma:contentTypeVersion="14" ma:contentTypeDescription="Crear nuevo documento." ma:contentTypeScope="" ma:versionID="8136562f3670373c670cbc7f22c1ce90">
  <xsd:schema xmlns:xsd="http://www.w3.org/2001/XMLSchema" xmlns:xs="http://www.w3.org/2001/XMLSchema" xmlns:p="http://schemas.microsoft.com/office/2006/metadata/properties" xmlns:ns3="167e79ef-47db-4903-b5ec-2e10c9d0a2a0" xmlns:ns4="af7623d5-bdea-4f39-96c8-1a990863dbfe" targetNamespace="http://schemas.microsoft.com/office/2006/metadata/properties" ma:root="true" ma:fieldsID="8b68f2ca8b7a3e8ee38db123c6cad89b" ns3:_="" ns4:_="">
    <xsd:import namespace="167e79ef-47db-4903-b5ec-2e10c9d0a2a0"/>
    <xsd:import namespace="af7623d5-bdea-4f39-96c8-1a990863db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e79ef-47db-4903-b5ec-2e10c9d0a2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623d5-bdea-4f39-96c8-1a990863dbf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23C75-F148-4349-B26D-1F53E8983F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C543D9-D27A-4303-A960-A8DEBFF0308A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af7623d5-bdea-4f39-96c8-1a990863dbf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67e79ef-47db-4903-b5ec-2e10c9d0a2a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E618DA8-D4D3-4093-A130-DB5663782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7e79ef-47db-4903-b5ec-2e10c9d0a2a0"/>
    <ds:schemaRef ds:uri="af7623d5-bdea-4f39-96c8-1a990863db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32260</TotalTime>
  <Words>454</Words>
  <Application>Microsoft Office PowerPoint</Application>
  <PresentationFormat>Panorámica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Tema de Office</vt:lpstr>
      <vt:lpstr>Maestría en Software</vt:lpstr>
      <vt:lpstr>Como abordar el problema</vt:lpstr>
      <vt:lpstr>Requerimientos funcionales</vt:lpstr>
      <vt:lpstr>Requerimientos no funcionales</vt:lpstr>
      <vt:lpstr>Casos de Uso </vt:lpstr>
      <vt:lpstr>Ejemplo</vt:lpstr>
      <vt:lpstr>Casos de Uso </vt:lpstr>
      <vt:lpstr>Presentación de PowerPoint</vt:lpstr>
      <vt:lpstr>Ejemplo</vt:lpstr>
      <vt:lpstr>Ejemplo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Gestión Arquitectónico  Centro de Medicación PGE</dc:title>
  <dc:creator>ARMANDO AUGUSTO CABRERA SILVA</dc:creator>
  <cp:lastModifiedBy>ARMANDO AUGUSTO CABRERA SILVA</cp:lastModifiedBy>
  <cp:revision>53</cp:revision>
  <dcterms:created xsi:type="dcterms:W3CDTF">2020-03-30T14:08:00Z</dcterms:created>
  <dcterms:modified xsi:type="dcterms:W3CDTF">2021-08-12T23:54:37Z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0x010100B3E9D0A8BEA30B458815BCD0313F01EF</vt:lpwstr>
  </property>
</Properties>
</file>