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ACID y CAP</a:t>
            </a:r>
          </a:p>
        </p:txBody>
      </p:sp>
      <p:sp>
        <p:nvSpPr>
          <p:cNvPr id="3" name="Título 1">
            <a:extLst>
              <a:ext uri="{FF2B5EF4-FFF2-40B4-BE49-F238E27FC236}">
                <a16:creationId xmlns:a16="http://schemas.microsoft.com/office/drawing/2014/main" id="{36B87DEC-8557-43E0-97BE-20F42C6DC505}"/>
              </a:ext>
            </a:extLst>
          </p:cNvPr>
          <p:cNvSpPr txBox="1">
            <a:spLocks/>
          </p:cNvSpPr>
          <p:nvPr/>
        </p:nvSpPr>
        <p:spPr>
          <a:xfrm>
            <a:off x="2830944" y="3471337"/>
            <a:ext cx="6815669" cy="1515533"/>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2800" dirty="0"/>
              <a:t>Grupo 7:</a:t>
            </a:r>
          </a:p>
          <a:p>
            <a:pPr marL="685800" indent="-685800" algn="l">
              <a:buFont typeface="Arial" panose="020B0604020202020204" pitchFamily="34" charset="0"/>
              <a:buChar char="•"/>
            </a:pPr>
            <a:r>
              <a:rPr lang="es-ES" sz="2800" dirty="0"/>
              <a:t>Ing. Jorge Miranda</a:t>
            </a:r>
          </a:p>
          <a:p>
            <a:pPr marL="685800" indent="-685800" algn="l">
              <a:buFont typeface="Arial" panose="020B0604020202020204" pitchFamily="34" charset="0"/>
              <a:buChar char="•"/>
            </a:pPr>
            <a:r>
              <a:rPr lang="es-ES" sz="2800" dirty="0"/>
              <a:t>Ing. Fernando Castillo</a:t>
            </a:r>
          </a:p>
        </p:txBody>
      </p:sp>
    </p:spTree>
    <p:extLst>
      <p:ext uri="{BB962C8B-B14F-4D97-AF65-F5344CB8AC3E}">
        <p14:creationId xmlns:p14="http://schemas.microsoft.com/office/powerpoint/2010/main" val="91891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8229005" y="768523"/>
            <a:ext cx="3448594" cy="504109"/>
          </a:xfrm>
        </p:spPr>
        <p:txBody>
          <a:bodyPr>
            <a:noAutofit/>
          </a:bodyPr>
          <a:lstStyle/>
          <a:p>
            <a:r>
              <a:rPr lang="es-ES" sz="2000" b="1" u="sng" dirty="0">
                <a:solidFill>
                  <a:srgbClr val="00B0F0"/>
                </a:solidFill>
              </a:rPr>
              <a:t>Transacciones</a:t>
            </a:r>
            <a:r>
              <a:rPr lang="es-ES" sz="4800" b="1" u="sng" dirty="0">
                <a:solidFill>
                  <a:srgbClr val="00B0F0"/>
                </a:solidFill>
              </a:rPr>
              <a:t> </a:t>
            </a:r>
            <a:r>
              <a:rPr lang="es-ES" sz="2000" b="1" u="sng" dirty="0">
                <a:solidFill>
                  <a:srgbClr val="00B0F0"/>
                </a:solidFill>
              </a:rPr>
              <a:t>Bancarias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783" y="770709"/>
            <a:ext cx="9705703" cy="5551715"/>
          </a:xfrm>
          <a:prstGeom prst="rect">
            <a:avLst/>
          </a:prstGeom>
        </p:spPr>
      </p:pic>
      <p:sp>
        <p:nvSpPr>
          <p:cNvPr id="3" name="CuadroTexto 2"/>
          <p:cNvSpPr txBox="1"/>
          <p:nvPr/>
        </p:nvSpPr>
        <p:spPr>
          <a:xfrm>
            <a:off x="810490" y="2184862"/>
            <a:ext cx="3532909" cy="1292662"/>
          </a:xfrm>
          <a:prstGeom prst="rect">
            <a:avLst/>
          </a:prstGeom>
          <a:noFill/>
        </p:spPr>
        <p:txBody>
          <a:bodyPr wrap="square" rtlCol="0">
            <a:spAutoFit/>
          </a:bodyPr>
          <a:lstStyle/>
          <a:p>
            <a:pPr algn="just"/>
            <a:r>
              <a:rPr lang="es-ES" sz="1200" dirty="0"/>
              <a:t>Se transfieren fondos de una cuenta bancaria a otra, la transacción puede fallar por muchos motivos, pero no deben restarse los fondos de una cuenta si no se ha sumado a la otra y al revés, por lo tanto o se culmina la transacción o se rechaza la operación</a:t>
            </a:r>
          </a:p>
          <a:p>
            <a:pPr algn="just"/>
            <a:endParaRPr lang="es-EC" dirty="0"/>
          </a:p>
        </p:txBody>
      </p:sp>
      <p:sp>
        <p:nvSpPr>
          <p:cNvPr id="5" name="CuadroTexto 4"/>
          <p:cNvSpPr txBox="1"/>
          <p:nvPr/>
        </p:nvSpPr>
        <p:spPr>
          <a:xfrm>
            <a:off x="7969827" y="1308607"/>
            <a:ext cx="3522518" cy="1477328"/>
          </a:xfrm>
          <a:prstGeom prst="rect">
            <a:avLst/>
          </a:prstGeom>
          <a:noFill/>
        </p:spPr>
        <p:txBody>
          <a:bodyPr wrap="square" rtlCol="0">
            <a:spAutoFit/>
          </a:bodyPr>
          <a:lstStyle/>
          <a:p>
            <a:pPr algn="just"/>
            <a:r>
              <a:rPr lang="es-ES" sz="1200" dirty="0"/>
              <a:t>La transacción bancaria, supongamos que cada vez que se realice una transferencia bancaria sea necesario notificar a la sucursal para actualizar la información para que la transferencia sea exitosa, si no es posible comunicarse y actualizar la información en la sucursal del cliente, toda la transacción debe ser abortada.</a:t>
            </a:r>
          </a:p>
          <a:p>
            <a:pPr algn="just"/>
            <a:endParaRPr lang="es-EC" dirty="0"/>
          </a:p>
        </p:txBody>
      </p:sp>
      <p:sp>
        <p:nvSpPr>
          <p:cNvPr id="6" name="CuadroTexto 5"/>
          <p:cNvSpPr txBox="1"/>
          <p:nvPr/>
        </p:nvSpPr>
        <p:spPr>
          <a:xfrm>
            <a:off x="810490" y="4249882"/>
            <a:ext cx="3532909" cy="2215991"/>
          </a:xfrm>
          <a:prstGeom prst="rect">
            <a:avLst/>
          </a:prstGeom>
          <a:noFill/>
        </p:spPr>
        <p:txBody>
          <a:bodyPr wrap="square" rtlCol="0">
            <a:spAutoFit/>
          </a:bodyPr>
          <a:lstStyle/>
          <a:p>
            <a:pPr algn="just"/>
            <a:r>
              <a:rPr lang="es-ES" sz="1200" dirty="0"/>
              <a:t>Las transacciones bancarias que se estén realizando en el sistema sean invisibles a todos los usuarios hasta que estas hayan sido declaradas finalizadas, en la transacción bancaria es posible que el sistema este programado para intentar 5 a N ocasiones más antes de abortar una transacción por completo, a pesar que este último paso no haya sido finalizado ya existen otras modificaciones en el sistema. Esto garantiza que los usuarios del sistema no observen estos cambios intermedios hasta que sea finalizada la última acción.</a:t>
            </a:r>
          </a:p>
          <a:p>
            <a:pPr algn="just"/>
            <a:endParaRPr lang="es-EC" dirty="0"/>
          </a:p>
        </p:txBody>
      </p:sp>
      <p:sp>
        <p:nvSpPr>
          <p:cNvPr id="7" name="CuadroTexto 6"/>
          <p:cNvSpPr txBox="1"/>
          <p:nvPr/>
        </p:nvSpPr>
        <p:spPr>
          <a:xfrm>
            <a:off x="7969827" y="4000181"/>
            <a:ext cx="3522518" cy="1107996"/>
          </a:xfrm>
          <a:prstGeom prst="rect">
            <a:avLst/>
          </a:prstGeom>
          <a:noFill/>
        </p:spPr>
        <p:txBody>
          <a:bodyPr wrap="square" rtlCol="0">
            <a:spAutoFit/>
          </a:bodyPr>
          <a:lstStyle/>
          <a:p>
            <a:pPr algn="just"/>
            <a:r>
              <a:rPr lang="es-ES" sz="1200" dirty="0"/>
              <a:t>Al cumplir la operación bancaria y ocurre una falla del sistema como consecuencia, el sistema es capaz de acceder a dicha operación sin perder ninguna información</a:t>
            </a:r>
          </a:p>
          <a:p>
            <a:endParaRPr lang="es-EC" dirty="0"/>
          </a:p>
        </p:txBody>
      </p:sp>
      <p:sp>
        <p:nvSpPr>
          <p:cNvPr id="8" name="Título 1"/>
          <p:cNvSpPr txBox="1">
            <a:spLocks/>
          </p:cNvSpPr>
          <p:nvPr/>
        </p:nvSpPr>
        <p:spPr>
          <a:xfrm>
            <a:off x="616924" y="635546"/>
            <a:ext cx="3448594" cy="50410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b="1" u="sng" dirty="0">
                <a:solidFill>
                  <a:srgbClr val="00B0F0"/>
                </a:solidFill>
              </a:rPr>
              <a:t>Cuando se cumple ACID</a:t>
            </a:r>
          </a:p>
        </p:txBody>
      </p:sp>
    </p:spTree>
    <p:extLst>
      <p:ext uri="{BB962C8B-B14F-4D97-AF65-F5344CB8AC3E}">
        <p14:creationId xmlns:p14="http://schemas.microsoft.com/office/powerpoint/2010/main" val="360915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4938B84-BF06-474E-AE7D-6BC76356FB9C}"/>
              </a:ext>
            </a:extLst>
          </p:cNvPr>
          <p:cNvPicPr>
            <a:picLocks noChangeAspect="1"/>
          </p:cNvPicPr>
          <p:nvPr/>
        </p:nvPicPr>
        <p:blipFill>
          <a:blip r:embed="rId2"/>
          <a:stretch>
            <a:fillRect/>
          </a:stretch>
        </p:blipFill>
        <p:spPr>
          <a:xfrm>
            <a:off x="922090" y="1634619"/>
            <a:ext cx="10347817" cy="4281489"/>
          </a:xfrm>
          <a:prstGeom prst="rect">
            <a:avLst/>
          </a:prstGeom>
        </p:spPr>
      </p:pic>
      <p:sp>
        <p:nvSpPr>
          <p:cNvPr id="13" name="Título 1">
            <a:extLst>
              <a:ext uri="{FF2B5EF4-FFF2-40B4-BE49-F238E27FC236}">
                <a16:creationId xmlns:a16="http://schemas.microsoft.com/office/drawing/2014/main" id="{9282FDB4-B704-49D2-A77A-A24CC2241072}"/>
              </a:ext>
            </a:extLst>
          </p:cNvPr>
          <p:cNvSpPr txBox="1">
            <a:spLocks/>
          </p:cNvSpPr>
          <p:nvPr/>
        </p:nvSpPr>
        <p:spPr>
          <a:xfrm>
            <a:off x="2306781" y="775638"/>
            <a:ext cx="7578436" cy="504109"/>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u="sng" dirty="0">
                <a:solidFill>
                  <a:srgbClr val="00B0F0"/>
                </a:solidFill>
              </a:rPr>
              <a:t>Ejemplo de aplicación de CAP</a:t>
            </a:r>
          </a:p>
        </p:txBody>
      </p:sp>
    </p:spTree>
    <p:extLst>
      <p:ext uri="{BB962C8B-B14F-4D97-AF65-F5344CB8AC3E}">
        <p14:creationId xmlns:p14="http://schemas.microsoft.com/office/powerpoint/2010/main" val="15304808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245</Words>
  <Application>Microsoft Office PowerPoint</Application>
  <PresentationFormat>Panorámica</PresentationFormat>
  <Paragraphs>11</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Garamond</vt:lpstr>
      <vt:lpstr>Orgánico</vt:lpstr>
      <vt:lpstr>ACID y CAP</vt:lpstr>
      <vt:lpstr>Transacciones Bancarias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dc:title>
  <dc:creator>Cuenta Microsoft</dc:creator>
  <cp:lastModifiedBy>ASUS</cp:lastModifiedBy>
  <cp:revision>11</cp:revision>
  <dcterms:created xsi:type="dcterms:W3CDTF">2021-11-16T01:50:10Z</dcterms:created>
  <dcterms:modified xsi:type="dcterms:W3CDTF">2021-11-16T15:52:19Z</dcterms:modified>
</cp:coreProperties>
</file>