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imoFgsEiEwAnuHrXe41h4DVFaF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3BB872-C415-4C38-9B15-6A55D5B29DD9}">
  <a:tblStyle styleId="{C13BB872-C415-4C38-9B15-6A55D5B29DD9}" styleName="Table_0">
    <a:wholeTbl>
      <a:tcTxStyle b="off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Avenir Next LT Pro"/>
          <a:ea typeface="Avenir Next LT Pro"/>
          <a:cs typeface="Avenir Next LT Pro"/>
        </a:font>
        <a:schemeClr val="dk1"/>
      </a:tcTxStyle>
      <a:tcStyle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1"/>
          <p:cNvSpPr txBox="1"/>
          <p:nvPr>
            <p:ph type="ctrTitle"/>
          </p:nvPr>
        </p:nvSpPr>
        <p:spPr>
          <a:xfrm>
            <a:off x="2640013" y="484479"/>
            <a:ext cx="6911974" cy="29546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idx="1" type="subTitle"/>
          </p:nvPr>
        </p:nvSpPr>
        <p:spPr>
          <a:xfrm>
            <a:off x="2640013" y="3799133"/>
            <a:ext cx="6911974" cy="19698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1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0"/>
          <p:cNvSpPr txBox="1"/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" type="body"/>
          </p:nvPr>
        </p:nvSpPr>
        <p:spPr>
          <a:xfrm rot="5400000">
            <a:off x="4518094" y="-1161256"/>
            <a:ext cx="3132137" cy="1072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1"/>
          <p:cNvSpPr txBox="1"/>
          <p:nvPr>
            <p:ph type="title"/>
          </p:nvPr>
        </p:nvSpPr>
        <p:spPr>
          <a:xfrm rot="5400000">
            <a:off x="8354663" y="2505823"/>
            <a:ext cx="504897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" type="body"/>
          </p:nvPr>
        </p:nvSpPr>
        <p:spPr>
          <a:xfrm rot="5400000">
            <a:off x="2672158" y="-1220319"/>
            <a:ext cx="5048975" cy="89296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2"/>
          <p:cNvSpPr txBox="1"/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" type="body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3"/>
          <p:cNvSpPr txBox="1"/>
          <p:nvPr>
            <p:ph type="title"/>
          </p:nvPr>
        </p:nvSpPr>
        <p:spPr>
          <a:xfrm>
            <a:off x="720000" y="619200"/>
            <a:ext cx="10728326" cy="28797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" type="body"/>
          </p:nvPr>
        </p:nvSpPr>
        <p:spPr>
          <a:xfrm>
            <a:off x="719910" y="3858924"/>
            <a:ext cx="10728326" cy="19190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23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/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" type="body"/>
          </p:nvPr>
        </p:nvSpPr>
        <p:spPr>
          <a:xfrm>
            <a:off x="720000" y="2541600"/>
            <a:ext cx="5003800" cy="3234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2" type="body"/>
          </p:nvPr>
        </p:nvSpPr>
        <p:spPr>
          <a:xfrm>
            <a:off x="6458400" y="2541600"/>
            <a:ext cx="5003801" cy="3234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 txBox="1"/>
          <p:nvPr>
            <p:ph type="title"/>
          </p:nvPr>
        </p:nvSpPr>
        <p:spPr>
          <a:xfrm>
            <a:off x="720000" y="619200"/>
            <a:ext cx="10728325" cy="673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" type="body"/>
          </p:nvPr>
        </p:nvSpPr>
        <p:spPr>
          <a:xfrm>
            <a:off x="720000" y="1840698"/>
            <a:ext cx="5015638" cy="5657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0" sz="1600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25"/>
          <p:cNvSpPr txBox="1"/>
          <p:nvPr>
            <p:ph idx="2" type="body"/>
          </p:nvPr>
        </p:nvSpPr>
        <p:spPr>
          <a:xfrm>
            <a:off x="720000" y="2541600"/>
            <a:ext cx="5003801" cy="3234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3" type="body"/>
          </p:nvPr>
        </p:nvSpPr>
        <p:spPr>
          <a:xfrm>
            <a:off x="6458400" y="1840698"/>
            <a:ext cx="5015638" cy="5657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0" sz="1600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25"/>
          <p:cNvSpPr txBox="1"/>
          <p:nvPr>
            <p:ph idx="4" type="body"/>
          </p:nvPr>
        </p:nvSpPr>
        <p:spPr>
          <a:xfrm>
            <a:off x="6458400" y="2541600"/>
            <a:ext cx="5003800" cy="3234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/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7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8"/>
          <p:cNvSpPr txBox="1"/>
          <p:nvPr>
            <p:ph type="title"/>
          </p:nvPr>
        </p:nvSpPr>
        <p:spPr>
          <a:xfrm>
            <a:off x="720000" y="619200"/>
            <a:ext cx="310746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" type="body"/>
          </p:nvPr>
        </p:nvSpPr>
        <p:spPr>
          <a:xfrm>
            <a:off x="4548188" y="584662"/>
            <a:ext cx="6911974" cy="5184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indent="-355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28"/>
          <p:cNvSpPr txBox="1"/>
          <p:nvPr>
            <p:ph idx="2" type="body"/>
          </p:nvPr>
        </p:nvSpPr>
        <p:spPr>
          <a:xfrm>
            <a:off x="720000" y="2541600"/>
            <a:ext cx="3107463" cy="3231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28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/>
          <p:nvPr>
            <p:ph type="title"/>
          </p:nvPr>
        </p:nvSpPr>
        <p:spPr>
          <a:xfrm>
            <a:off x="720000" y="619200"/>
            <a:ext cx="3095626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/>
          <p:nvPr>
            <p:ph idx="2" type="pic"/>
          </p:nvPr>
        </p:nvSpPr>
        <p:spPr>
          <a:xfrm>
            <a:off x="4548188" y="728664"/>
            <a:ext cx="6923812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5" name="Google Shape;65;p29"/>
          <p:cNvSpPr txBox="1"/>
          <p:nvPr>
            <p:ph idx="1" type="body"/>
          </p:nvPr>
        </p:nvSpPr>
        <p:spPr>
          <a:xfrm>
            <a:off x="720000" y="2541600"/>
            <a:ext cx="3095625" cy="3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29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9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20"/>
          <p:cNvSpPr txBox="1"/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20"/>
          <p:cNvSpPr txBox="1"/>
          <p:nvPr>
            <p:ph idx="1" type="body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6" name="Google Shape;86;p1"/>
          <p:cNvSpPr txBox="1"/>
          <p:nvPr>
            <p:ph type="ctrTitle"/>
          </p:nvPr>
        </p:nvSpPr>
        <p:spPr>
          <a:xfrm>
            <a:off x="720000" y="720000"/>
            <a:ext cx="5015638" cy="2804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</a:pPr>
            <a:r>
              <a:rPr lang="es-ES"/>
              <a:t>MODELO DE CALIDAD DROMEY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0000" y="3830399"/>
            <a:ext cx="5015638" cy="19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/>
              <a:t>CONTROL Y ASEGURAMIENTO DE LA CALIDAD</a:t>
            </a:r>
            <a:endParaRPr/>
          </a:p>
        </p:txBody>
      </p:sp>
      <p:pic>
        <p:nvPicPr>
          <p:cNvPr descr="Bombillas blancas con una amarilla que sobresale" id="88" name="Google Shape;88;p1"/>
          <p:cNvPicPr preferRelativeResize="0"/>
          <p:nvPr/>
        </p:nvPicPr>
        <p:blipFill rotWithShape="1">
          <a:blip r:embed="rId3">
            <a:alphaModFix/>
          </a:blip>
          <a:srcRect b="-1" l="14506" r="30375" t="0"/>
          <a:stretch/>
        </p:blipFill>
        <p:spPr>
          <a:xfrm>
            <a:off x="6529065" y="10"/>
            <a:ext cx="5662935" cy="6857990"/>
          </a:xfrm>
          <a:custGeom>
            <a:rect b="b" l="l" r="r" t="t"/>
            <a:pathLst>
              <a:path extrusionOk="0" h="6858000" w="5662935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descr="https://lh6.googleusercontent.com/vl60syqakITrXxJtEHGqmMo1e9bskIwIzcTBs2zDdmeOe2qZtC6ee6Og7sMhuGv01itxPAJxYqBZHk1jdMInQu1iNqS0VCjuGNiuow0abwaSJXEmkVZ1aYabqPjjlMWrmU4SdvA"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5638" y="2563573"/>
            <a:ext cx="1266825" cy="126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s-ES" sz="4000"/>
              <a:t>Desventajas del modelo dromey </a:t>
            </a:r>
            <a:endParaRPr/>
          </a:p>
        </p:txBody>
      </p:sp>
      <p:sp>
        <p:nvSpPr>
          <p:cNvPr id="196" name="Google Shape;196;p13"/>
          <p:cNvSpPr txBox="1"/>
          <p:nvPr>
            <p:ph idx="1" type="body"/>
          </p:nvPr>
        </p:nvSpPr>
        <p:spPr>
          <a:xfrm>
            <a:off x="719997" y="2096528"/>
            <a:ext cx="10728325" cy="3227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ES" sz="2800"/>
              <a:t>Se enfoca solo en la calidad del producto, no en el desarrollo y análisis del mismo.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/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s-ES" sz="4000"/>
              <a:t>Calidad del software a partir del modelo dromey </a:t>
            </a:r>
            <a:endParaRPr sz="4000"/>
          </a:p>
        </p:txBody>
      </p:sp>
      <p:sp>
        <p:nvSpPr>
          <p:cNvPr id="202" name="Google Shape;202;p14"/>
          <p:cNvSpPr txBox="1"/>
          <p:nvPr>
            <p:ph idx="1" type="body"/>
          </p:nvPr>
        </p:nvSpPr>
        <p:spPr>
          <a:xfrm>
            <a:off x="719997" y="2096528"/>
            <a:ext cx="10728325" cy="3607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ES" sz="2800"/>
              <a:t>C1: Disponibilidad: grado en que es posible acceder a la información existente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ES" sz="2800"/>
              <a:t>C2: Claridad: Grado en que el modelo es presentado y si posee mecanismos explicativos sobre su uso.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ES" sz="2800"/>
              <a:t>C3: Adaptabilidad: Grado en el que el modelo posee la capacidad de adaptarse a distintas situaciones dependiendo del producto al que se va aplicar.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 txBox="1"/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s-ES" sz="4000"/>
              <a:t>Calidad del software a partir del modelo dromey </a:t>
            </a:r>
            <a:endParaRPr sz="4000"/>
          </a:p>
        </p:txBody>
      </p:sp>
      <p:sp>
        <p:nvSpPr>
          <p:cNvPr id="208" name="Google Shape;208;p15"/>
          <p:cNvSpPr txBox="1"/>
          <p:nvPr>
            <p:ph idx="1" type="body"/>
          </p:nvPr>
        </p:nvSpPr>
        <p:spPr>
          <a:xfrm>
            <a:off x="719997" y="2096528"/>
            <a:ext cx="10728325" cy="3607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ES" sz="2800"/>
              <a:t>C4: Completitud: Grado en el que el modelo describe todas sus partes en su totalidad sin dejar por fuera información importante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ES" sz="2800"/>
              <a:t>C5: Área de aplicación: aplicabilidad del modelo a las diferentes áreas de calidad del software.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/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s-ES" sz="4000"/>
              <a:t>Calidad del software a partir del modelo dromey </a:t>
            </a:r>
            <a:endParaRPr sz="4000"/>
          </a:p>
        </p:txBody>
      </p:sp>
      <p:sp>
        <p:nvSpPr>
          <p:cNvPr id="214" name="Google Shape;214;p16"/>
          <p:cNvSpPr txBox="1"/>
          <p:nvPr>
            <p:ph idx="1" type="body"/>
          </p:nvPr>
        </p:nvSpPr>
        <p:spPr>
          <a:xfrm>
            <a:off x="647569" y="3693814"/>
            <a:ext cx="10728325" cy="23539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20000"/>
          </a:bodyPr>
          <a:lstStyle/>
          <a:p>
            <a:pPr indent="-64135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ES" sz="2800"/>
              <a:t>C1: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s-ES" sz="2400"/>
              <a:t>1: la información no se encuentra disponible al público en general </a:t>
            </a:r>
            <a:endParaRPr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s-ES" sz="2400"/>
              <a:t>2: Hay disponibilidad de algunos documentos pero es limitado el acceso. </a:t>
            </a:r>
            <a:endParaRPr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s-ES" sz="2400"/>
              <a:t>3: Se encuentra información suficiente disponible para ser usada.</a:t>
            </a:r>
            <a:endParaRPr sz="2400"/>
          </a:p>
        </p:txBody>
      </p:sp>
      <p:sp>
        <p:nvSpPr>
          <p:cNvPr id="215" name="Google Shape;215;p16"/>
          <p:cNvSpPr txBox="1"/>
          <p:nvPr/>
        </p:nvSpPr>
        <p:spPr>
          <a:xfrm>
            <a:off x="575142" y="1858878"/>
            <a:ext cx="10728325" cy="17149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Char char="•"/>
            </a:pPr>
            <a:r>
              <a:rPr lang="es-ES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Es necesario tener en cuenta estos criterios de selección que sirvan para elección de aquellos modelos que pueden ser de interés. </a:t>
            </a:r>
            <a:endParaRPr sz="2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"/>
          <p:cNvSpPr txBox="1"/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s-ES" sz="4000"/>
              <a:t>Calidad del software a partir del modelo dromey </a:t>
            </a:r>
            <a:endParaRPr sz="4000"/>
          </a:p>
        </p:txBody>
      </p:sp>
      <p:sp>
        <p:nvSpPr>
          <p:cNvPr id="221" name="Google Shape;221;p17"/>
          <p:cNvSpPr txBox="1"/>
          <p:nvPr>
            <p:ph idx="1" type="body"/>
          </p:nvPr>
        </p:nvSpPr>
        <p:spPr>
          <a:xfrm>
            <a:off x="647569" y="3693814"/>
            <a:ext cx="10728325" cy="23539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508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ES" sz="2800"/>
              <a:t>C3: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ES" sz="1600"/>
              <a:t>1: El modelo no es adaptable. Se presenta de forma rígida para su uso. </a:t>
            </a:r>
            <a:endParaRPr sz="16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ES" sz="1600"/>
              <a:t>2: El modelo puede ser adaptado pero exige ciertas reglas a seguir. </a:t>
            </a:r>
            <a:endParaRPr sz="16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ES" sz="1600"/>
              <a:t>3: El modelo permite ser adaptado.</a:t>
            </a:r>
            <a:endParaRPr sz="1600"/>
          </a:p>
        </p:txBody>
      </p:sp>
      <p:sp>
        <p:nvSpPr>
          <p:cNvPr id="222" name="Google Shape;222;p17"/>
          <p:cNvSpPr txBox="1"/>
          <p:nvPr/>
        </p:nvSpPr>
        <p:spPr>
          <a:xfrm>
            <a:off x="647569" y="1646222"/>
            <a:ext cx="10728325" cy="20475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55000" lnSpcReduction="20000"/>
          </a:bodyPr>
          <a:lstStyle/>
          <a:p>
            <a:pPr indent="-13081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•"/>
            </a:pPr>
            <a:r>
              <a:rPr lang="es-ES" sz="4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C2: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None/>
            </a:pPr>
            <a:r>
              <a:rPr lang="es-ES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1: El modelo no es claro o se dificulta su entendimiento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None/>
            </a:pPr>
            <a:r>
              <a:rPr lang="es-ES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2: El modelo es presentado en forma clara, sin embargo no posee mecanismos de ayuda sobre el modo de emplearlo. </a:t>
            </a:r>
            <a:endParaRPr sz="2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None/>
            </a:pPr>
            <a:r>
              <a:rPr lang="es-ES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3: El modelo presenta es presentado en forma clara, posee mecanismos explicativos acerca de su modo de empleo.</a:t>
            </a:r>
            <a:endParaRPr sz="2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 txBox="1"/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s-ES" sz="4000"/>
              <a:t>Calidad del software a partir del modelo dromey </a:t>
            </a:r>
            <a:endParaRPr sz="4000"/>
          </a:p>
        </p:txBody>
      </p:sp>
      <p:sp>
        <p:nvSpPr>
          <p:cNvPr id="228" name="Google Shape;228;p18"/>
          <p:cNvSpPr txBox="1"/>
          <p:nvPr>
            <p:ph idx="1" type="body"/>
          </p:nvPr>
        </p:nvSpPr>
        <p:spPr>
          <a:xfrm>
            <a:off x="647569" y="3693814"/>
            <a:ext cx="10728325" cy="23539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508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ES" sz="2800"/>
              <a:t>C5: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ES" sz="1600"/>
              <a:t>1: Modelo de proceso, metodología o estándar (no incluye modelo) </a:t>
            </a:r>
            <a:endParaRPr sz="16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ES" sz="1600"/>
              <a:t>2: Puede ser modelo de proceso y producto al mismo tiempo. </a:t>
            </a:r>
            <a:endParaRPr sz="16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ES" sz="1600"/>
              <a:t>3: Modelo para producto software</a:t>
            </a:r>
            <a:endParaRPr sz="1600"/>
          </a:p>
        </p:txBody>
      </p:sp>
      <p:sp>
        <p:nvSpPr>
          <p:cNvPr id="229" name="Google Shape;229;p18"/>
          <p:cNvSpPr txBox="1"/>
          <p:nvPr/>
        </p:nvSpPr>
        <p:spPr>
          <a:xfrm>
            <a:off x="647569" y="1646222"/>
            <a:ext cx="10728325" cy="20475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70000" lnSpcReduction="20000"/>
          </a:bodyPr>
          <a:lstStyle/>
          <a:p>
            <a:pPr indent="-1041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•"/>
            </a:pPr>
            <a:r>
              <a:rPr lang="es-ES" sz="4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C4: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None/>
            </a:pPr>
            <a:r>
              <a:rPr lang="es-ES" sz="2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1: El modelo no menciona toda la información necesaria. Se encuentra incompleto </a:t>
            </a:r>
            <a:endParaRPr sz="21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None/>
            </a:pPr>
            <a:r>
              <a:rPr lang="es-ES" sz="2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2: El modelo describe medianamente sus componentes, sin embargo deja algunos elementos por fuera. Está incompleto. </a:t>
            </a:r>
            <a:endParaRPr sz="21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None/>
            </a:pPr>
            <a:r>
              <a:rPr lang="es-ES" sz="2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3: El modelo describe todas sus partes. Esta completo.</a:t>
            </a:r>
            <a:endParaRPr sz="31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s-ES" sz="4000"/>
              <a:t>Calidad del software a partir del modelo dromey </a:t>
            </a:r>
            <a:endParaRPr/>
          </a:p>
        </p:txBody>
      </p:sp>
      <p:graphicFrame>
        <p:nvGraphicFramePr>
          <p:cNvPr id="235" name="Google Shape;235;p19"/>
          <p:cNvGraphicFramePr/>
          <p:nvPr/>
        </p:nvGraphicFramePr>
        <p:xfrm>
          <a:off x="1153814" y="263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{C13BB872-C415-4C38-9B15-6A55D5B29DD9}</a:tableStyleId>
              </a:tblPr>
              <a:tblGrid>
                <a:gridCol w="2438400"/>
                <a:gridCol w="812800"/>
                <a:gridCol w="812800"/>
                <a:gridCol w="812800"/>
                <a:gridCol w="812800"/>
                <a:gridCol w="812800"/>
                <a:gridCol w="1625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/>
                        <a:t>Modelo / Estandar</a:t>
                      </a:r>
                      <a:endParaRPr sz="1800"/>
                    </a:p>
                  </a:txBody>
                  <a:tcPr marT="45725" marB="45725" marR="91450" marL="91450"/>
                </a:tc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CRITERIOS</a:t>
                      </a:r>
                      <a:endParaRPr sz="1800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C1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C1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C3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C4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C5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TOTAL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Dromey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5" name="Google Shape;95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98" name="Google Shape;98;p5"/>
          <p:cNvGrpSpPr/>
          <p:nvPr/>
        </p:nvGrpSpPr>
        <p:grpSpPr>
          <a:xfrm>
            <a:off x="588010" y="861876"/>
            <a:ext cx="10960462" cy="3554321"/>
            <a:chOff x="588010" y="861876"/>
            <a:chExt cx="10960462" cy="3554321"/>
          </a:xfrm>
        </p:grpSpPr>
        <p:sp>
          <p:nvSpPr>
            <p:cNvPr id="99" name="Google Shape;99;p5"/>
            <p:cNvSpPr/>
            <p:nvPr/>
          </p:nvSpPr>
          <p:spPr>
            <a:xfrm rot="-4799886">
              <a:off x="1083914" y="3331230"/>
              <a:ext cx="879143" cy="903430"/>
            </a:xfrm>
            <a:custGeom>
              <a:rect b="b" l="l" r="r" t="t"/>
              <a:pathLst>
                <a:path extrusionOk="0" h="60" w="58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 rot="-4799886">
              <a:off x="869193" y="1989904"/>
              <a:ext cx="743890" cy="1195221"/>
            </a:xfrm>
            <a:custGeom>
              <a:rect b="b" l="l" r="r" t="t"/>
              <a:pathLst>
                <a:path extrusionOk="0" h="79" w="4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 rot="-4799886">
              <a:off x="1316205" y="967005"/>
              <a:ext cx="541011" cy="981989"/>
            </a:xfrm>
            <a:custGeom>
              <a:rect b="b" l="l" r="r" t="t"/>
              <a:pathLst>
                <a:path extrusionOk="0" h="65" w="36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10562739" y="2385730"/>
              <a:ext cx="985733" cy="504616"/>
            </a:xfrm>
            <a:custGeom>
              <a:rect b="b" l="l" r="r" t="t"/>
              <a:pathLst>
                <a:path extrusionOk="0" h="34" w="66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 rot="874527">
              <a:off x="10288245" y="954724"/>
              <a:ext cx="852074" cy="892781"/>
            </a:xfrm>
            <a:custGeom>
              <a:rect b="b" l="l" r="r" t="t"/>
              <a:pathLst>
                <a:path extrusionOk="0" h="60" w="57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 rot="-969142">
              <a:off x="10224385" y="3437261"/>
              <a:ext cx="824227" cy="881691"/>
            </a:xfrm>
            <a:custGeom>
              <a:rect b="b" l="l" r="r" t="t"/>
              <a:pathLst>
                <a:path extrusionOk="0" h="59" w="55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05" name="Google Shape;105;p5"/>
          <p:cNvSpPr txBox="1"/>
          <p:nvPr>
            <p:ph type="title"/>
          </p:nvPr>
        </p:nvSpPr>
        <p:spPr>
          <a:xfrm>
            <a:off x="2640014" y="1334791"/>
            <a:ext cx="6911974" cy="280307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</a:pPr>
            <a:r>
              <a:rPr lang="es-ES" sz="5600"/>
              <a:t>¿QUE ES EL MODELO DE CALIDAD DROMEY?</a:t>
            </a:r>
            <a:endParaRPr/>
          </a:p>
        </p:txBody>
      </p:sp>
      <p:sp>
        <p:nvSpPr>
          <p:cNvPr id="106" name="Google Shape;106;p5"/>
          <p:cNvSpPr/>
          <p:nvPr/>
        </p:nvSpPr>
        <p:spPr>
          <a:xfrm rot="5400000">
            <a:off x="5693226" y="359229"/>
            <a:ext cx="805544" cy="12191999"/>
          </a:xfrm>
          <a:custGeom>
            <a:rect b="b" l="l" r="r" t="t"/>
            <a:pathLst>
              <a:path extrusionOk="0" h="12191999" w="1214924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s-ES" sz="4000"/>
              <a:t>PRINCIPALES CARACTERISTICAS</a:t>
            </a:r>
            <a:endParaRPr/>
          </a:p>
        </p:txBody>
      </p:sp>
      <p:sp>
        <p:nvSpPr>
          <p:cNvPr id="112" name="Google Shape;112;p6"/>
          <p:cNvSpPr txBox="1"/>
          <p:nvPr>
            <p:ph idx="1" type="body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s-ES" sz="2400"/>
              <a:t>El modelo de calidad </a:t>
            </a:r>
            <a:r>
              <a:rPr b="1" lang="es-ES" sz="2400"/>
              <a:t>DROMEY</a:t>
            </a:r>
            <a:r>
              <a:rPr lang="es-ES" sz="2400"/>
              <a:t> fue propuesto en 1995 por el Sr. Robert Geoff Dromey.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ES" sz="2400"/>
              <a:t>Tiene el propósito de trabajar con una estructura que permite construir y utilizar un modelo de calidad enfocado en la facilidad y practicidad de evaluar las etapas de determinación de los requerimientos, diseño e implementación.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ES" sz="2400"/>
              <a:t>Se centra en la relación entre los atributos de calidad y los suba tributos, para evaluar.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/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s-ES" sz="4400"/>
              <a:t>Modelos dromey </a:t>
            </a:r>
            <a:endParaRPr/>
          </a:p>
        </p:txBody>
      </p:sp>
      <p:sp>
        <p:nvSpPr>
          <p:cNvPr id="118" name="Google Shape;118;p7"/>
          <p:cNvSpPr txBox="1"/>
          <p:nvPr>
            <p:ph idx="1" type="body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 sz="2800"/>
              <a:t>Para cada etapa del proceso de desarrollo: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s-ES" sz="2800"/>
              <a:t>Modelo de requerimientos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s-ES" sz="2800"/>
              <a:t>Modelo de diseño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s-ES" sz="2800"/>
              <a:t>Modelo de calidad de la implementación</a:t>
            </a:r>
            <a:endParaRPr/>
          </a:p>
          <a:p>
            <a:pPr indent="-50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4" name="Google Shape;124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5" name="Google Shape;125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6" name="Google Shape;126;p8"/>
          <p:cNvSpPr txBox="1"/>
          <p:nvPr>
            <p:ph type="title"/>
          </p:nvPr>
        </p:nvSpPr>
        <p:spPr>
          <a:xfrm>
            <a:off x="1349567" y="619199"/>
            <a:ext cx="9492866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s-ES"/>
              <a:t>Esquema del modelo de dromey</a:t>
            </a:r>
            <a:endParaRPr/>
          </a:p>
        </p:txBody>
      </p:sp>
      <p:grpSp>
        <p:nvGrpSpPr>
          <p:cNvPr id="127" name="Google Shape;127;p8"/>
          <p:cNvGrpSpPr/>
          <p:nvPr/>
        </p:nvGrpSpPr>
        <p:grpSpPr>
          <a:xfrm>
            <a:off x="362889" y="367510"/>
            <a:ext cx="730262" cy="1522379"/>
            <a:chOff x="588010" y="1106329"/>
            <a:chExt cx="1529214" cy="3187961"/>
          </a:xfrm>
        </p:grpSpPr>
        <p:sp>
          <p:nvSpPr>
            <p:cNvPr id="128" name="Google Shape;128;p8"/>
            <p:cNvSpPr/>
            <p:nvPr/>
          </p:nvSpPr>
          <p:spPr>
            <a:xfrm rot="-4799886">
              <a:off x="1083914" y="3331230"/>
              <a:ext cx="879143" cy="903430"/>
            </a:xfrm>
            <a:custGeom>
              <a:rect b="b" l="l" r="r" t="t"/>
              <a:pathLst>
                <a:path extrusionOk="0" h="60" w="58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 rot="-4799886">
              <a:off x="869193" y="1989904"/>
              <a:ext cx="743890" cy="1195221"/>
            </a:xfrm>
            <a:custGeom>
              <a:rect b="b" l="l" r="r" t="t"/>
              <a:pathLst>
                <a:path extrusionOk="0" h="79" w="4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 rot="-4799886">
              <a:off x="1316205" y="967005"/>
              <a:ext cx="541011" cy="981989"/>
            </a:xfrm>
            <a:custGeom>
              <a:rect b="b" l="l" r="r" t="t"/>
              <a:pathLst>
                <a:path extrusionOk="0" h="65" w="36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31" name="Google Shape;131;p8"/>
          <p:cNvGrpSpPr/>
          <p:nvPr/>
        </p:nvGrpSpPr>
        <p:grpSpPr>
          <a:xfrm>
            <a:off x="10974413" y="224455"/>
            <a:ext cx="683102" cy="1697329"/>
            <a:chOff x="10118013" y="861876"/>
            <a:chExt cx="1430459" cy="3554321"/>
          </a:xfrm>
        </p:grpSpPr>
        <p:sp>
          <p:nvSpPr>
            <p:cNvPr id="132" name="Google Shape;132;p8"/>
            <p:cNvSpPr/>
            <p:nvPr/>
          </p:nvSpPr>
          <p:spPr>
            <a:xfrm>
              <a:off x="10562739" y="2385730"/>
              <a:ext cx="985733" cy="504616"/>
            </a:xfrm>
            <a:custGeom>
              <a:rect b="b" l="l" r="r" t="t"/>
              <a:pathLst>
                <a:path extrusionOk="0" h="34" w="66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 rot="874527">
              <a:off x="10288245" y="954724"/>
              <a:ext cx="852074" cy="892781"/>
            </a:xfrm>
            <a:custGeom>
              <a:rect b="b" l="l" r="r" t="t"/>
              <a:pathLst>
                <a:path extrusionOk="0" h="60" w="57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 rot="-969142">
              <a:off x="10224385" y="3437261"/>
              <a:ext cx="824227" cy="881691"/>
            </a:xfrm>
            <a:custGeom>
              <a:rect b="b" l="l" r="r" t="t"/>
              <a:pathLst>
                <a:path extrusionOk="0" h="59" w="55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pic>
        <p:nvPicPr>
          <p:cNvPr id="135" name="Google Shape;135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1648" y="1645701"/>
            <a:ext cx="5308704" cy="313213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8"/>
          <p:cNvSpPr/>
          <p:nvPr/>
        </p:nvSpPr>
        <p:spPr>
          <a:xfrm rot="5400000">
            <a:off x="5693480" y="359481"/>
            <a:ext cx="805041" cy="12192001"/>
          </a:xfrm>
          <a:custGeom>
            <a:rect b="b" l="l" r="r" t="t"/>
            <a:pathLst>
              <a:path extrusionOk="0" h="12192001" w="80504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1093150" y="5135188"/>
            <a:ext cx="1044453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El modelo presenta un esquema de 6 relaciones binarias entre 3 entidades definidas (conjunto de componentes, propiedades que acarrean calidad de los componentes, atributos de calidad de alto nivel)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3" name="Google Shape;143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4" name="Google Shape;144;p9"/>
          <p:cNvSpPr txBox="1"/>
          <p:nvPr>
            <p:ph type="title"/>
          </p:nvPr>
        </p:nvSpPr>
        <p:spPr>
          <a:xfrm>
            <a:off x="720000" y="619200"/>
            <a:ext cx="10728322" cy="6815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s-ES"/>
              <a:t>Características de calidad para este modelo:</a:t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500" y="1734458"/>
            <a:ext cx="12191501" cy="5123544"/>
          </a:xfrm>
          <a:custGeom>
            <a:rect b="b" l="l" r="r" t="t"/>
            <a:pathLst>
              <a:path extrusionOk="0" h="4430825" w="12191501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46" name="Google Shape;146;p9"/>
          <p:cNvGrpSpPr/>
          <p:nvPr/>
        </p:nvGrpSpPr>
        <p:grpSpPr>
          <a:xfrm>
            <a:off x="1676216" y="2544440"/>
            <a:ext cx="8817342" cy="3582044"/>
            <a:chOff x="955491" y="2852"/>
            <a:chExt cx="8817342" cy="3582044"/>
          </a:xfrm>
        </p:grpSpPr>
        <p:sp>
          <p:nvSpPr>
            <p:cNvPr id="147" name="Google Shape;147;p9"/>
            <p:cNvSpPr/>
            <p:nvPr/>
          </p:nvSpPr>
          <p:spPr>
            <a:xfrm>
              <a:off x="955491" y="2852"/>
              <a:ext cx="2755419" cy="1653251"/>
            </a:xfrm>
            <a:prstGeom prst="rect">
              <a:avLst/>
            </a:prstGeom>
            <a:gradFill>
              <a:gsLst>
                <a:gs pos="0">
                  <a:srgbClr val="D9CF9D"/>
                </a:gs>
                <a:gs pos="50000">
                  <a:srgbClr val="CFC490"/>
                </a:gs>
                <a:gs pos="100000">
                  <a:srgbClr val="CCBE7B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9"/>
            <p:cNvSpPr txBox="1"/>
            <p:nvPr/>
          </p:nvSpPr>
          <p:spPr>
            <a:xfrm>
              <a:off x="955491" y="2852"/>
              <a:ext cx="2755419" cy="1653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0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Eficiencia</a:t>
              </a:r>
              <a:endParaRPr sz="3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3986452" y="2852"/>
              <a:ext cx="2755419" cy="1653251"/>
            </a:xfrm>
            <a:prstGeom prst="rect">
              <a:avLst/>
            </a:prstGeom>
            <a:gradFill>
              <a:gsLst>
                <a:gs pos="0">
                  <a:srgbClr val="E3BDA5"/>
                </a:gs>
                <a:gs pos="50000">
                  <a:srgbClr val="DDB297"/>
                </a:gs>
                <a:gs pos="100000">
                  <a:srgbClr val="DBA78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9"/>
            <p:cNvSpPr txBox="1"/>
            <p:nvPr/>
          </p:nvSpPr>
          <p:spPr>
            <a:xfrm>
              <a:off x="3986452" y="2852"/>
              <a:ext cx="2755419" cy="1653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0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Confiabilidad</a:t>
              </a:r>
              <a:endParaRPr sz="3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7017414" y="2852"/>
              <a:ext cx="2755419" cy="1653251"/>
            </a:xfrm>
            <a:prstGeom prst="rect">
              <a:avLst/>
            </a:prstGeom>
            <a:gradFill>
              <a:gsLst>
                <a:gs pos="0">
                  <a:srgbClr val="E19F9D"/>
                </a:gs>
                <a:gs pos="50000">
                  <a:srgbClr val="D99290"/>
                </a:gs>
                <a:gs pos="100000">
                  <a:srgbClr val="D77E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9"/>
            <p:cNvSpPr txBox="1"/>
            <p:nvPr/>
          </p:nvSpPr>
          <p:spPr>
            <a:xfrm>
              <a:off x="7017414" y="2852"/>
              <a:ext cx="2755419" cy="1653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0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Facilidad de mantenimiento</a:t>
              </a:r>
              <a:endParaRPr sz="3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955491" y="1931645"/>
              <a:ext cx="2755419" cy="1653251"/>
            </a:xfrm>
            <a:prstGeom prst="rect">
              <a:avLst/>
            </a:prstGeom>
            <a:gradFill>
              <a:gsLst>
                <a:gs pos="0">
                  <a:srgbClr val="E3A5B7"/>
                </a:gs>
                <a:gs pos="50000">
                  <a:srgbClr val="DD97AB"/>
                </a:gs>
                <a:gs pos="100000">
                  <a:srgbClr val="DB849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9"/>
            <p:cNvSpPr txBox="1"/>
            <p:nvPr/>
          </p:nvSpPr>
          <p:spPr>
            <a:xfrm>
              <a:off x="955491" y="1931645"/>
              <a:ext cx="2755419" cy="1653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0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Portabilidad</a:t>
              </a:r>
              <a:endParaRPr sz="3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3986452" y="1931645"/>
              <a:ext cx="2755419" cy="1653251"/>
            </a:xfrm>
            <a:prstGeom prst="rect">
              <a:avLst/>
            </a:prstGeom>
            <a:gradFill>
              <a:gsLst>
                <a:gs pos="0">
                  <a:srgbClr val="E19DCC"/>
                </a:gs>
                <a:gs pos="50000">
                  <a:srgbClr val="D990C2"/>
                </a:gs>
                <a:gs pos="100000">
                  <a:srgbClr val="D77CB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9"/>
            <p:cNvSpPr txBox="1"/>
            <p:nvPr/>
          </p:nvSpPr>
          <p:spPr>
            <a:xfrm>
              <a:off x="3986452" y="1931645"/>
              <a:ext cx="2755419" cy="1653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0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Facilidad de uso</a:t>
              </a:r>
              <a:endParaRPr sz="3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7017414" y="1931645"/>
              <a:ext cx="2755419" cy="1653251"/>
            </a:xfrm>
            <a:prstGeom prst="rect">
              <a:avLst/>
            </a:prstGeom>
            <a:gradFill>
              <a:gsLst>
                <a:gs pos="0">
                  <a:srgbClr val="D9CF9D"/>
                </a:gs>
                <a:gs pos="50000">
                  <a:srgbClr val="CFC490"/>
                </a:gs>
                <a:gs pos="100000">
                  <a:srgbClr val="CCBE7B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9"/>
            <p:cNvSpPr txBox="1"/>
            <p:nvPr/>
          </p:nvSpPr>
          <p:spPr>
            <a:xfrm>
              <a:off x="7017414" y="1931645"/>
              <a:ext cx="2755419" cy="1653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0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Funcionalidad</a:t>
              </a:r>
              <a:endParaRPr sz="3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4" name="Google Shape;164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5" name="Google Shape;165;p10"/>
          <p:cNvSpPr txBox="1"/>
          <p:nvPr>
            <p:ph type="title"/>
          </p:nvPr>
        </p:nvSpPr>
        <p:spPr>
          <a:xfrm>
            <a:off x="720000" y="619200"/>
            <a:ext cx="10728322" cy="6815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s-ES"/>
              <a:t>Agrupación de atributos por propiedades del producto</a:t>
            </a:r>
            <a:endParaRPr/>
          </a:p>
        </p:txBody>
      </p:sp>
      <p:sp>
        <p:nvSpPr>
          <p:cNvPr id="166" name="Google Shape;166;p10"/>
          <p:cNvSpPr/>
          <p:nvPr/>
        </p:nvSpPr>
        <p:spPr>
          <a:xfrm>
            <a:off x="500" y="1734458"/>
            <a:ext cx="12191501" cy="5123544"/>
          </a:xfrm>
          <a:custGeom>
            <a:rect b="b" l="l" r="r" t="t"/>
            <a:pathLst>
              <a:path extrusionOk="0" h="4430825" w="12191501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7" name="Google Shape;16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6368" y="2075544"/>
            <a:ext cx="7135586" cy="4441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3" name="Google Shape;173;p11"/>
          <p:cNvSpPr txBox="1"/>
          <p:nvPr>
            <p:ph type="title"/>
          </p:nvPr>
        </p:nvSpPr>
        <p:spPr>
          <a:xfrm>
            <a:off x="720000" y="619200"/>
            <a:ext cx="3107463" cy="5510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s-ES"/>
              <a:t>Proceso de evaluación de la calidad</a:t>
            </a:r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4548189" y="769590"/>
            <a:ext cx="6900862" cy="5318821"/>
            <a:chOff x="0" y="40926"/>
            <a:chExt cx="6900862" cy="5318821"/>
          </a:xfrm>
        </p:grpSpPr>
        <p:sp>
          <p:nvSpPr>
            <p:cNvPr id="175" name="Google Shape;175;p11"/>
            <p:cNvSpPr/>
            <p:nvPr/>
          </p:nvSpPr>
          <p:spPr>
            <a:xfrm>
              <a:off x="0" y="40926"/>
              <a:ext cx="6900862" cy="100386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9CF9D"/>
                </a:gs>
                <a:gs pos="50000">
                  <a:srgbClr val="CFC490"/>
                </a:gs>
                <a:gs pos="100000">
                  <a:srgbClr val="CCBE7B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1"/>
            <p:cNvSpPr txBox="1"/>
            <p:nvPr/>
          </p:nvSpPr>
          <p:spPr>
            <a:xfrm>
              <a:off x="49004" y="89930"/>
              <a:ext cx="6802854" cy="9058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6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1. Seleccionar el conjunto de atributos que se necesitan evaluar.</a:t>
              </a:r>
              <a:endParaRPr sz="2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0" y="1119667"/>
              <a:ext cx="6900862" cy="100386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FCB9D"/>
                </a:gs>
                <a:gs pos="50000">
                  <a:srgbClr val="D5C090"/>
                </a:gs>
                <a:gs pos="100000">
                  <a:srgbClr val="D3B9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1"/>
            <p:cNvSpPr txBox="1"/>
            <p:nvPr/>
          </p:nvSpPr>
          <p:spPr>
            <a:xfrm>
              <a:off x="49004" y="1168671"/>
              <a:ext cx="6802854" cy="9058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6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2. Realizar una lista de todos los componentes o módulos del sistema.</a:t>
              </a:r>
              <a:endParaRPr sz="2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0" y="2198407"/>
              <a:ext cx="6900862" cy="100386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E1C69F"/>
                </a:gs>
                <a:gs pos="50000">
                  <a:srgbClr val="DCBC91"/>
                </a:gs>
                <a:gs pos="100000">
                  <a:srgbClr val="DBB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1"/>
            <p:cNvSpPr txBox="1"/>
            <p:nvPr/>
          </p:nvSpPr>
          <p:spPr>
            <a:xfrm>
              <a:off x="49004" y="2247411"/>
              <a:ext cx="6802854" cy="9058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6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3. Identificar las propiedades de calidad de cada componente.</a:t>
              </a:r>
              <a:endParaRPr sz="2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0" y="3277147"/>
              <a:ext cx="6900862" cy="100386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E3C0A1"/>
                </a:gs>
                <a:gs pos="50000">
                  <a:srgbClr val="DEB693"/>
                </a:gs>
                <a:gs pos="100000">
                  <a:srgbClr val="DDAC7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1"/>
            <p:cNvSpPr txBox="1"/>
            <p:nvPr/>
          </p:nvSpPr>
          <p:spPr>
            <a:xfrm>
              <a:off x="49004" y="3326151"/>
              <a:ext cx="6802854" cy="9058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6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4. Determinar como afecta cada propiedad en los atributos de calidad.</a:t>
              </a:r>
              <a:endParaRPr sz="2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0" y="4355887"/>
              <a:ext cx="6900862" cy="100386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E5BDA4"/>
                </a:gs>
                <a:gs pos="50000">
                  <a:srgbClr val="E0B296"/>
                </a:gs>
                <a:gs pos="100000">
                  <a:srgbClr val="DFA78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1"/>
            <p:cNvSpPr txBox="1"/>
            <p:nvPr/>
          </p:nvSpPr>
          <p:spPr>
            <a:xfrm>
              <a:off x="49004" y="4404891"/>
              <a:ext cx="6802854" cy="9058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6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5. Evaluar el modelo de calidad.</a:t>
              </a:r>
              <a:endParaRPr sz="2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/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s-ES" sz="4000"/>
              <a:t>Ventajas del modelo dromey </a:t>
            </a:r>
            <a:endParaRPr/>
          </a:p>
        </p:txBody>
      </p:sp>
      <p:sp>
        <p:nvSpPr>
          <p:cNvPr id="190" name="Google Shape;190;p12"/>
          <p:cNvSpPr txBox="1"/>
          <p:nvPr>
            <p:ph idx="1" type="body"/>
          </p:nvPr>
        </p:nvSpPr>
        <p:spPr>
          <a:xfrm>
            <a:off x="719997" y="2096528"/>
            <a:ext cx="10728325" cy="3227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ES" sz="2800"/>
              <a:t>Es flexible y reutilizable en diferentes contextos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ES" sz="2800"/>
              <a:t>Responde a preguntas asociadas a la identificación de propiedades de calidad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ES" sz="2800"/>
              <a:t>Impacto de la medición de atributos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ES" sz="2800"/>
              <a:t>Categoriza el sistema con propiedades de exactitud, estructura y descripción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obVTI">
  <a:themeElements>
    <a:clrScheme name="AnalogousFromRegularSeedLeftStep">
      <a:dk1>
        <a:srgbClr val="000000"/>
      </a:dk1>
      <a:lt1>
        <a:srgbClr val="FFFFFF"/>
      </a:lt1>
      <a:dk2>
        <a:srgbClr val="321C1C"/>
      </a:dk2>
      <a:lt2>
        <a:srgbClr val="F1F0F3"/>
      </a:lt2>
      <a:accent1>
        <a:srgbClr val="87AB36"/>
      </a:accent1>
      <a:accent2>
        <a:srgbClr val="AFA02C"/>
      </a:accent2>
      <a:accent3>
        <a:srgbClr val="CE8441"/>
      </a:accent3>
      <a:accent4>
        <a:srgbClr val="BD3830"/>
      </a:accent4>
      <a:accent5>
        <a:srgbClr val="CE4174"/>
      </a:accent5>
      <a:accent6>
        <a:srgbClr val="BD309D"/>
      </a:accent6>
      <a:hlink>
        <a:srgbClr val="7956C6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2021-06-02T17:44:41Z</dcterms:created>
  <dc:creator>ESTEBAN FABRICIO GONZABAY JIMENEZ</dc:creator>
</cp:coreProperties>
</file>