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84" r:id="rId3"/>
    <p:sldId id="311" r:id="rId4"/>
    <p:sldId id="312" r:id="rId5"/>
    <p:sldId id="313" r:id="rId6"/>
    <p:sldId id="314" r:id="rId7"/>
    <p:sldId id="307" r:id="rId8"/>
    <p:sldId id="258" r:id="rId9"/>
  </p:sldIdLst>
  <p:sldSz cx="9144000" cy="5143500" type="screen16x9"/>
  <p:notesSz cx="6858000" cy="9144000"/>
  <p:embeddedFontLst>
    <p:embeddedFont>
      <p:font typeface="Merriweather" panose="020B060402020202020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021"/>
    <a:srgbClr val="294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A5A6AB-098C-4C2E-B125-AAFEC4AD71DB}">
  <a:tblStyle styleId="{35A5A6AB-098C-4C2E-B125-AAFEC4AD71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8206" autoAdjust="0"/>
  </p:normalViewPr>
  <p:slideViewPr>
    <p:cSldViewPr snapToGrid="0">
      <p:cViewPr varScale="1">
        <p:scale>
          <a:sx n="102" d="100"/>
          <a:sy n="102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53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84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75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4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02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0272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- 2 columns left">
  <p:cSld name="TITLE_AND_TWO_COLUMNS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34331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545293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FFA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0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ark)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4303650" y="0"/>
            <a:ext cx="536700" cy="8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3593400" y="208667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294667"/>
                </a:solidFill>
              </a:rPr>
              <a:t>“</a:t>
            </a:r>
            <a:endParaRPr sz="6000" b="1">
              <a:solidFill>
                <a:srgbClr val="294667"/>
              </a:solidFill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969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58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chimarro@utmachaa.edu.e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digital.inesem.es/gestion-integrada/la-gestion-de-la-calidad-total-tq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27218" y="0"/>
            <a:ext cx="6116781" cy="5143500"/>
          </a:xfrm>
          <a:prstGeom prst="rect">
            <a:avLst/>
          </a:prstGeom>
          <a:solidFill>
            <a:srgbClr val="FDB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3364525" y="1946564"/>
            <a:ext cx="5697029" cy="1685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Unidad I</a:t>
            </a:r>
            <a:br>
              <a:rPr lang="en" dirty="0" smtClean="0"/>
            </a:br>
            <a:r>
              <a:rPr lang="en" dirty="0" smtClean="0"/>
              <a:t>Calidad del Softwre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s-ES" dirty="0">
                <a:solidFill>
                  <a:srgbClr val="294667"/>
                </a:solidFill>
              </a:rPr>
              <a:t>Gestión </a:t>
            </a:r>
            <a:r>
              <a:rPr lang="es-ES" dirty="0" smtClean="0">
                <a:solidFill>
                  <a:srgbClr val="294667"/>
                </a:solidFill>
              </a:rPr>
              <a:t>Total </a:t>
            </a:r>
            <a:r>
              <a:rPr lang="es-ES" dirty="0">
                <a:solidFill>
                  <a:srgbClr val="294667"/>
                </a:solidFill>
              </a:rPr>
              <a:t>de la Calidad </a:t>
            </a:r>
            <a:r>
              <a:rPr lang="es-ES" sz="1200" dirty="0">
                <a:solidFill>
                  <a:srgbClr val="294667"/>
                </a:solidFill>
              </a:rPr>
              <a:t>(TQM, del inglés Total </a:t>
            </a:r>
            <a:r>
              <a:rPr lang="es-ES" sz="1200" dirty="0" err="1">
                <a:solidFill>
                  <a:srgbClr val="294667"/>
                </a:solidFill>
              </a:rPr>
              <a:t>Quality</a:t>
            </a:r>
            <a:r>
              <a:rPr lang="es-ES" sz="1200" dirty="0">
                <a:solidFill>
                  <a:srgbClr val="294667"/>
                </a:solidFill>
              </a:rPr>
              <a:t> </a:t>
            </a:r>
            <a:r>
              <a:rPr lang="es-ES" sz="1200" dirty="0" smtClean="0">
                <a:solidFill>
                  <a:srgbClr val="294667"/>
                </a:solidFill>
              </a:rPr>
              <a:t>Management)</a:t>
            </a:r>
            <a:endParaRPr sz="4000" dirty="0">
              <a:solidFill>
                <a:srgbClr val="294667"/>
              </a:solidFill>
            </a:endParaRPr>
          </a:p>
        </p:txBody>
      </p:sp>
      <p:sp>
        <p:nvSpPr>
          <p:cNvPr id="12" name="Google Shape;103;p15"/>
          <p:cNvSpPr txBox="1">
            <a:spLocks/>
          </p:cNvSpPr>
          <p:nvPr/>
        </p:nvSpPr>
        <p:spPr>
          <a:xfrm>
            <a:off x="62345" y="110835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  <p:pic>
        <p:nvPicPr>
          <p:cNvPr id="1030" name="Picture 6" descr="Resultado de imagen para calida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51" y="2891488"/>
            <a:ext cx="774784" cy="11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21;p37"/>
          <p:cNvSpPr txBox="1">
            <a:spLocks/>
          </p:cNvSpPr>
          <p:nvPr/>
        </p:nvSpPr>
        <p:spPr>
          <a:xfrm>
            <a:off x="6927" y="4310891"/>
            <a:ext cx="3027218" cy="100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solidFill>
                  <a:srgbClr val="FFFFFF"/>
                </a:solidFill>
              </a:rPr>
              <a:t>Ing. Lewis Chimarro 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smtClean="0">
                <a:solidFill>
                  <a:srgbClr val="FFFFFF"/>
                </a:solidFill>
              </a:rPr>
              <a:t>Magister en Ingeniería de Software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Gestión </a:t>
            </a:r>
            <a:r>
              <a:rPr lang="en" dirty="0" smtClean="0"/>
              <a:t>Total </a:t>
            </a:r>
            <a:r>
              <a:rPr lang="en" dirty="0" smtClean="0"/>
              <a:t>de la Calidad</a:t>
            </a:r>
            <a:endParaRPr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2"/>
          </p:nvPr>
        </p:nvSpPr>
        <p:spPr>
          <a:xfrm>
            <a:off x="6294350" y="4267200"/>
            <a:ext cx="2713200" cy="5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Universidad Técnica de Machala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 smtClean="0">
                <a:solidFill>
                  <a:srgbClr val="FFA800"/>
                </a:solidFill>
              </a:rPr>
              <a:t>Facultad de Ingeniería Civil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Ing. </a:t>
            </a:r>
            <a:r>
              <a:rPr lang="es-EC" sz="600" dirty="0" smtClean="0">
                <a:solidFill>
                  <a:srgbClr val="FFA800"/>
                </a:solidFill>
              </a:rPr>
              <a:t>L</a:t>
            </a:r>
            <a:r>
              <a:rPr lang="en" sz="600" dirty="0" smtClean="0">
                <a:solidFill>
                  <a:srgbClr val="FFA800"/>
                </a:solidFill>
              </a:rPr>
              <a:t>ewis Chimarro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 smtClean="0">
                <a:solidFill>
                  <a:srgbClr val="FFA800"/>
                </a:solidFill>
              </a:rPr>
              <a:t>Magister en Ingenieria de Software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-EC" sz="600" b="1" u="sng" dirty="0" smtClean="0">
                <a:solidFill>
                  <a:srgbClr val="FFA800"/>
                </a:solidFill>
                <a:hlinkClick r:id="rId4"/>
              </a:rPr>
              <a:t>vchimarro@utmachaa.edu.ec</a:t>
            </a:r>
            <a:endParaRPr sz="600" dirty="0">
              <a:solidFill>
                <a:srgbClr val="FFA800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6000" y="-6927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2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9" name="Google Shape;120;p16"/>
          <p:cNvSpPr txBox="1">
            <a:spLocks noGrp="1"/>
          </p:cNvSpPr>
          <p:nvPr>
            <p:ph type="body" idx="1"/>
          </p:nvPr>
        </p:nvSpPr>
        <p:spPr>
          <a:xfrm>
            <a:off x="390843" y="1619851"/>
            <a:ext cx="5306526" cy="3214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/>
              <a:t>La Gestión de la Calidad Total, </a:t>
            </a:r>
            <a:r>
              <a:rPr lang="es-ES" sz="1100" dirty="0" smtClean="0"/>
              <a:t>es </a:t>
            </a:r>
            <a:r>
              <a:rPr lang="es-ES" sz="1100" dirty="0"/>
              <a:t>una estrategia de gestión, orientada a crear una conciencia de Calidad, en todos los procesos que se realicen en cualquier tipo de organización.</a:t>
            </a:r>
          </a:p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/>
              <a:t>Con el concepto de Calidad Total, se pretende que la calidad no sea responsabilidad de un departamento concreto de la empresa, sino que se hace partícipe de esta responsabilidad, a todos los integrantes de la organización</a:t>
            </a:r>
            <a:r>
              <a:rPr lang="es-ES" sz="1100" dirty="0" smtClean="0"/>
              <a:t>.</a:t>
            </a:r>
          </a:p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 smtClean="0"/>
              <a:t>Cuando </a:t>
            </a:r>
            <a:r>
              <a:rPr lang="es-ES" sz="1100" dirty="0"/>
              <a:t>se habla de Calidad Total, no se trata solamente de la calidad del producto o del servicio ofrecido por la organización, sino que se va más allá, al referirse a la calidad integral de los procesos y sistemas. </a:t>
            </a:r>
          </a:p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r>
              <a:rPr lang="es-ES" sz="1100" dirty="0"/>
              <a:t>Se puede afirmar que la TQM (Total </a:t>
            </a:r>
            <a:r>
              <a:rPr lang="es-ES" sz="1100" dirty="0" err="1"/>
              <a:t>Quality</a:t>
            </a:r>
            <a:r>
              <a:rPr lang="es-ES" sz="1100" dirty="0"/>
              <a:t> Management) es la implantación de la calidad en todos los niveles de la organización, hasta conseguir que todos los integrantes de la empresa, se empeñen en el logro colectivo y global de la máxima calidad.</a:t>
            </a:r>
          </a:p>
          <a:p>
            <a:pPr lvl="0" indent="-342900" algn="just">
              <a:buClr>
                <a:schemeClr val="accent1">
                  <a:lumMod val="75000"/>
                </a:schemeClr>
              </a:buClr>
              <a:buSzPts val="1800"/>
            </a:pPr>
            <a:endParaRPr lang="es-ES" sz="1100" dirty="0"/>
          </a:p>
        </p:txBody>
      </p:sp>
      <p:sp>
        <p:nvSpPr>
          <p:cNvPr id="11" name="Google Shape;103;p15"/>
          <p:cNvSpPr txBox="1">
            <a:spLocks/>
          </p:cNvSpPr>
          <p:nvPr/>
        </p:nvSpPr>
        <p:spPr>
          <a:xfrm>
            <a:off x="6142331" y="56221"/>
            <a:ext cx="2916382" cy="183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S" sz="2400" dirty="0" smtClean="0"/>
              <a:t>Control y Aseguramiento de la Calidad del Software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132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>
            <a:spLocks noGrp="1"/>
          </p:cNvSpPr>
          <p:nvPr>
            <p:ph type="title"/>
          </p:nvPr>
        </p:nvSpPr>
        <p:spPr>
          <a:xfrm>
            <a:off x="442404" y="1045150"/>
            <a:ext cx="2525648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Filosofía de la </a:t>
            </a:r>
            <a:r>
              <a:rPr lang="es-ES" dirty="0" smtClean="0"/>
              <a:t>Gestión  Total de la Calidad</a:t>
            </a:r>
            <a:endParaRPr lang="es-ES" dirty="0"/>
          </a:p>
        </p:txBody>
      </p:sp>
      <p:sp>
        <p:nvSpPr>
          <p:cNvPr id="334" name="Google Shape;334;p39"/>
          <p:cNvSpPr txBox="1">
            <a:spLocks noGrp="1"/>
          </p:cNvSpPr>
          <p:nvPr>
            <p:ph type="body" idx="4294967295"/>
          </p:nvPr>
        </p:nvSpPr>
        <p:spPr>
          <a:xfrm>
            <a:off x="3459300" y="1326775"/>
            <a:ext cx="5162700" cy="25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sz="1200" dirty="0">
                <a:solidFill>
                  <a:srgbClr val="FFFFFF"/>
                </a:solidFill>
              </a:rPr>
              <a:t>Los clientes (tanto externos como internos) son la razón de ser de la empresa y sin la presencia y fidelidad de los mismos, la sostenibilidad de la organización a largo plazo es imposible.</a:t>
            </a:r>
            <a:endParaRPr lang="es-ES" sz="1200" dirty="0">
              <a:solidFill>
                <a:srgbClr val="FFFFFF"/>
              </a:solidFill>
            </a:endParaRPr>
          </a:p>
        </p:txBody>
      </p:sp>
      <p:sp>
        <p:nvSpPr>
          <p:cNvPr id="336" name="Google Shape;336;p39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145;p20"/>
          <p:cNvSpPr txBox="1">
            <a:spLocks/>
          </p:cNvSpPr>
          <p:nvPr/>
        </p:nvSpPr>
        <p:spPr>
          <a:xfrm>
            <a:off x="3459300" y="613600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s-ES" dirty="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Arial"/>
              </a:rPr>
              <a:t>La Orientación al Cliente</a:t>
            </a:r>
            <a:endParaRPr lang="es-ES" dirty="0">
              <a:solidFill>
                <a:srgbClr val="FFA800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8" name="Google Shape;484;p40"/>
          <p:cNvSpPr/>
          <p:nvPr/>
        </p:nvSpPr>
        <p:spPr>
          <a:xfrm>
            <a:off x="5666460" y="2964616"/>
            <a:ext cx="996667" cy="1012584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7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>
            <a:spLocks noGrp="1"/>
          </p:cNvSpPr>
          <p:nvPr>
            <p:ph type="title"/>
          </p:nvPr>
        </p:nvSpPr>
        <p:spPr>
          <a:xfrm>
            <a:off x="442404" y="1045150"/>
            <a:ext cx="2525648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Filosofía de la Gestión  Total de la Calidad</a:t>
            </a:r>
            <a:endParaRPr lang="es-ES" dirty="0"/>
          </a:p>
        </p:txBody>
      </p:sp>
      <p:sp>
        <p:nvSpPr>
          <p:cNvPr id="334" name="Google Shape;334;p39"/>
          <p:cNvSpPr txBox="1">
            <a:spLocks noGrp="1"/>
          </p:cNvSpPr>
          <p:nvPr>
            <p:ph type="body" idx="4294967295"/>
          </p:nvPr>
        </p:nvSpPr>
        <p:spPr>
          <a:xfrm>
            <a:off x="3459300" y="1326775"/>
            <a:ext cx="5162700" cy="25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sz="1200" dirty="0">
                <a:solidFill>
                  <a:srgbClr val="FFFFFF"/>
                </a:solidFill>
              </a:rPr>
              <a:t>El personal de la organización, debe tener la habilidad y la posibilidad, de proponer y realizar cambios en los procesos y de aportar soluciones a los problemas que surjan. Esto se consigue a través de la formación y de la mejora de sus conocimientos y competencias.</a:t>
            </a:r>
            <a:endParaRPr lang="es-ES" sz="1200" dirty="0">
              <a:solidFill>
                <a:srgbClr val="FFFFFF"/>
              </a:solidFill>
            </a:endParaRPr>
          </a:p>
        </p:txBody>
      </p:sp>
      <p:sp>
        <p:nvSpPr>
          <p:cNvPr id="336" name="Google Shape;336;p39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145;p20"/>
          <p:cNvSpPr txBox="1">
            <a:spLocks/>
          </p:cNvSpPr>
          <p:nvPr/>
        </p:nvSpPr>
        <p:spPr>
          <a:xfrm>
            <a:off x="3459300" y="613600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s-ES" dirty="0" smtClean="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Arial"/>
              </a:rPr>
              <a:t>La </a:t>
            </a:r>
            <a:r>
              <a:rPr lang="es-ES" dirty="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Arial"/>
              </a:rPr>
              <a:t>Participación Activa del Personal</a:t>
            </a:r>
            <a:endParaRPr lang="es-ES" dirty="0">
              <a:solidFill>
                <a:srgbClr val="FFA800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8" name="Google Shape;484;p40"/>
          <p:cNvSpPr/>
          <p:nvPr/>
        </p:nvSpPr>
        <p:spPr>
          <a:xfrm>
            <a:off x="5666460" y="3114519"/>
            <a:ext cx="996667" cy="1012584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707;p40"/>
          <p:cNvGrpSpPr/>
          <p:nvPr/>
        </p:nvGrpSpPr>
        <p:grpSpPr>
          <a:xfrm>
            <a:off x="6270459" y="2538309"/>
            <a:ext cx="392668" cy="519684"/>
            <a:chOff x="6718575" y="2318625"/>
            <a:chExt cx="256950" cy="407375"/>
          </a:xfrm>
        </p:grpSpPr>
        <p:sp>
          <p:nvSpPr>
            <p:cNvPr id="9" name="Google Shape;708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DB0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9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DB0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0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DB0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1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DB0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2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DB0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3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DB0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4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DB0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5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DB0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21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>
            <a:spLocks noGrp="1"/>
          </p:cNvSpPr>
          <p:nvPr>
            <p:ph type="title"/>
          </p:nvPr>
        </p:nvSpPr>
        <p:spPr>
          <a:xfrm>
            <a:off x="442404" y="1045150"/>
            <a:ext cx="2525648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Filosofía de la Gestión  Total de la Calidad</a:t>
            </a:r>
            <a:endParaRPr lang="es-ES" dirty="0"/>
          </a:p>
        </p:txBody>
      </p:sp>
      <p:sp>
        <p:nvSpPr>
          <p:cNvPr id="334" name="Google Shape;334;p39"/>
          <p:cNvSpPr txBox="1">
            <a:spLocks noGrp="1"/>
          </p:cNvSpPr>
          <p:nvPr>
            <p:ph type="body" idx="4294967295"/>
          </p:nvPr>
        </p:nvSpPr>
        <p:spPr>
          <a:xfrm>
            <a:off x="3459300" y="1326775"/>
            <a:ext cx="5162700" cy="25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sz="1200" dirty="0">
                <a:solidFill>
                  <a:srgbClr val="FFFFFF"/>
                </a:solidFill>
              </a:rPr>
              <a:t>En muchas ocasiones, las  decisiones </a:t>
            </a:r>
            <a:r>
              <a:rPr lang="es-ES" sz="1200" dirty="0" smtClean="0">
                <a:solidFill>
                  <a:srgbClr val="FFFFFF"/>
                </a:solidFill>
              </a:rPr>
              <a:t>en el desarrollo de software </a:t>
            </a:r>
            <a:r>
              <a:rPr lang="es-ES" sz="1200" dirty="0">
                <a:solidFill>
                  <a:srgbClr val="FFFFFF"/>
                </a:solidFill>
              </a:rPr>
              <a:t>basadas en intuiciones pueden llegar a ser problemáticas.  Con la toma de decisiones basada en hechos y las herramientas adecuadas, es posible medir los resultados de los procesos y evaluar el grado de cumplimiento de los mismos.</a:t>
            </a:r>
            <a:endParaRPr lang="es-ES" sz="1200" dirty="0">
              <a:solidFill>
                <a:srgbClr val="FFFFFF"/>
              </a:solidFill>
            </a:endParaRPr>
          </a:p>
        </p:txBody>
      </p:sp>
      <p:sp>
        <p:nvSpPr>
          <p:cNvPr id="336" name="Google Shape;336;p39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145;p20"/>
          <p:cNvSpPr txBox="1">
            <a:spLocks/>
          </p:cNvSpPr>
          <p:nvPr/>
        </p:nvSpPr>
        <p:spPr>
          <a:xfrm>
            <a:off x="3459300" y="613600"/>
            <a:ext cx="4395546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s-ES" dirty="0" smtClean="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Arial"/>
              </a:rPr>
              <a:t>La </a:t>
            </a:r>
            <a:r>
              <a:rPr lang="es-ES" dirty="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Arial"/>
              </a:rPr>
              <a:t>Toma de Decisiones basada en </a:t>
            </a:r>
            <a:r>
              <a:rPr lang="es-ES" dirty="0" smtClean="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Arial"/>
              </a:rPr>
              <a:t>hechos</a:t>
            </a:r>
            <a:endParaRPr lang="es-ES" dirty="0">
              <a:solidFill>
                <a:srgbClr val="FFA800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11" name="Google Shape;574;p40"/>
          <p:cNvSpPr/>
          <p:nvPr/>
        </p:nvSpPr>
        <p:spPr>
          <a:xfrm>
            <a:off x="5483148" y="2835400"/>
            <a:ext cx="1030078" cy="102937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9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>
            <a:spLocks noGrp="1"/>
          </p:cNvSpPr>
          <p:nvPr>
            <p:ph type="title"/>
          </p:nvPr>
        </p:nvSpPr>
        <p:spPr>
          <a:xfrm>
            <a:off x="442404" y="1045150"/>
            <a:ext cx="2525648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Filosofía de la Gestión  Total de la Calidad</a:t>
            </a:r>
            <a:endParaRPr lang="es-ES" dirty="0"/>
          </a:p>
        </p:txBody>
      </p:sp>
      <p:sp>
        <p:nvSpPr>
          <p:cNvPr id="334" name="Google Shape;334;p39"/>
          <p:cNvSpPr txBox="1">
            <a:spLocks noGrp="1"/>
          </p:cNvSpPr>
          <p:nvPr>
            <p:ph type="body" idx="4294967295"/>
          </p:nvPr>
        </p:nvSpPr>
        <p:spPr>
          <a:xfrm>
            <a:off x="3459300" y="1326775"/>
            <a:ext cx="5162700" cy="25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sz="1200" dirty="0">
                <a:solidFill>
                  <a:srgbClr val="FFFFFF"/>
                </a:solidFill>
              </a:rPr>
              <a:t>Los procesos son el motor de la organización y en un entorno de cambio constante, es necesario aplicar una metodología de mejora continua de los mismos,  de manera que se puedan proporcionar respuestas eficientes, a los requerimientos de calidad de los clientes, en cada </a:t>
            </a:r>
            <a:r>
              <a:rPr lang="es-ES" sz="1200" dirty="0" smtClean="0">
                <a:solidFill>
                  <a:srgbClr val="FFFFFF"/>
                </a:solidFill>
              </a:rPr>
              <a:t>momento.</a:t>
            </a:r>
            <a:endParaRPr lang="es-ES" sz="1200" dirty="0">
              <a:solidFill>
                <a:srgbClr val="FFFFFF"/>
              </a:solidFill>
            </a:endParaRPr>
          </a:p>
        </p:txBody>
      </p:sp>
      <p:sp>
        <p:nvSpPr>
          <p:cNvPr id="336" name="Google Shape;336;p39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145;p20"/>
          <p:cNvSpPr txBox="1">
            <a:spLocks/>
          </p:cNvSpPr>
          <p:nvPr/>
        </p:nvSpPr>
        <p:spPr>
          <a:xfrm>
            <a:off x="3459300" y="613600"/>
            <a:ext cx="4395546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s-ES" dirty="0" smtClean="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Arial"/>
              </a:rPr>
              <a:t>La </a:t>
            </a:r>
            <a:r>
              <a:rPr lang="es-ES" dirty="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Arial"/>
              </a:rPr>
              <a:t>Mejora de Procesos </a:t>
            </a:r>
            <a:r>
              <a:rPr lang="es-ES" dirty="0" smtClean="0">
                <a:solidFill>
                  <a:srgbClr val="FFA800"/>
                </a:solidFill>
                <a:latin typeface="Open Sans"/>
                <a:ea typeface="Open Sans"/>
                <a:cs typeface="Open Sans"/>
                <a:sym typeface="Arial"/>
              </a:rPr>
              <a:t>Permanente</a:t>
            </a:r>
            <a:endParaRPr lang="es-ES" dirty="0">
              <a:solidFill>
                <a:srgbClr val="FFA800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grpSp>
        <p:nvGrpSpPr>
          <p:cNvPr id="12" name="Google Shape;503;p40"/>
          <p:cNvGrpSpPr/>
          <p:nvPr/>
        </p:nvGrpSpPr>
        <p:grpSpPr>
          <a:xfrm>
            <a:off x="5216577" y="2904622"/>
            <a:ext cx="1635759" cy="1180198"/>
            <a:chOff x="5247525" y="3007275"/>
            <a:chExt cx="517575" cy="384825"/>
          </a:xfrm>
        </p:grpSpPr>
        <p:sp>
          <p:nvSpPr>
            <p:cNvPr id="13" name="Google Shape;504;p4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5;p4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38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1056807" y="1002056"/>
            <a:ext cx="7307704" cy="3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L</a:t>
            </a:r>
            <a:r>
              <a:rPr lang="es-ES" dirty="0" smtClean="0"/>
              <a:t>a </a:t>
            </a:r>
            <a:r>
              <a:rPr lang="es-ES" dirty="0"/>
              <a:t>Gestión </a:t>
            </a:r>
            <a:r>
              <a:rPr lang="es-ES" dirty="0" smtClean="0"/>
              <a:t>Total de </a:t>
            </a:r>
            <a:r>
              <a:rPr lang="es-ES" dirty="0"/>
              <a:t>la </a:t>
            </a:r>
            <a:r>
              <a:rPr lang="es-ES" dirty="0" smtClean="0"/>
              <a:t>Calidad, </a:t>
            </a:r>
            <a:r>
              <a:rPr lang="es-ES" dirty="0"/>
              <a:t>es una filosofía de estilo de dirección,  orientada a la mejora continua de todos los procesos y sistemas, contando con la participación activa de los integrantes de la organización</a:t>
            </a:r>
            <a:r>
              <a:rPr lang="es-ES" dirty="0" smtClean="0"/>
              <a:t>.</a:t>
            </a:r>
            <a:endParaRPr lang="es-ES" dirty="0" smtClean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4" name="Google Shape;103;p15"/>
          <p:cNvSpPr txBox="1">
            <a:spLocks/>
          </p:cNvSpPr>
          <p:nvPr/>
        </p:nvSpPr>
        <p:spPr>
          <a:xfrm>
            <a:off x="187375" y="4530307"/>
            <a:ext cx="4369633" cy="67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s-ES" sz="1600" dirty="0"/>
              <a:t>Francisco </a:t>
            </a:r>
            <a:r>
              <a:rPr lang="es-ES" sz="1600" dirty="0" smtClean="0"/>
              <a:t>Navarro</a:t>
            </a:r>
          </a:p>
          <a:p>
            <a:r>
              <a:rPr lang="es-ES" sz="700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https://revistadigital.inesem.es/gestion-integrada/la-gestion-de-la-calidad-total-tqm</a:t>
            </a:r>
            <a:r>
              <a:rPr lang="es-ES" sz="700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/</a:t>
            </a:r>
            <a:endParaRPr lang="es-ES" sz="7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s-ES" sz="700" dirty="0"/>
          </a:p>
        </p:txBody>
      </p:sp>
    </p:spTree>
    <p:extLst>
      <p:ext uri="{BB962C8B-B14F-4D97-AF65-F5344CB8AC3E}">
        <p14:creationId xmlns:p14="http://schemas.microsoft.com/office/powerpoint/2010/main" val="42925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320;p37"/>
          <p:cNvSpPr txBox="1">
            <a:spLocks/>
          </p:cNvSpPr>
          <p:nvPr/>
        </p:nvSpPr>
        <p:spPr>
          <a:xfrm>
            <a:off x="1275150" y="1356349"/>
            <a:ext cx="6593700" cy="944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s-EC" sz="2400" dirty="0" smtClean="0">
                <a:solidFill>
                  <a:srgbClr val="FFA800"/>
                </a:solidFill>
              </a:rPr>
              <a:t>Gracias!</a:t>
            </a:r>
            <a:endParaRPr lang="es-EC" sz="2400" dirty="0">
              <a:solidFill>
                <a:srgbClr val="FFA800"/>
              </a:solidFill>
            </a:endParaRPr>
          </a:p>
        </p:txBody>
      </p:sp>
      <p:sp>
        <p:nvSpPr>
          <p:cNvPr id="6" name="Google Shape;321;p37"/>
          <p:cNvSpPr txBox="1">
            <a:spLocks/>
          </p:cNvSpPr>
          <p:nvPr/>
        </p:nvSpPr>
        <p:spPr>
          <a:xfrm>
            <a:off x="1275150" y="2298054"/>
            <a:ext cx="6593700" cy="1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Preguntas?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solidFill>
                  <a:srgbClr val="FFFFFF"/>
                </a:solidFill>
              </a:rPr>
              <a:t>vchimarro@utmachala.edu.ec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5123</TotalTime>
  <Words>514</Words>
  <Application>Microsoft Office PowerPoint</Application>
  <PresentationFormat>Presentación en pantalla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Merriweather</vt:lpstr>
      <vt:lpstr>Arial</vt:lpstr>
      <vt:lpstr>Open Sans</vt:lpstr>
      <vt:lpstr>Emilia template</vt:lpstr>
      <vt:lpstr>Unidad I Calidad del Softwre  Gestión Total de la Calidad (TQM, del inglés Total Quality Management)</vt:lpstr>
      <vt:lpstr>Gestión Total de la Calidad</vt:lpstr>
      <vt:lpstr>Filosofía de la Gestión  Total de la Calidad</vt:lpstr>
      <vt:lpstr>Filosofía de la Gestión  Total de la Calidad</vt:lpstr>
      <vt:lpstr>Filosofía de la Gestión  Total de la Calidad</vt:lpstr>
      <vt:lpstr>Filosofía de la Gestión  Total de la Calidad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I Calidad del Softwre</dc:title>
  <dc:creator>Lewis Chimarro</dc:creator>
  <cp:lastModifiedBy>Lewis Chimarro</cp:lastModifiedBy>
  <cp:revision>120</cp:revision>
  <dcterms:modified xsi:type="dcterms:W3CDTF">2019-10-16T22:16:00Z</dcterms:modified>
</cp:coreProperties>
</file>