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3"/>
  </p:notesMasterIdLst>
  <p:sldIdLst>
    <p:sldId id="256" r:id="rId2"/>
    <p:sldId id="284" r:id="rId3"/>
    <p:sldId id="303" r:id="rId4"/>
    <p:sldId id="285" r:id="rId5"/>
    <p:sldId id="304" r:id="rId6"/>
    <p:sldId id="305" r:id="rId7"/>
    <p:sldId id="306" r:id="rId8"/>
    <p:sldId id="307" r:id="rId9"/>
    <p:sldId id="308" r:id="rId10"/>
    <p:sldId id="309" r:id="rId11"/>
    <p:sldId id="326" r:id="rId12"/>
  </p:sldIdLst>
  <p:sldSz cx="9144000" cy="5143500" type="screen16x9"/>
  <p:notesSz cx="6858000" cy="9144000"/>
  <p:embeddedFontLst>
    <p:embeddedFont>
      <p:font typeface="Open Sans" panose="020B0604020202020204" charset="0"/>
      <p:regular r:id="rId14"/>
      <p:bold r:id="rId15"/>
      <p:italic r:id="rId16"/>
      <p:boldItalic r:id="rId17"/>
    </p:embeddedFont>
    <p:embeddedFont>
      <p:font typeface="Merriweather"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4667"/>
    <a:srgbClr val="FDB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A5A6AB-098C-4C2E-B125-AAFEC4AD71DB}">
  <a:tblStyle styleId="{35A5A6AB-098C-4C2E-B125-AAFEC4AD71D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06" autoAdjust="0"/>
  </p:normalViewPr>
  <p:slideViewPr>
    <p:cSldViewPr snapToGrid="0">
      <p:cViewPr varScale="1">
        <p:scale>
          <a:sx n="102" d="100"/>
          <a:sy n="102" d="100"/>
        </p:scale>
        <p:origin x="8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3885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687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pPr>
            <a:r>
              <a:rPr lang="es-EC" dirty="0" smtClean="0"/>
              <a:t>La calidad es subjetiva</a:t>
            </a:r>
          </a:p>
          <a:p>
            <a:pPr marL="171450" lvl="0" indent="-171450" algn="just" rtl="0">
              <a:spcBef>
                <a:spcPts val="0"/>
              </a:spcBef>
              <a:spcAft>
                <a:spcPts val="0"/>
              </a:spcAft>
            </a:pPr>
            <a:r>
              <a:rPr lang="es-EC" dirty="0" smtClean="0"/>
              <a:t>Ejemplo:</a:t>
            </a:r>
            <a:r>
              <a:rPr lang="es-EC" baseline="0" dirty="0" smtClean="0"/>
              <a:t> Televisor</a:t>
            </a:r>
            <a:endParaRPr dirty="0"/>
          </a:p>
        </p:txBody>
      </p:sp>
    </p:spTree>
    <p:extLst>
      <p:ext uri="{BB962C8B-B14F-4D97-AF65-F5344CB8AC3E}">
        <p14:creationId xmlns:p14="http://schemas.microsoft.com/office/powerpoint/2010/main" val="2697536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pPr>
            <a:r>
              <a:rPr lang="es-EC" dirty="0" smtClean="0"/>
              <a:t>La calidad es subjetiva</a:t>
            </a:r>
          </a:p>
          <a:p>
            <a:pPr marL="171450" lvl="0" indent="-171450" algn="just" rtl="0">
              <a:spcBef>
                <a:spcPts val="0"/>
              </a:spcBef>
              <a:spcAft>
                <a:spcPts val="0"/>
              </a:spcAft>
            </a:pPr>
            <a:r>
              <a:rPr lang="es-EC" dirty="0" smtClean="0"/>
              <a:t>Ejemplo:</a:t>
            </a:r>
            <a:r>
              <a:rPr lang="es-EC" baseline="0" dirty="0" smtClean="0"/>
              <a:t> Televisor</a:t>
            </a:r>
            <a:endParaRPr dirty="0"/>
          </a:p>
        </p:txBody>
      </p:sp>
    </p:spTree>
    <p:extLst>
      <p:ext uri="{BB962C8B-B14F-4D97-AF65-F5344CB8AC3E}">
        <p14:creationId xmlns:p14="http://schemas.microsoft.com/office/powerpoint/2010/main" val="1214236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9008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1170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3981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1051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0209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7354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3044100" cy="5143500"/>
          </a:xfrm>
          <a:prstGeom prst="rect">
            <a:avLst/>
          </a:prstGeom>
          <a:solidFill>
            <a:srgbClr val="294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044100" y="0"/>
            <a:ext cx="6099900" cy="5143500"/>
          </a:xfrm>
          <a:prstGeom prst="rect">
            <a:avLst/>
          </a:prstGeom>
          <a:solidFill>
            <a:srgbClr val="FFA800">
              <a:alpha val="8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79325" y="2753850"/>
            <a:ext cx="4903800" cy="11598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a:endParaRPr/>
          </a:p>
        </p:txBody>
      </p:sp>
      <p:cxnSp>
        <p:nvCxnSpPr>
          <p:cNvPr id="13" name="Google Shape;13;p2"/>
          <p:cNvCxnSpPr/>
          <p:nvPr/>
        </p:nvCxnSpPr>
        <p:spPr>
          <a:xfrm>
            <a:off x="3815840" y="4083900"/>
            <a:ext cx="695700" cy="0"/>
          </a:xfrm>
          <a:prstGeom prst="straightConnector1">
            <a:avLst/>
          </a:prstGeom>
          <a:noFill/>
          <a:ln w="38100" cap="flat" cmpd="sng">
            <a:solidFill>
              <a:srgbClr val="FFFFFF"/>
            </a:solidFill>
            <a:prstDash val="solid"/>
            <a:round/>
            <a:headEnd type="none" w="med" len="med"/>
            <a:tailEnd type="none" w="med" len="med"/>
          </a:ln>
        </p:spPr>
      </p:cxnSp>
      <p:sp>
        <p:nvSpPr>
          <p:cNvPr id="14" name="Google Shape;14;p2"/>
          <p:cNvSpPr/>
          <p:nvPr/>
        </p:nvSpPr>
        <p:spPr>
          <a:xfrm>
            <a:off x="1747200" y="2787000"/>
            <a:ext cx="1296900" cy="1296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ird - 2 columns left">
  <p:cSld name="TITLE_AND_TWO_COLUMNS_2">
    <p:spTree>
      <p:nvGrpSpPr>
        <p:cNvPr id="1" name="Shape 56"/>
        <p:cNvGrpSpPr/>
        <p:nvPr/>
      </p:nvGrpSpPr>
      <p:grpSpPr>
        <a:xfrm>
          <a:off x="0" y="0"/>
          <a:ext cx="0" cy="0"/>
          <a:chOff x="0" y="0"/>
          <a:chExt cx="0" cy="0"/>
        </a:xfrm>
      </p:grpSpPr>
      <p:sp>
        <p:nvSpPr>
          <p:cNvPr id="57" name="Google Shape;57;p8"/>
          <p:cNvSpPr/>
          <p:nvPr/>
        </p:nvSpPr>
        <p:spPr>
          <a:xfrm flipH="1">
            <a:off x="6099775" y="0"/>
            <a:ext cx="3044100" cy="5143500"/>
          </a:xfrm>
          <a:prstGeom prst="rect">
            <a:avLst/>
          </a:prstGeom>
          <a:solidFill>
            <a:srgbClr val="325680">
              <a:alpha val="8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flipH="1">
            <a:off x="0" y="0"/>
            <a:ext cx="6099900" cy="5143500"/>
          </a:xfrm>
          <a:prstGeom prst="rect">
            <a:avLst/>
          </a:prstGeom>
          <a:solidFill>
            <a:srgbClr val="FFA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a:off x="0" y="0"/>
            <a:ext cx="5367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434706" y="796375"/>
            <a:ext cx="5218800" cy="6693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 name="Google Shape;61;p8"/>
          <p:cNvSpPr txBox="1">
            <a:spLocks noGrp="1"/>
          </p:cNvSpPr>
          <p:nvPr>
            <p:ph type="body" idx="1"/>
          </p:nvPr>
        </p:nvSpPr>
        <p:spPr>
          <a:xfrm>
            <a:off x="434331" y="1614875"/>
            <a:ext cx="2532900" cy="3158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Clr>
                <a:srgbClr val="FFFFFF"/>
              </a:buClr>
              <a:buSzPts val="1400"/>
              <a:buChar char="▫"/>
              <a:defRPr sz="1400">
                <a:solidFill>
                  <a:srgbClr val="FFFFFF"/>
                </a:solidFill>
              </a:defRPr>
            </a:lvl1pPr>
            <a:lvl2pPr marL="914400" lvl="1" indent="-317500" rtl="0">
              <a:spcBef>
                <a:spcPts val="0"/>
              </a:spcBef>
              <a:spcAft>
                <a:spcPts val="0"/>
              </a:spcAft>
              <a:buClr>
                <a:srgbClr val="FFFFFF"/>
              </a:buClr>
              <a:buSzPts val="1400"/>
              <a:buChar char="▪"/>
              <a:defRPr sz="1400">
                <a:solidFill>
                  <a:srgbClr val="FFFFFF"/>
                </a:solidFill>
              </a:defRPr>
            </a:lvl2pPr>
            <a:lvl3pPr marL="1371600" lvl="2" indent="-317500" rtl="0">
              <a:spcBef>
                <a:spcPts val="0"/>
              </a:spcBef>
              <a:spcAft>
                <a:spcPts val="0"/>
              </a:spcAft>
              <a:buClr>
                <a:srgbClr val="FFFFFF"/>
              </a:buClr>
              <a:buSzPts val="1400"/>
              <a:buChar char="▫"/>
              <a:defRPr sz="1400">
                <a:solidFill>
                  <a:srgbClr val="FFFFFF"/>
                </a:solidFill>
              </a:defRPr>
            </a:lvl3pPr>
            <a:lvl4pPr marL="1828800" lvl="3" indent="-317500" rtl="0">
              <a:spcBef>
                <a:spcPts val="0"/>
              </a:spcBef>
              <a:spcAft>
                <a:spcPts val="0"/>
              </a:spcAft>
              <a:buClr>
                <a:srgbClr val="FFFFFF"/>
              </a:buClr>
              <a:buSzPts val="1400"/>
              <a:buChar char="▪"/>
              <a:defRPr sz="1400">
                <a:solidFill>
                  <a:srgbClr val="FFFFFF"/>
                </a:solidFill>
              </a:defRPr>
            </a:lvl4pPr>
            <a:lvl5pPr marL="2286000" lvl="4" indent="-317500" rtl="0">
              <a:spcBef>
                <a:spcPts val="0"/>
              </a:spcBef>
              <a:spcAft>
                <a:spcPts val="0"/>
              </a:spcAft>
              <a:buClr>
                <a:srgbClr val="FFFFFF"/>
              </a:buClr>
              <a:buSzPts val="1400"/>
              <a:buChar char="▫"/>
              <a:defRPr sz="1400">
                <a:solidFill>
                  <a:srgbClr val="FFFFFF"/>
                </a:solidFill>
              </a:defRPr>
            </a:lvl5pPr>
            <a:lvl6pPr marL="2743200" lvl="5" indent="-317500" rtl="0">
              <a:spcBef>
                <a:spcPts val="0"/>
              </a:spcBef>
              <a:spcAft>
                <a:spcPts val="0"/>
              </a:spcAft>
              <a:buClr>
                <a:srgbClr val="FFFFFF"/>
              </a:buClr>
              <a:buSzPts val="1400"/>
              <a:buChar char="▪"/>
              <a:defRPr sz="1400">
                <a:solidFill>
                  <a:srgbClr val="FFFFFF"/>
                </a:solidFill>
              </a:defRPr>
            </a:lvl6pPr>
            <a:lvl7pPr marL="3200400" lvl="6" indent="-317500" rtl="0">
              <a:spcBef>
                <a:spcPts val="0"/>
              </a:spcBef>
              <a:spcAft>
                <a:spcPts val="0"/>
              </a:spcAft>
              <a:buClr>
                <a:srgbClr val="FFFFFF"/>
              </a:buClr>
              <a:buSzPts val="1400"/>
              <a:buChar char="▫"/>
              <a:defRPr sz="1400">
                <a:solidFill>
                  <a:srgbClr val="FFFFFF"/>
                </a:solidFill>
              </a:defRPr>
            </a:lvl7pPr>
            <a:lvl8pPr marL="3657600" lvl="7" indent="-317500" rtl="0">
              <a:spcBef>
                <a:spcPts val="0"/>
              </a:spcBef>
              <a:spcAft>
                <a:spcPts val="0"/>
              </a:spcAft>
              <a:buClr>
                <a:srgbClr val="FFFFFF"/>
              </a:buClr>
              <a:buSzPts val="1400"/>
              <a:buChar char="▪"/>
              <a:defRPr sz="1400">
                <a:solidFill>
                  <a:srgbClr val="FFFFFF"/>
                </a:solidFill>
              </a:defRPr>
            </a:lvl8pPr>
            <a:lvl9pPr marL="4114800" lvl="8" indent="-317500" rtl="0">
              <a:spcBef>
                <a:spcPts val="0"/>
              </a:spcBef>
              <a:spcAft>
                <a:spcPts val="0"/>
              </a:spcAft>
              <a:buClr>
                <a:srgbClr val="FFFFFF"/>
              </a:buClr>
              <a:buSzPts val="1400"/>
              <a:buChar char="▫"/>
              <a:defRPr sz="1400">
                <a:solidFill>
                  <a:srgbClr val="FFFFFF"/>
                </a:solidFill>
              </a:defRPr>
            </a:lvl9pPr>
          </a:lstStyle>
          <a:p>
            <a:endParaRPr/>
          </a:p>
        </p:txBody>
      </p:sp>
      <p:sp>
        <p:nvSpPr>
          <p:cNvPr id="62" name="Google Shape;62;p8"/>
          <p:cNvSpPr txBox="1">
            <a:spLocks noGrp="1"/>
          </p:cNvSpPr>
          <p:nvPr>
            <p:ph type="body" idx="2"/>
          </p:nvPr>
        </p:nvSpPr>
        <p:spPr>
          <a:xfrm>
            <a:off x="3120084" y="1614875"/>
            <a:ext cx="2532900" cy="3158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Clr>
                <a:srgbClr val="FFFFFF"/>
              </a:buClr>
              <a:buSzPts val="1400"/>
              <a:buChar char="▫"/>
              <a:defRPr sz="1400">
                <a:solidFill>
                  <a:srgbClr val="FFFFFF"/>
                </a:solidFill>
              </a:defRPr>
            </a:lvl1pPr>
            <a:lvl2pPr marL="914400" lvl="1" indent="-317500" rtl="0">
              <a:spcBef>
                <a:spcPts val="0"/>
              </a:spcBef>
              <a:spcAft>
                <a:spcPts val="0"/>
              </a:spcAft>
              <a:buClr>
                <a:srgbClr val="FFFFFF"/>
              </a:buClr>
              <a:buSzPts val="1400"/>
              <a:buChar char="▪"/>
              <a:defRPr sz="1400">
                <a:solidFill>
                  <a:srgbClr val="FFFFFF"/>
                </a:solidFill>
              </a:defRPr>
            </a:lvl2pPr>
            <a:lvl3pPr marL="1371600" lvl="2" indent="-317500" rtl="0">
              <a:spcBef>
                <a:spcPts val="0"/>
              </a:spcBef>
              <a:spcAft>
                <a:spcPts val="0"/>
              </a:spcAft>
              <a:buClr>
                <a:srgbClr val="FFFFFF"/>
              </a:buClr>
              <a:buSzPts val="1400"/>
              <a:buChar char="▫"/>
              <a:defRPr sz="1400">
                <a:solidFill>
                  <a:srgbClr val="FFFFFF"/>
                </a:solidFill>
              </a:defRPr>
            </a:lvl3pPr>
            <a:lvl4pPr marL="1828800" lvl="3" indent="-317500" rtl="0">
              <a:spcBef>
                <a:spcPts val="0"/>
              </a:spcBef>
              <a:spcAft>
                <a:spcPts val="0"/>
              </a:spcAft>
              <a:buClr>
                <a:srgbClr val="FFFFFF"/>
              </a:buClr>
              <a:buSzPts val="1400"/>
              <a:buChar char="▪"/>
              <a:defRPr sz="1400">
                <a:solidFill>
                  <a:srgbClr val="FFFFFF"/>
                </a:solidFill>
              </a:defRPr>
            </a:lvl4pPr>
            <a:lvl5pPr marL="2286000" lvl="4" indent="-317500" rtl="0">
              <a:spcBef>
                <a:spcPts val="0"/>
              </a:spcBef>
              <a:spcAft>
                <a:spcPts val="0"/>
              </a:spcAft>
              <a:buClr>
                <a:srgbClr val="FFFFFF"/>
              </a:buClr>
              <a:buSzPts val="1400"/>
              <a:buChar char="▫"/>
              <a:defRPr sz="1400">
                <a:solidFill>
                  <a:srgbClr val="FFFFFF"/>
                </a:solidFill>
              </a:defRPr>
            </a:lvl5pPr>
            <a:lvl6pPr marL="2743200" lvl="5" indent="-317500" rtl="0">
              <a:spcBef>
                <a:spcPts val="0"/>
              </a:spcBef>
              <a:spcAft>
                <a:spcPts val="0"/>
              </a:spcAft>
              <a:buClr>
                <a:srgbClr val="FFFFFF"/>
              </a:buClr>
              <a:buSzPts val="1400"/>
              <a:buChar char="▪"/>
              <a:defRPr sz="1400">
                <a:solidFill>
                  <a:srgbClr val="FFFFFF"/>
                </a:solidFill>
              </a:defRPr>
            </a:lvl6pPr>
            <a:lvl7pPr marL="3200400" lvl="6" indent="-317500" rtl="0">
              <a:spcBef>
                <a:spcPts val="0"/>
              </a:spcBef>
              <a:spcAft>
                <a:spcPts val="0"/>
              </a:spcAft>
              <a:buClr>
                <a:srgbClr val="FFFFFF"/>
              </a:buClr>
              <a:buSzPts val="1400"/>
              <a:buChar char="▫"/>
              <a:defRPr sz="1400">
                <a:solidFill>
                  <a:srgbClr val="FFFFFF"/>
                </a:solidFill>
              </a:defRPr>
            </a:lvl7pPr>
            <a:lvl8pPr marL="3657600" lvl="7" indent="-317500" rtl="0">
              <a:spcBef>
                <a:spcPts val="0"/>
              </a:spcBef>
              <a:spcAft>
                <a:spcPts val="0"/>
              </a:spcAft>
              <a:buClr>
                <a:srgbClr val="FFFFFF"/>
              </a:buClr>
              <a:buSzPts val="1400"/>
              <a:buChar char="▪"/>
              <a:defRPr sz="1400">
                <a:solidFill>
                  <a:srgbClr val="FFFFFF"/>
                </a:solidFill>
              </a:defRPr>
            </a:lvl8pPr>
            <a:lvl9pPr marL="4114800" lvl="8" indent="-317500" rtl="0">
              <a:spcBef>
                <a:spcPts val="0"/>
              </a:spcBef>
              <a:spcAft>
                <a:spcPts val="0"/>
              </a:spcAft>
              <a:buClr>
                <a:srgbClr val="FFFFFF"/>
              </a:buClr>
              <a:buSzPts val="1400"/>
              <a:buChar char="▫"/>
              <a:defRPr sz="1400">
                <a:solidFill>
                  <a:srgbClr val="FFFFFF"/>
                </a:solidFill>
              </a:defRPr>
            </a:lvl9pPr>
          </a:lstStyle>
          <a:p>
            <a:endParaRPr/>
          </a:p>
        </p:txBody>
      </p:sp>
      <p:sp>
        <p:nvSpPr>
          <p:cNvPr id="63" name="Google Shape;63;p8"/>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lvl1pPr lvl="0" algn="ctr" rtl="0">
              <a:buNone/>
              <a:defRPr>
                <a:solidFill>
                  <a:srgbClr val="294667"/>
                </a:solidFill>
              </a:defRPr>
            </a:lvl1pPr>
            <a:lvl2pPr lvl="1" algn="ctr" rtl="0">
              <a:buNone/>
              <a:defRPr>
                <a:solidFill>
                  <a:srgbClr val="294667"/>
                </a:solidFill>
              </a:defRPr>
            </a:lvl2pPr>
            <a:lvl3pPr lvl="2" algn="ctr" rtl="0">
              <a:buNone/>
              <a:defRPr>
                <a:solidFill>
                  <a:srgbClr val="294667"/>
                </a:solidFill>
              </a:defRPr>
            </a:lvl3pPr>
            <a:lvl4pPr lvl="3" algn="ctr" rtl="0">
              <a:buNone/>
              <a:defRPr>
                <a:solidFill>
                  <a:srgbClr val="294667"/>
                </a:solidFill>
              </a:defRPr>
            </a:lvl4pPr>
            <a:lvl5pPr lvl="4" algn="ctr" rtl="0">
              <a:buNone/>
              <a:defRPr>
                <a:solidFill>
                  <a:srgbClr val="294667"/>
                </a:solidFill>
              </a:defRPr>
            </a:lvl5pPr>
            <a:lvl6pPr lvl="5" algn="ctr" rtl="0">
              <a:buNone/>
              <a:defRPr>
                <a:solidFill>
                  <a:srgbClr val="294667"/>
                </a:solidFill>
              </a:defRPr>
            </a:lvl6pPr>
            <a:lvl7pPr lvl="6" algn="ctr" rtl="0">
              <a:buNone/>
              <a:defRPr>
                <a:solidFill>
                  <a:srgbClr val="294667"/>
                </a:solidFill>
              </a:defRPr>
            </a:lvl7pPr>
            <a:lvl8pPr lvl="7" algn="ctr" rtl="0">
              <a:buNone/>
              <a:defRPr>
                <a:solidFill>
                  <a:srgbClr val="294667"/>
                </a:solidFill>
              </a:defRPr>
            </a:lvl8pPr>
            <a:lvl9pPr lvl="8" algn="ctr" rtl="0">
              <a:buNone/>
              <a:defRPr>
                <a:solidFill>
                  <a:srgbClr val="294667"/>
                </a:solidFill>
              </a:defRPr>
            </a:lvl9pPr>
          </a:lstStyle>
          <a:p>
            <a:pPr marL="0" lvl="0" indent="0" algn="ctr" rtl="0">
              <a:spcBef>
                <a:spcPts val="0"/>
              </a:spcBef>
              <a:spcAft>
                <a:spcPts val="0"/>
              </a:spcAft>
              <a:buNone/>
            </a:pPr>
            <a:fld id="{00000000-1234-1234-1234-123412341234}" type="slidenum">
              <a:rPr lang="en"/>
              <a:t>‹Nº›</a:t>
            </a:fld>
            <a:endParaRPr/>
          </a:p>
        </p:txBody>
      </p:sp>
      <p:cxnSp>
        <p:nvCxnSpPr>
          <p:cNvPr id="64" name="Google Shape;64;p8"/>
          <p:cNvCxnSpPr/>
          <p:nvPr/>
        </p:nvCxnSpPr>
        <p:spPr>
          <a:xfrm>
            <a:off x="545293" y="1519975"/>
            <a:ext cx="452400" cy="0"/>
          </a:xfrm>
          <a:prstGeom prst="straightConnector1">
            <a:avLst/>
          </a:prstGeom>
          <a:noFill/>
          <a:ln w="28575" cap="flat" cmpd="sng">
            <a:solidFill>
              <a:srgbClr val="294667"/>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2"/>
        <p:cNvGrpSpPr/>
        <p:nvPr/>
      </p:nvGrpSpPr>
      <p:grpSpPr>
        <a:xfrm>
          <a:off x="0" y="0"/>
          <a:ext cx="0" cy="0"/>
          <a:chOff x="0" y="0"/>
          <a:chExt cx="0" cy="0"/>
        </a:xfrm>
      </p:grpSpPr>
      <p:sp>
        <p:nvSpPr>
          <p:cNvPr id="73" name="Google Shape;73;p10"/>
          <p:cNvSpPr/>
          <p:nvPr/>
        </p:nvSpPr>
        <p:spPr>
          <a:xfrm>
            <a:off x="0" y="0"/>
            <a:ext cx="30441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3043975" y="0"/>
            <a:ext cx="6099900" cy="5143500"/>
          </a:xfrm>
          <a:prstGeom prst="rect">
            <a:avLst/>
          </a:prstGeom>
          <a:solidFill>
            <a:srgbClr val="325680">
              <a:alpha val="8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 name="Google Shape;75;p10"/>
          <p:cNvCxnSpPr/>
          <p:nvPr/>
        </p:nvCxnSpPr>
        <p:spPr>
          <a:xfrm>
            <a:off x="534892" y="1796050"/>
            <a:ext cx="452400" cy="0"/>
          </a:xfrm>
          <a:prstGeom prst="straightConnector1">
            <a:avLst/>
          </a:prstGeom>
          <a:noFill/>
          <a:ln w="28575" cap="flat" cmpd="sng">
            <a:solidFill>
              <a:srgbClr val="FFA800"/>
            </a:solidFill>
            <a:prstDash val="solid"/>
            <a:round/>
            <a:headEnd type="none" w="med" len="med"/>
            <a:tailEnd type="none" w="med" len="med"/>
          </a:ln>
        </p:spPr>
      </p:cxnSp>
      <p:sp>
        <p:nvSpPr>
          <p:cNvPr id="76" name="Google Shape;76;p10"/>
          <p:cNvSpPr/>
          <p:nvPr/>
        </p:nvSpPr>
        <p:spPr>
          <a:xfrm>
            <a:off x="0" y="0"/>
            <a:ext cx="536700" cy="536700"/>
          </a:xfrm>
          <a:prstGeom prst="rect">
            <a:avLst/>
          </a:prstGeom>
          <a:solidFill>
            <a:srgbClr val="FFA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title"/>
          </p:nvPr>
        </p:nvSpPr>
        <p:spPr>
          <a:xfrm>
            <a:off x="442405" y="1045150"/>
            <a:ext cx="2147400" cy="6747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lvl1pPr lvl="0" algn="ctr" rtl="0">
              <a:buNone/>
              <a:defRPr>
                <a:solidFill>
                  <a:srgbClr val="FFFFFF"/>
                </a:solidFill>
              </a:defRPr>
            </a:lvl1pPr>
            <a:lvl2pPr lvl="1" algn="ctr" rtl="0">
              <a:buNone/>
              <a:defRPr>
                <a:solidFill>
                  <a:srgbClr val="FFFFFF"/>
                </a:solidFill>
              </a:defRPr>
            </a:lvl2pPr>
            <a:lvl3pPr lvl="2" algn="ctr" rtl="0">
              <a:buNone/>
              <a:defRPr>
                <a:solidFill>
                  <a:srgbClr val="FFFFFF"/>
                </a:solidFill>
              </a:defRPr>
            </a:lvl3pPr>
            <a:lvl4pPr lvl="3" algn="ctr" rtl="0">
              <a:buNone/>
              <a:defRPr>
                <a:solidFill>
                  <a:srgbClr val="FFFFFF"/>
                </a:solidFill>
              </a:defRPr>
            </a:lvl4pPr>
            <a:lvl5pPr lvl="4" algn="ctr" rtl="0">
              <a:buNone/>
              <a:defRPr>
                <a:solidFill>
                  <a:srgbClr val="FFFFFF"/>
                </a:solidFill>
              </a:defRPr>
            </a:lvl5pPr>
            <a:lvl6pPr lvl="5" algn="ctr" rtl="0">
              <a:buNone/>
              <a:defRPr>
                <a:solidFill>
                  <a:srgbClr val="FFFFFF"/>
                </a:solidFill>
              </a:defRPr>
            </a:lvl6pPr>
            <a:lvl7pPr lvl="6" algn="ctr" rtl="0">
              <a:buNone/>
              <a:defRPr>
                <a:solidFill>
                  <a:srgbClr val="FFFFFF"/>
                </a:solidFill>
              </a:defRPr>
            </a:lvl7pPr>
            <a:lvl8pPr lvl="7" algn="ctr" rtl="0">
              <a:buNone/>
              <a:defRPr>
                <a:solidFill>
                  <a:srgbClr val="FFFFFF"/>
                </a:solidFill>
              </a:defRPr>
            </a:lvl8pPr>
            <a:lvl9pPr lvl="8" algn="ctr" rtl="0">
              <a:buNone/>
              <a:defRPr>
                <a:solidFill>
                  <a:srgbClr val="FFFFFF"/>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bright)">
  <p:cSld name="BLANK_1">
    <p:spTree>
      <p:nvGrpSpPr>
        <p:cNvPr id="1" name="Shape 90"/>
        <p:cNvGrpSpPr/>
        <p:nvPr/>
      </p:nvGrpSpPr>
      <p:grpSpPr>
        <a:xfrm>
          <a:off x="0" y="0"/>
          <a:ext cx="0" cy="0"/>
          <a:chOff x="0" y="0"/>
          <a:chExt cx="0" cy="0"/>
        </a:xfrm>
      </p:grpSpPr>
      <p:sp>
        <p:nvSpPr>
          <p:cNvPr id="91" name="Google Shape;91;p13"/>
          <p:cNvSpPr/>
          <p:nvPr/>
        </p:nvSpPr>
        <p:spPr>
          <a:xfrm>
            <a:off x="100" y="-5800"/>
            <a:ext cx="9144000" cy="5149500"/>
          </a:xfrm>
          <a:prstGeom prst="rect">
            <a:avLst/>
          </a:prstGeom>
          <a:solidFill>
            <a:srgbClr val="FFA800">
              <a:alpha val="8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0" y="-5925"/>
            <a:ext cx="9144000" cy="5149500"/>
          </a:xfrm>
          <a:prstGeom prst="frame">
            <a:avLst>
              <a:gd name="adj1" fmla="val 5041"/>
            </a:avLst>
          </a:prstGeom>
          <a:solidFill>
            <a:srgbClr val="294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4303650" y="4607000"/>
            <a:ext cx="5367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lvl1pPr lvl="0" algn="ctr" rtl="0">
              <a:buNone/>
              <a:defRPr>
                <a:solidFill>
                  <a:srgbClr val="294667"/>
                </a:solidFill>
              </a:defRPr>
            </a:lvl1pPr>
            <a:lvl2pPr lvl="1" algn="ctr" rtl="0">
              <a:buNone/>
              <a:defRPr>
                <a:solidFill>
                  <a:srgbClr val="294667"/>
                </a:solidFill>
              </a:defRPr>
            </a:lvl2pPr>
            <a:lvl3pPr lvl="2" algn="ctr" rtl="0">
              <a:buNone/>
              <a:defRPr>
                <a:solidFill>
                  <a:srgbClr val="294667"/>
                </a:solidFill>
              </a:defRPr>
            </a:lvl3pPr>
            <a:lvl4pPr lvl="3" algn="ctr" rtl="0">
              <a:buNone/>
              <a:defRPr>
                <a:solidFill>
                  <a:srgbClr val="294667"/>
                </a:solidFill>
              </a:defRPr>
            </a:lvl4pPr>
            <a:lvl5pPr lvl="4" algn="ctr" rtl="0">
              <a:buNone/>
              <a:defRPr>
                <a:solidFill>
                  <a:srgbClr val="294667"/>
                </a:solidFill>
              </a:defRPr>
            </a:lvl5pPr>
            <a:lvl6pPr lvl="5" algn="ctr" rtl="0">
              <a:buNone/>
              <a:defRPr>
                <a:solidFill>
                  <a:srgbClr val="294667"/>
                </a:solidFill>
              </a:defRPr>
            </a:lvl6pPr>
            <a:lvl7pPr lvl="6" algn="ctr" rtl="0">
              <a:buNone/>
              <a:defRPr>
                <a:solidFill>
                  <a:srgbClr val="294667"/>
                </a:solidFill>
              </a:defRPr>
            </a:lvl7pPr>
            <a:lvl8pPr lvl="7" algn="ctr" rtl="0">
              <a:buNone/>
              <a:defRPr>
                <a:solidFill>
                  <a:srgbClr val="294667"/>
                </a:solidFill>
              </a:defRPr>
            </a:lvl8pPr>
            <a:lvl9pPr lvl="8" algn="ctr" rtl="0">
              <a:buNone/>
              <a:defRPr>
                <a:solidFill>
                  <a:srgbClr val="294667"/>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dark)" type="blank">
  <p:cSld name="Blank (dark)">
    <p:spTree>
      <p:nvGrpSpPr>
        <p:cNvPr id="1" name="Shape 85"/>
        <p:cNvGrpSpPr/>
        <p:nvPr/>
      </p:nvGrpSpPr>
      <p:grpSpPr>
        <a:xfrm>
          <a:off x="0" y="0"/>
          <a:ext cx="0" cy="0"/>
          <a:chOff x="0" y="0"/>
          <a:chExt cx="0" cy="0"/>
        </a:xfrm>
      </p:grpSpPr>
      <p:sp>
        <p:nvSpPr>
          <p:cNvPr id="86" name="Google Shape;86;p12"/>
          <p:cNvSpPr/>
          <p:nvPr/>
        </p:nvSpPr>
        <p:spPr>
          <a:xfrm>
            <a:off x="100" y="-5800"/>
            <a:ext cx="9144000" cy="5149500"/>
          </a:xfrm>
          <a:prstGeom prst="rect">
            <a:avLst/>
          </a:prstGeom>
          <a:solidFill>
            <a:srgbClr val="325680">
              <a:alpha val="8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0" y="-5925"/>
            <a:ext cx="9144000" cy="5149500"/>
          </a:xfrm>
          <a:prstGeom prst="frame">
            <a:avLst>
              <a:gd name="adj1" fmla="val 5041"/>
            </a:avLst>
          </a:prstGeom>
          <a:solidFill>
            <a:srgbClr val="FFA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303650" y="4607000"/>
            <a:ext cx="5367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lvl1pPr lvl="0" algn="ctr">
              <a:buNone/>
              <a:defRPr>
                <a:solidFill>
                  <a:srgbClr val="294667"/>
                </a:solidFill>
              </a:defRPr>
            </a:lvl1pPr>
            <a:lvl2pPr lvl="1" algn="ctr">
              <a:buNone/>
              <a:defRPr>
                <a:solidFill>
                  <a:srgbClr val="294667"/>
                </a:solidFill>
              </a:defRPr>
            </a:lvl2pPr>
            <a:lvl3pPr lvl="2" algn="ctr">
              <a:buNone/>
              <a:defRPr>
                <a:solidFill>
                  <a:srgbClr val="294667"/>
                </a:solidFill>
              </a:defRPr>
            </a:lvl3pPr>
            <a:lvl4pPr lvl="3" algn="ctr">
              <a:buNone/>
              <a:defRPr>
                <a:solidFill>
                  <a:srgbClr val="294667"/>
                </a:solidFill>
              </a:defRPr>
            </a:lvl4pPr>
            <a:lvl5pPr lvl="4" algn="ctr">
              <a:buNone/>
              <a:defRPr>
                <a:solidFill>
                  <a:srgbClr val="294667"/>
                </a:solidFill>
              </a:defRPr>
            </a:lvl5pPr>
            <a:lvl6pPr lvl="5" algn="ctr">
              <a:buNone/>
              <a:defRPr>
                <a:solidFill>
                  <a:srgbClr val="294667"/>
                </a:solidFill>
              </a:defRPr>
            </a:lvl6pPr>
            <a:lvl7pPr lvl="6" algn="ctr">
              <a:buNone/>
              <a:defRPr>
                <a:solidFill>
                  <a:srgbClr val="294667"/>
                </a:solidFill>
              </a:defRPr>
            </a:lvl7pPr>
            <a:lvl8pPr lvl="7" algn="ctr">
              <a:buNone/>
              <a:defRPr>
                <a:solidFill>
                  <a:srgbClr val="294667"/>
                </a:solidFill>
              </a:defRPr>
            </a:lvl8pPr>
            <a:lvl9pPr lvl="8" algn="ctr">
              <a:buNone/>
              <a:defRPr>
                <a:solidFill>
                  <a:srgbClr val="294667"/>
                </a:solidFill>
              </a:defRPr>
            </a:lvl9pPr>
          </a:lstStyle>
          <a:p>
            <a:pPr marL="0" lvl="0" indent="0" algn="ctr" rtl="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1362267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1pPr>
            <a:lvl2pPr lvl="1">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2pPr>
            <a:lvl3pPr lvl="2">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3pPr>
            <a:lvl4pPr lvl="3">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4pPr>
            <a:lvl5pPr lvl="4">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5pPr>
            <a:lvl6pPr lvl="5">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6pPr>
            <a:lvl7pPr lvl="6">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7pPr>
            <a:lvl8pPr lvl="7">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8pPr>
            <a:lvl9pPr lvl="8">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1pPr>
            <a:lvl2pPr marL="914400" lvl="1"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2pPr>
            <a:lvl3pPr marL="1371600" lvl="2"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3pPr>
            <a:lvl4pPr marL="1828800" lvl="3"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4pPr>
            <a:lvl5pPr marL="2286000" lvl="4"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5pPr>
            <a:lvl6pPr marL="2743200" lvl="5"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6pPr>
            <a:lvl7pPr marL="3200400" lvl="6"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7pPr>
            <a:lvl8pPr marL="3657600" lvl="7"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8pPr>
            <a:lvl9pPr marL="4114800" lvl="8"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rgbClr val="021028"/>
                </a:solidFill>
                <a:latin typeface="Open Sans"/>
                <a:ea typeface="Open Sans"/>
                <a:cs typeface="Open Sans"/>
                <a:sym typeface="Open Sans"/>
              </a:defRPr>
            </a:lvl1pPr>
            <a:lvl2pPr lvl="1" algn="r">
              <a:buNone/>
              <a:defRPr sz="1300" b="1">
                <a:solidFill>
                  <a:srgbClr val="021028"/>
                </a:solidFill>
                <a:latin typeface="Open Sans"/>
                <a:ea typeface="Open Sans"/>
                <a:cs typeface="Open Sans"/>
                <a:sym typeface="Open Sans"/>
              </a:defRPr>
            </a:lvl2pPr>
            <a:lvl3pPr lvl="2" algn="r">
              <a:buNone/>
              <a:defRPr sz="1300" b="1">
                <a:solidFill>
                  <a:srgbClr val="021028"/>
                </a:solidFill>
                <a:latin typeface="Open Sans"/>
                <a:ea typeface="Open Sans"/>
                <a:cs typeface="Open Sans"/>
                <a:sym typeface="Open Sans"/>
              </a:defRPr>
            </a:lvl3pPr>
            <a:lvl4pPr lvl="3" algn="r">
              <a:buNone/>
              <a:defRPr sz="1300" b="1">
                <a:solidFill>
                  <a:srgbClr val="021028"/>
                </a:solidFill>
                <a:latin typeface="Open Sans"/>
                <a:ea typeface="Open Sans"/>
                <a:cs typeface="Open Sans"/>
                <a:sym typeface="Open Sans"/>
              </a:defRPr>
            </a:lvl4pPr>
            <a:lvl5pPr lvl="4" algn="r">
              <a:buNone/>
              <a:defRPr sz="1300" b="1">
                <a:solidFill>
                  <a:srgbClr val="021028"/>
                </a:solidFill>
                <a:latin typeface="Open Sans"/>
                <a:ea typeface="Open Sans"/>
                <a:cs typeface="Open Sans"/>
                <a:sym typeface="Open Sans"/>
              </a:defRPr>
            </a:lvl5pPr>
            <a:lvl6pPr lvl="5" algn="r">
              <a:buNone/>
              <a:defRPr sz="1300" b="1">
                <a:solidFill>
                  <a:srgbClr val="021028"/>
                </a:solidFill>
                <a:latin typeface="Open Sans"/>
                <a:ea typeface="Open Sans"/>
                <a:cs typeface="Open Sans"/>
                <a:sym typeface="Open Sans"/>
              </a:defRPr>
            </a:lvl6pPr>
            <a:lvl7pPr lvl="6" algn="r">
              <a:buNone/>
              <a:defRPr sz="1300" b="1">
                <a:solidFill>
                  <a:srgbClr val="021028"/>
                </a:solidFill>
                <a:latin typeface="Open Sans"/>
                <a:ea typeface="Open Sans"/>
                <a:cs typeface="Open Sans"/>
                <a:sym typeface="Open Sans"/>
              </a:defRPr>
            </a:lvl7pPr>
            <a:lvl8pPr lvl="7" algn="r">
              <a:buNone/>
              <a:defRPr sz="1300" b="1">
                <a:solidFill>
                  <a:srgbClr val="021028"/>
                </a:solidFill>
                <a:latin typeface="Open Sans"/>
                <a:ea typeface="Open Sans"/>
                <a:cs typeface="Open Sans"/>
                <a:sym typeface="Open Sans"/>
              </a:defRPr>
            </a:lvl8pPr>
            <a:lvl9pPr lvl="8" algn="r">
              <a:buNone/>
              <a:defRPr sz="1300" b="1">
                <a:solidFill>
                  <a:srgbClr val="02102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6" r:id="rId3"/>
    <p:sldLayoutId id="2147483659" r:id="rId4"/>
    <p:sldLayoutId id="2147483662"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mailto:vchimarro@utmachaa.edu.ec"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mailto:vchimarro@utmachaa.edu.ec"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2"/>
        <p:cNvGrpSpPr/>
        <p:nvPr/>
      </p:nvGrpSpPr>
      <p:grpSpPr>
        <a:xfrm>
          <a:off x="0" y="0"/>
          <a:ext cx="0" cy="0"/>
          <a:chOff x="0" y="0"/>
          <a:chExt cx="0" cy="0"/>
        </a:xfrm>
      </p:grpSpPr>
      <p:sp>
        <p:nvSpPr>
          <p:cNvPr id="2" name="Rectángulo 1"/>
          <p:cNvSpPr/>
          <p:nvPr/>
        </p:nvSpPr>
        <p:spPr>
          <a:xfrm>
            <a:off x="3027218" y="0"/>
            <a:ext cx="6116781" cy="5143500"/>
          </a:xfrm>
          <a:prstGeom prst="rect">
            <a:avLst/>
          </a:prstGeom>
          <a:solidFill>
            <a:srgbClr val="FDB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03" name="Google Shape;103;p15"/>
          <p:cNvSpPr txBox="1">
            <a:spLocks noGrp="1"/>
          </p:cNvSpPr>
          <p:nvPr>
            <p:ph type="ctrTitle"/>
          </p:nvPr>
        </p:nvSpPr>
        <p:spPr>
          <a:xfrm>
            <a:off x="3420112" y="2766797"/>
            <a:ext cx="5431580" cy="1159800"/>
          </a:xfrm>
          <a:prstGeom prst="rect">
            <a:avLst/>
          </a:prstGeom>
        </p:spPr>
        <p:txBody>
          <a:bodyPr spcFirstLastPara="1" wrap="square" lIns="91425" tIns="91425" rIns="91425" bIns="91425" anchor="ctr" anchorCtr="0">
            <a:noAutofit/>
          </a:bodyPr>
          <a:lstStyle/>
          <a:p>
            <a:pPr lvl="0"/>
            <a:r>
              <a:rPr lang="en" dirty="0" smtClean="0"/>
              <a:t>Unidad II</a:t>
            </a:r>
            <a:br>
              <a:rPr lang="en" dirty="0" smtClean="0"/>
            </a:br>
            <a:r>
              <a:rPr lang="es-ES" dirty="0"/>
              <a:t>Ciclo de Vida del Desarrollo de Software</a:t>
            </a:r>
            <a:endParaRPr dirty="0"/>
          </a:p>
        </p:txBody>
      </p:sp>
      <p:sp>
        <p:nvSpPr>
          <p:cNvPr id="12" name="Google Shape;103;p15"/>
          <p:cNvSpPr txBox="1">
            <a:spLocks/>
          </p:cNvSpPr>
          <p:nvPr/>
        </p:nvSpPr>
        <p:spPr>
          <a:xfrm>
            <a:off x="62345" y="110835"/>
            <a:ext cx="2916382" cy="18357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1pPr>
            <a:lvl2pPr marR="0" lvl="1"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2pPr>
            <a:lvl3pPr marR="0" lvl="2"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3pPr>
            <a:lvl4pPr marR="0" lvl="3"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4pPr>
            <a:lvl5pPr marR="0" lvl="4"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5pPr>
            <a:lvl6pPr marR="0" lvl="5"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6pPr>
            <a:lvl7pPr marR="0" lvl="6"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7pPr>
            <a:lvl8pPr marR="0" lvl="7"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8pPr>
            <a:lvl9pPr marR="0" lvl="8"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9pPr>
          </a:lstStyle>
          <a:p>
            <a:pPr algn="ctr"/>
            <a:r>
              <a:rPr lang="es-ES" sz="2400" dirty="0" smtClean="0"/>
              <a:t>Control y Aseguramiento de la Calidad del Software</a:t>
            </a:r>
            <a:endParaRPr lang="es-ES" sz="2400" dirty="0"/>
          </a:p>
        </p:txBody>
      </p:sp>
      <p:pic>
        <p:nvPicPr>
          <p:cNvPr id="1030" name="Picture 6" descr="Resultado de imagen para calidad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1351" y="2891488"/>
            <a:ext cx="774784" cy="1159800"/>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321;p37"/>
          <p:cNvSpPr txBox="1">
            <a:spLocks/>
          </p:cNvSpPr>
          <p:nvPr/>
        </p:nvSpPr>
        <p:spPr>
          <a:xfrm>
            <a:off x="6927" y="4310891"/>
            <a:ext cx="3027218" cy="10057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1pPr>
            <a:lvl2pPr marL="914400" marR="0" lvl="1" indent="-342900" algn="l" rtl="0">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2pPr>
            <a:lvl3pPr marL="1371600" marR="0" lvl="2" indent="-342900" algn="l" rtl="0">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3pPr>
            <a:lvl4pPr marL="1828800" marR="0" lvl="3" indent="-342900" algn="l" rtl="0">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4pPr>
            <a:lvl5pPr marL="2286000" marR="0" lvl="4" indent="-342900" algn="l" rtl="0">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5pPr>
            <a:lvl6pPr marL="2743200" marR="0" lvl="5" indent="-342900" algn="l" rtl="0">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6pPr>
            <a:lvl7pPr marL="3200400" marR="0" lvl="6" indent="-342900" algn="l" rtl="0">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7pPr>
            <a:lvl8pPr marL="3657600" marR="0" lvl="7" indent="-342900" algn="l" rtl="0">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8pPr>
            <a:lvl9pPr marL="4114800" marR="0" lvl="8" indent="-342900" algn="l" rtl="0">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9pPr>
          </a:lstStyle>
          <a:p>
            <a:pPr marL="0" indent="0" algn="ctr">
              <a:buClr>
                <a:schemeClr val="dk1"/>
              </a:buClr>
              <a:buSzPts val="1100"/>
              <a:buFont typeface="Arial"/>
              <a:buNone/>
            </a:pPr>
            <a:r>
              <a:rPr lang="en-US" sz="1600" dirty="0" smtClean="0">
                <a:solidFill>
                  <a:srgbClr val="FFFFFF"/>
                </a:solidFill>
              </a:rPr>
              <a:t>Ing. Lewis Chimarro </a:t>
            </a:r>
          </a:p>
          <a:p>
            <a:pPr marL="0" indent="0" algn="ctr">
              <a:buClr>
                <a:schemeClr val="dk1"/>
              </a:buClr>
              <a:buSzPts val="1100"/>
              <a:buFont typeface="Arial"/>
              <a:buNone/>
            </a:pPr>
            <a:r>
              <a:rPr lang="en-US" sz="1200" b="1" dirty="0" smtClean="0">
                <a:solidFill>
                  <a:srgbClr val="FFFFFF"/>
                </a:solidFill>
              </a:rPr>
              <a:t>Magister en Ingeniería de Software</a:t>
            </a:r>
          </a:p>
          <a:p>
            <a:pPr marL="0" indent="0" algn="ctr">
              <a:buClr>
                <a:schemeClr val="dk1"/>
              </a:buClr>
              <a:buSzPts val="1100"/>
              <a:buFont typeface="Arial"/>
              <a:buNone/>
            </a:pPr>
            <a:endParaRPr lang="en-US" sz="1600" b="1" dirty="0">
              <a:solidFill>
                <a:srgbClr val="FFFF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24"/>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294667"/>
                </a:solidFill>
              </a:rPr>
              <a:t>10</a:t>
            </a:fld>
            <a:endParaRPr dirty="0">
              <a:solidFill>
                <a:srgbClr val="294667"/>
              </a:solidFill>
            </a:endParaRPr>
          </a:p>
        </p:txBody>
      </p:sp>
      <p:sp>
        <p:nvSpPr>
          <p:cNvPr id="6" name="Google Shape;116;p16"/>
          <p:cNvSpPr txBox="1">
            <a:spLocks/>
          </p:cNvSpPr>
          <p:nvPr/>
        </p:nvSpPr>
        <p:spPr>
          <a:xfrm>
            <a:off x="472182" y="273908"/>
            <a:ext cx="5218800" cy="669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dirty="0" smtClean="0"/>
              <a:t>Ciclo de Vida Evolutivo</a:t>
            </a:r>
            <a:endParaRPr lang="es-ES" dirty="0"/>
          </a:p>
        </p:txBody>
      </p:sp>
      <p:pic>
        <p:nvPicPr>
          <p:cNvPr id="6148" name="Picture 4" descr="Imagen relacionada"/>
          <p:cNvPicPr>
            <a:picLocks noChangeAspect="1" noChangeArrowheads="1"/>
          </p:cNvPicPr>
          <p:nvPr/>
        </p:nvPicPr>
        <p:blipFill rotWithShape="1">
          <a:blip r:embed="rId3">
            <a:extLst>
              <a:ext uri="{28A0092B-C50C-407E-A947-70E740481C1C}">
                <a14:useLocalDpi xmlns:a14="http://schemas.microsoft.com/office/drawing/2010/main" val="0"/>
              </a:ext>
            </a:extLst>
          </a:blip>
          <a:srcRect l="13857" t="45975" r="31627" b="16371"/>
          <a:stretch/>
        </p:blipFill>
        <p:spPr bwMode="auto">
          <a:xfrm>
            <a:off x="1557579" y="943208"/>
            <a:ext cx="6451655" cy="3342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1974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7" name="Google Shape;127;p17"/>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5" name="Google Shape;320;p37"/>
          <p:cNvSpPr txBox="1">
            <a:spLocks/>
          </p:cNvSpPr>
          <p:nvPr/>
        </p:nvSpPr>
        <p:spPr>
          <a:xfrm>
            <a:off x="1275150" y="1356349"/>
            <a:ext cx="6593700" cy="9446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1pPr>
            <a:lvl2pPr marR="0" lvl="1"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2pPr>
            <a:lvl3pPr marR="0" lvl="2"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3pPr>
            <a:lvl4pPr marR="0" lvl="3"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4pPr>
            <a:lvl5pPr marR="0" lvl="4"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5pPr>
            <a:lvl6pPr marR="0" lvl="5"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6pPr>
            <a:lvl7pPr marR="0" lvl="6"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7pPr>
            <a:lvl8pPr marR="0" lvl="7"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8pPr>
            <a:lvl9pPr marR="0" lvl="8" algn="l" rtl="0">
              <a:lnSpc>
                <a:spcPct val="100000"/>
              </a:lnSpc>
              <a:spcBef>
                <a:spcPts val="0"/>
              </a:spcBef>
              <a:spcAft>
                <a:spcPts val="0"/>
              </a:spcAft>
              <a:buClr>
                <a:srgbClr val="294667"/>
              </a:buClr>
              <a:buSzPts val="1400"/>
              <a:buFont typeface="Merriweather"/>
              <a:buNone/>
              <a:defRPr sz="1400" b="1" i="0" u="none" strike="noStrike" cap="none">
                <a:solidFill>
                  <a:srgbClr val="294667"/>
                </a:solidFill>
                <a:latin typeface="Merriweather"/>
                <a:ea typeface="Merriweather"/>
                <a:cs typeface="Merriweather"/>
                <a:sym typeface="Merriweather"/>
              </a:defRPr>
            </a:lvl9pPr>
          </a:lstStyle>
          <a:p>
            <a:pPr algn="ctr"/>
            <a:r>
              <a:rPr lang="es-EC" sz="2400" dirty="0" smtClean="0">
                <a:solidFill>
                  <a:srgbClr val="FFA800"/>
                </a:solidFill>
              </a:rPr>
              <a:t>Gracias!</a:t>
            </a:r>
            <a:endParaRPr lang="es-EC" sz="2400" dirty="0">
              <a:solidFill>
                <a:srgbClr val="FFA800"/>
              </a:solidFill>
            </a:endParaRPr>
          </a:p>
        </p:txBody>
      </p:sp>
      <p:sp>
        <p:nvSpPr>
          <p:cNvPr id="6" name="Google Shape;321;p37"/>
          <p:cNvSpPr txBox="1">
            <a:spLocks/>
          </p:cNvSpPr>
          <p:nvPr/>
        </p:nvSpPr>
        <p:spPr>
          <a:xfrm>
            <a:off x="1275150" y="2298054"/>
            <a:ext cx="6593700" cy="164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1pPr>
            <a:lvl2pPr marL="914400" marR="0" lvl="1" indent="-342900" algn="l" rtl="0">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2pPr>
            <a:lvl3pPr marL="1371600" marR="0" lvl="2" indent="-342900" algn="l" rtl="0">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3pPr>
            <a:lvl4pPr marL="1828800" marR="0" lvl="3" indent="-342900" algn="l" rtl="0">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4pPr>
            <a:lvl5pPr marL="2286000" marR="0" lvl="4" indent="-342900" algn="l" rtl="0">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5pPr>
            <a:lvl6pPr marL="2743200" marR="0" lvl="5" indent="-342900" algn="l" rtl="0">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6pPr>
            <a:lvl7pPr marL="3200400" marR="0" lvl="6" indent="-342900" algn="l" rtl="0">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7pPr>
            <a:lvl8pPr marL="3657600" marR="0" lvl="7" indent="-342900" algn="l" rtl="0">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8pPr>
            <a:lvl9pPr marL="4114800" marR="0" lvl="8" indent="-342900" algn="l" rtl="0">
              <a:lnSpc>
                <a:spcPct val="100000"/>
              </a:lnSpc>
              <a:spcBef>
                <a:spcPts val="0"/>
              </a:spcBef>
              <a:spcAft>
                <a:spcPts val="0"/>
              </a:spcAft>
              <a:buClr>
                <a:srgbClr val="FFA800"/>
              </a:buClr>
              <a:buSzPts val="1800"/>
              <a:buFont typeface="Open Sans"/>
              <a:buChar char="▫"/>
              <a:defRPr sz="1800" b="0" i="0" u="none" strike="noStrike" cap="none">
                <a:solidFill>
                  <a:srgbClr val="021028"/>
                </a:solidFill>
                <a:latin typeface="Open Sans"/>
                <a:ea typeface="Open Sans"/>
                <a:cs typeface="Open Sans"/>
                <a:sym typeface="Open Sans"/>
              </a:defRPr>
            </a:lvl9pPr>
          </a:lstStyle>
          <a:p>
            <a:pPr marL="0" indent="0" algn="ctr">
              <a:buFont typeface="Open Sans"/>
              <a:buNone/>
            </a:pPr>
            <a:r>
              <a:rPr lang="en-US" sz="1600" b="1" dirty="0" smtClean="0">
                <a:solidFill>
                  <a:srgbClr val="FFFFFF"/>
                </a:solidFill>
              </a:rPr>
              <a:t>Preguntas?</a:t>
            </a:r>
          </a:p>
          <a:p>
            <a:pPr marL="0" indent="0" algn="ctr">
              <a:buClr>
                <a:schemeClr val="dk1"/>
              </a:buClr>
              <a:buSzPts val="1100"/>
              <a:buFont typeface="Arial"/>
              <a:buNone/>
            </a:pPr>
            <a:r>
              <a:rPr lang="en-US" sz="1600" dirty="0" smtClean="0">
                <a:solidFill>
                  <a:srgbClr val="FFFFFF"/>
                </a:solidFill>
              </a:rPr>
              <a:t>vchimarro@utmachala.edu.ec</a:t>
            </a:r>
            <a:endParaRPr lang="en-US" sz="1600" b="1" dirty="0">
              <a:solidFill>
                <a:srgbClr val="FFFFFF"/>
              </a:solidFill>
            </a:endParaRPr>
          </a:p>
        </p:txBody>
      </p:sp>
    </p:spTree>
    <p:extLst>
      <p:ext uri="{BB962C8B-B14F-4D97-AF65-F5344CB8AC3E}">
        <p14:creationId xmlns:p14="http://schemas.microsoft.com/office/powerpoint/2010/main" val="4008577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434706" y="796375"/>
            <a:ext cx="5218800" cy="66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Ciclo de Vida del Desarrollo de Software</a:t>
            </a:r>
            <a:endParaRPr dirty="0"/>
          </a:p>
        </p:txBody>
      </p:sp>
      <p:sp>
        <p:nvSpPr>
          <p:cNvPr id="117" name="Google Shape;117;p16"/>
          <p:cNvSpPr txBox="1">
            <a:spLocks noGrp="1"/>
          </p:cNvSpPr>
          <p:nvPr>
            <p:ph type="body" idx="2"/>
          </p:nvPr>
        </p:nvSpPr>
        <p:spPr>
          <a:xfrm>
            <a:off x="187377" y="1463109"/>
            <a:ext cx="5861153" cy="3345892"/>
          </a:xfrm>
          <a:prstGeom prst="rect">
            <a:avLst/>
          </a:prstGeom>
        </p:spPr>
        <p:txBody>
          <a:bodyPr spcFirstLastPara="1" wrap="square" lIns="91425" tIns="91425" rIns="91425" bIns="91425" anchor="t" anchorCtr="0">
            <a:noAutofit/>
          </a:bodyPr>
          <a:lstStyle/>
          <a:p>
            <a:pPr marL="171450" indent="-171450" algn="just">
              <a:buClr>
                <a:schemeClr val="dk1"/>
              </a:buClr>
              <a:buSzPts val="1100"/>
            </a:pPr>
            <a:r>
              <a:rPr lang="es-ES" sz="1200" dirty="0"/>
              <a:t>En uno de sus libros Alan Davis define la ingeniería de software como: “La ingeniería de software es la aplicación de principios científicos para </a:t>
            </a:r>
            <a:r>
              <a:rPr lang="es-ES" sz="1200" dirty="0" smtClean="0"/>
              <a:t>la </a:t>
            </a:r>
            <a:r>
              <a:rPr lang="es-ES" sz="1200" dirty="0"/>
              <a:t>transformación ordenada de un problema en una solución operativa de software y </a:t>
            </a:r>
            <a:r>
              <a:rPr lang="es-ES" sz="1200" dirty="0" smtClean="0"/>
              <a:t>el </a:t>
            </a:r>
            <a:r>
              <a:rPr lang="es-ES" sz="1200" dirty="0"/>
              <a:t>subsecuente mantenimiento de ese software hasta el final de su vida útil</a:t>
            </a:r>
            <a:r>
              <a:rPr lang="es-ES" sz="1200" dirty="0" smtClean="0"/>
              <a:t>.”</a:t>
            </a:r>
            <a:endParaRPr lang="es-ES" sz="1200" dirty="0"/>
          </a:p>
          <a:p>
            <a:pPr marL="171450" indent="-171450" algn="just">
              <a:buClr>
                <a:schemeClr val="dk1"/>
              </a:buClr>
              <a:buSzPts val="1100"/>
            </a:pPr>
            <a:r>
              <a:rPr lang="es-ES" sz="1200" dirty="0" smtClean="0"/>
              <a:t>Esta </a:t>
            </a:r>
            <a:r>
              <a:rPr lang="es-ES" sz="1200" dirty="0"/>
              <a:t>definición establece claramente que el ingeniero de software debe realizar una serie de actividades adicionales a la programación. Adicionalmente introduce un concepto conocido como “vida útil” del software. </a:t>
            </a:r>
          </a:p>
          <a:p>
            <a:pPr marL="171450" indent="-171450" algn="just">
              <a:buClr>
                <a:schemeClr val="dk1"/>
              </a:buClr>
              <a:buSzPts val="1100"/>
            </a:pPr>
            <a:r>
              <a:rPr lang="es-ES" sz="1200" dirty="0" smtClean="0"/>
              <a:t>Las </a:t>
            </a:r>
            <a:r>
              <a:rPr lang="es-ES" sz="1200" dirty="0"/>
              <a:t>actividades requeridas en el proceso de desarrollo, en ocasiones, se repiten reiteradamente durante toda la “vida útil” del software. Estas actividades conforman entonces un ciclo, el ciclo de vida del desarrollo del software. </a:t>
            </a:r>
          </a:p>
          <a:p>
            <a:pPr marL="171450" indent="-171450" algn="just">
              <a:buClr>
                <a:schemeClr val="dk1"/>
              </a:buClr>
              <a:buSzPts val="1100"/>
            </a:pPr>
            <a:r>
              <a:rPr lang="es-ES" sz="1200" dirty="0" smtClean="0"/>
              <a:t>Aunque </a:t>
            </a:r>
            <a:r>
              <a:rPr lang="es-ES" sz="1200" dirty="0"/>
              <a:t>podría pensarse que el software no se “estropea” o “envejece”, es cierto que los sistemas de software sufren grandes transformaciones durante su tiempo de utilización y en muchas ocasiones es retirado de operación o modificado ampliamente luego de varios años de trabajo. El software tiene entonces, como un ser vivo, un tiempo de vida. </a:t>
            </a:r>
          </a:p>
          <a:p>
            <a:pPr marL="0" lvl="0" indent="0" algn="just">
              <a:buClr>
                <a:schemeClr val="dk1"/>
              </a:buClr>
              <a:buSzPts val="1100"/>
              <a:buNone/>
            </a:pPr>
            <a:r>
              <a:rPr lang="es-ES" sz="1200" dirty="0"/>
              <a:t> </a:t>
            </a:r>
            <a:endParaRPr sz="1200" dirty="0"/>
          </a:p>
        </p:txBody>
      </p:sp>
      <p:sp>
        <p:nvSpPr>
          <p:cNvPr id="118" name="Google Shape;118;p16"/>
          <p:cNvSpPr txBox="1">
            <a:spLocks noGrp="1"/>
          </p:cNvSpPr>
          <p:nvPr>
            <p:ph type="body" idx="2"/>
          </p:nvPr>
        </p:nvSpPr>
        <p:spPr>
          <a:xfrm>
            <a:off x="6294350" y="4267200"/>
            <a:ext cx="2713200" cy="58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 b="1" dirty="0" smtClean="0">
                <a:solidFill>
                  <a:srgbClr val="FFA800"/>
                </a:solidFill>
              </a:rPr>
              <a:t>Universidad Técnica de Machala</a:t>
            </a:r>
          </a:p>
          <a:p>
            <a:pPr marL="0" lvl="0" indent="0" algn="l" rtl="0">
              <a:spcBef>
                <a:spcPts val="0"/>
              </a:spcBef>
              <a:spcAft>
                <a:spcPts val="0"/>
              </a:spcAft>
              <a:buNone/>
            </a:pPr>
            <a:r>
              <a:rPr lang="en" sz="600" b="1" dirty="0" smtClean="0">
                <a:solidFill>
                  <a:srgbClr val="FFA800"/>
                </a:solidFill>
              </a:rPr>
              <a:t>Facultad de Ingeniería Civil</a:t>
            </a:r>
          </a:p>
          <a:p>
            <a:pPr marL="0" lvl="0" indent="0" algn="l" rtl="0">
              <a:spcBef>
                <a:spcPts val="0"/>
              </a:spcBef>
              <a:spcAft>
                <a:spcPts val="0"/>
              </a:spcAft>
              <a:buClr>
                <a:schemeClr val="dk1"/>
              </a:buClr>
              <a:buSzPts val="1100"/>
              <a:buFont typeface="Arial"/>
              <a:buNone/>
            </a:pPr>
            <a:r>
              <a:rPr lang="en" sz="600" dirty="0" smtClean="0">
                <a:solidFill>
                  <a:srgbClr val="FFA800"/>
                </a:solidFill>
              </a:rPr>
              <a:t>Ing. </a:t>
            </a:r>
            <a:r>
              <a:rPr lang="es-EC" sz="600" dirty="0" smtClean="0">
                <a:solidFill>
                  <a:srgbClr val="FFA800"/>
                </a:solidFill>
              </a:rPr>
              <a:t>L</a:t>
            </a:r>
            <a:r>
              <a:rPr lang="en" sz="600" dirty="0" smtClean="0">
                <a:solidFill>
                  <a:srgbClr val="FFA800"/>
                </a:solidFill>
              </a:rPr>
              <a:t>ewis Chimarro</a:t>
            </a:r>
          </a:p>
          <a:p>
            <a:pPr marL="0" lvl="0" indent="0" algn="l" rtl="0">
              <a:spcBef>
                <a:spcPts val="0"/>
              </a:spcBef>
              <a:spcAft>
                <a:spcPts val="0"/>
              </a:spcAft>
              <a:buClr>
                <a:schemeClr val="dk1"/>
              </a:buClr>
              <a:buSzPts val="1100"/>
              <a:buFont typeface="Arial"/>
              <a:buNone/>
            </a:pPr>
            <a:r>
              <a:rPr lang="en" sz="600" dirty="0" smtClean="0">
                <a:solidFill>
                  <a:srgbClr val="FFA800"/>
                </a:solidFill>
              </a:rPr>
              <a:t>Magister en Ingenieria de Software</a:t>
            </a:r>
          </a:p>
          <a:p>
            <a:pPr marL="0" indent="0">
              <a:spcBef>
                <a:spcPts val="0"/>
              </a:spcBef>
              <a:buClr>
                <a:schemeClr val="dk1"/>
              </a:buClr>
              <a:buSzPts val="1100"/>
              <a:buNone/>
            </a:pPr>
            <a:r>
              <a:rPr lang="es-EC" sz="600" b="1" u="sng" dirty="0" smtClean="0">
                <a:solidFill>
                  <a:srgbClr val="FFA800"/>
                </a:solidFill>
                <a:hlinkClick r:id="rId4"/>
              </a:rPr>
              <a:t>vchimarro@utmachaa.edu.ec</a:t>
            </a:r>
            <a:endParaRPr sz="600" dirty="0">
              <a:solidFill>
                <a:srgbClr val="FFA800"/>
              </a:solidFill>
            </a:endParaRPr>
          </a:p>
        </p:txBody>
      </p:sp>
      <p:sp>
        <p:nvSpPr>
          <p:cNvPr id="119" name="Google Shape;119;p16"/>
          <p:cNvSpPr txBox="1">
            <a:spLocks noGrp="1"/>
          </p:cNvSpPr>
          <p:nvPr>
            <p:ph type="sldNum" idx="12"/>
          </p:nvPr>
        </p:nvSpPr>
        <p:spPr>
          <a:xfrm>
            <a:off x="-6000" y="-6927"/>
            <a:ext cx="548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294667"/>
                </a:solidFill>
              </a:rPr>
              <a:t>2</a:t>
            </a:fld>
            <a:endParaRPr>
              <a:solidFill>
                <a:srgbClr val="294667"/>
              </a:solidFill>
            </a:endParaRPr>
          </a:p>
        </p:txBody>
      </p:sp>
      <p:sp>
        <p:nvSpPr>
          <p:cNvPr id="11" name="Google Shape;103;p15"/>
          <p:cNvSpPr txBox="1">
            <a:spLocks/>
          </p:cNvSpPr>
          <p:nvPr/>
        </p:nvSpPr>
        <p:spPr>
          <a:xfrm>
            <a:off x="6142331" y="56221"/>
            <a:ext cx="2916382" cy="18357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1pPr>
            <a:lvl2pPr marR="0" lvl="1"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2pPr>
            <a:lvl3pPr marR="0" lvl="2"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3pPr>
            <a:lvl4pPr marR="0" lvl="3"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4pPr>
            <a:lvl5pPr marR="0" lvl="4"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5pPr>
            <a:lvl6pPr marR="0" lvl="5"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6pPr>
            <a:lvl7pPr marR="0" lvl="6"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7pPr>
            <a:lvl8pPr marR="0" lvl="7"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8pPr>
            <a:lvl9pPr marR="0" lvl="8"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9pPr>
          </a:lstStyle>
          <a:p>
            <a:pPr algn="ctr"/>
            <a:r>
              <a:rPr lang="es-ES" sz="2400" dirty="0" smtClean="0"/>
              <a:t>Control y Aseguramiento de la Calidad del Software</a:t>
            </a:r>
            <a:endParaRPr lang="es-ES" sz="2400" dirty="0"/>
          </a:p>
        </p:txBody>
      </p:sp>
      <p:sp>
        <p:nvSpPr>
          <p:cNvPr id="3" name="Rectángulo 2"/>
          <p:cNvSpPr/>
          <p:nvPr/>
        </p:nvSpPr>
        <p:spPr>
          <a:xfrm>
            <a:off x="6294350" y="3640140"/>
            <a:ext cx="2735482" cy="461665"/>
          </a:xfrm>
          <a:prstGeom prst="rect">
            <a:avLst/>
          </a:prstGeom>
        </p:spPr>
        <p:txBody>
          <a:bodyPr wrap="square">
            <a:spAutoFit/>
          </a:bodyPr>
          <a:lstStyle/>
          <a:p>
            <a:pPr algn="just"/>
            <a:r>
              <a:rPr lang="es-EC" sz="800" b="1" dirty="0">
                <a:solidFill>
                  <a:srgbClr val="FFA800"/>
                </a:solidFill>
                <a:latin typeface="Open Sans"/>
                <a:ea typeface="Open Sans"/>
                <a:cs typeface="Open Sans"/>
                <a:sym typeface="Open Sans"/>
              </a:rPr>
              <a:t>DAVIS, Alan M. Software </a:t>
            </a:r>
            <a:r>
              <a:rPr lang="es-EC" sz="800" b="1" dirty="0" err="1">
                <a:solidFill>
                  <a:srgbClr val="FFA800"/>
                </a:solidFill>
                <a:latin typeface="Open Sans"/>
                <a:ea typeface="Open Sans"/>
                <a:cs typeface="Open Sans"/>
                <a:sym typeface="Open Sans"/>
              </a:rPr>
              <a:t>Requirements</a:t>
            </a:r>
            <a:r>
              <a:rPr lang="es-EC" sz="800" b="1" dirty="0">
                <a:solidFill>
                  <a:srgbClr val="FFA800"/>
                </a:solidFill>
                <a:latin typeface="Open Sans"/>
                <a:ea typeface="Open Sans"/>
                <a:cs typeface="Open Sans"/>
                <a:sym typeface="Open Sans"/>
              </a:rPr>
              <a:t>: </a:t>
            </a:r>
            <a:r>
              <a:rPr lang="es-EC" sz="800" b="1" dirty="0" err="1">
                <a:solidFill>
                  <a:srgbClr val="FFA800"/>
                </a:solidFill>
                <a:latin typeface="Open Sans"/>
                <a:ea typeface="Open Sans"/>
                <a:cs typeface="Open Sans"/>
                <a:sym typeface="Open Sans"/>
              </a:rPr>
              <a:t>Objects</a:t>
            </a:r>
            <a:r>
              <a:rPr lang="es-EC" sz="800" b="1" dirty="0">
                <a:solidFill>
                  <a:srgbClr val="FFA800"/>
                </a:solidFill>
                <a:latin typeface="Open Sans"/>
                <a:ea typeface="Open Sans"/>
                <a:cs typeface="Open Sans"/>
                <a:sym typeface="Open Sans"/>
              </a:rPr>
              <a:t>, </a:t>
            </a:r>
            <a:r>
              <a:rPr lang="es-EC" sz="800" b="1" dirty="0" err="1">
                <a:solidFill>
                  <a:srgbClr val="FFA800"/>
                </a:solidFill>
                <a:latin typeface="Open Sans"/>
                <a:ea typeface="Open Sans"/>
                <a:cs typeface="Open Sans"/>
                <a:sym typeface="Open Sans"/>
              </a:rPr>
              <a:t>Functions</a:t>
            </a:r>
            <a:r>
              <a:rPr lang="es-EC" sz="800" b="1" dirty="0">
                <a:solidFill>
                  <a:srgbClr val="FFA800"/>
                </a:solidFill>
                <a:latin typeface="Open Sans"/>
                <a:ea typeface="Open Sans"/>
                <a:cs typeface="Open Sans"/>
                <a:sym typeface="Open Sans"/>
              </a:rPr>
              <a:t> and </a:t>
            </a:r>
            <a:r>
              <a:rPr lang="es-EC" sz="800" b="1" dirty="0" err="1">
                <a:solidFill>
                  <a:srgbClr val="FFA800"/>
                </a:solidFill>
                <a:latin typeface="Open Sans"/>
                <a:ea typeface="Open Sans"/>
                <a:cs typeface="Open Sans"/>
                <a:sym typeface="Open Sans"/>
              </a:rPr>
              <a:t>States</a:t>
            </a:r>
            <a:r>
              <a:rPr lang="es-EC" sz="800" b="1" dirty="0">
                <a:solidFill>
                  <a:srgbClr val="FFA800"/>
                </a:solidFill>
                <a:latin typeface="Open Sans"/>
                <a:ea typeface="Open Sans"/>
                <a:cs typeface="Open Sans"/>
                <a:sym typeface="Open Sans"/>
              </a:rPr>
              <a:t>. Prentice-Hall. </a:t>
            </a:r>
            <a:r>
              <a:rPr lang="es-EC" sz="800" b="1" dirty="0" err="1">
                <a:solidFill>
                  <a:srgbClr val="FFA800"/>
                </a:solidFill>
                <a:latin typeface="Open Sans"/>
                <a:ea typeface="Open Sans"/>
                <a:cs typeface="Open Sans"/>
                <a:sym typeface="Open Sans"/>
              </a:rPr>
              <a:t>Englewood-Cliffs</a:t>
            </a:r>
            <a:r>
              <a:rPr lang="es-EC" sz="800" b="1" dirty="0">
                <a:solidFill>
                  <a:srgbClr val="FFA800"/>
                </a:solidFill>
                <a:latin typeface="Open Sans"/>
                <a:ea typeface="Open Sans"/>
                <a:cs typeface="Open Sans"/>
                <a:sym typeface="Open Sans"/>
              </a:rPr>
              <a:t>, NJ, EE.UU. 1993. </a:t>
            </a:r>
          </a:p>
        </p:txBody>
      </p:sp>
    </p:spTree>
    <p:extLst>
      <p:ext uri="{BB962C8B-B14F-4D97-AF65-F5344CB8AC3E}">
        <p14:creationId xmlns:p14="http://schemas.microsoft.com/office/powerpoint/2010/main" val="101324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434706" y="796375"/>
            <a:ext cx="5218800" cy="66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Ciclo de Muerte del Software</a:t>
            </a:r>
            <a:endParaRPr dirty="0"/>
          </a:p>
        </p:txBody>
      </p:sp>
      <p:sp>
        <p:nvSpPr>
          <p:cNvPr id="117" name="Google Shape;117;p16"/>
          <p:cNvSpPr txBox="1">
            <a:spLocks noGrp="1"/>
          </p:cNvSpPr>
          <p:nvPr>
            <p:ph type="body" idx="2"/>
          </p:nvPr>
        </p:nvSpPr>
        <p:spPr>
          <a:xfrm>
            <a:off x="322288" y="1545556"/>
            <a:ext cx="5441429" cy="3345892"/>
          </a:xfrm>
          <a:prstGeom prst="rect">
            <a:avLst/>
          </a:prstGeom>
        </p:spPr>
        <p:txBody>
          <a:bodyPr spcFirstLastPara="1" wrap="square" lIns="91425" tIns="91425" rIns="91425" bIns="91425" anchor="t" anchorCtr="0">
            <a:noAutofit/>
          </a:bodyPr>
          <a:lstStyle/>
          <a:p>
            <a:pPr marL="171450" indent="-171450" algn="just">
              <a:buClr>
                <a:schemeClr val="dk1"/>
              </a:buClr>
              <a:buSzPts val="1100"/>
            </a:pPr>
            <a:r>
              <a:rPr lang="es-ES" sz="1200" dirty="0"/>
              <a:t>El ciclo de muerte propuesto por </a:t>
            </a:r>
            <a:r>
              <a:rPr lang="es-ES" sz="1200" dirty="0" err="1"/>
              <a:t>Rigby</a:t>
            </a:r>
            <a:r>
              <a:rPr lang="es-ES" sz="1200" dirty="0"/>
              <a:t> y Norris permite ilustrar claramente el concepto de vida útil del software. </a:t>
            </a:r>
          </a:p>
          <a:p>
            <a:pPr marL="171450" indent="-171450" algn="just">
              <a:buClr>
                <a:schemeClr val="dk1"/>
              </a:buClr>
              <a:buSzPts val="1100"/>
            </a:pPr>
            <a:r>
              <a:rPr lang="es-ES" sz="1200" dirty="0" smtClean="0"/>
              <a:t>Norris </a:t>
            </a:r>
            <a:r>
              <a:rPr lang="es-ES" sz="1200" dirty="0"/>
              <a:t>y </a:t>
            </a:r>
            <a:r>
              <a:rPr lang="es-ES" sz="1200" dirty="0" err="1"/>
              <a:t>Rigby</a:t>
            </a:r>
            <a:r>
              <a:rPr lang="es-ES" sz="1200" dirty="0"/>
              <a:t> plantean el énfasis de los modelos tradicionales a preocuparse principalmente por las fases de construcción del software dejando a un lado el proceso de operación y mantenimiento de las aplicaciones. Curiosamente, las fases de operación y mantenimiento, por lo general, son mucho más largas y costosas que las etapas iniciales. </a:t>
            </a:r>
          </a:p>
          <a:p>
            <a:pPr marL="171450" indent="-171450" algn="just">
              <a:buClr>
                <a:schemeClr val="dk1"/>
              </a:buClr>
              <a:buSzPts val="1100"/>
            </a:pPr>
            <a:r>
              <a:rPr lang="es-ES" sz="1200" dirty="0" smtClean="0"/>
              <a:t>El </a:t>
            </a:r>
            <a:r>
              <a:rPr lang="es-ES" sz="1200" dirty="0"/>
              <a:t>ciclo de muerte del software se centra en los criterios para dar de “baja” un sistema: el costo/beneficio de mantener un sistema comparado con el costo/beneficio de construir uno nuevo. </a:t>
            </a:r>
          </a:p>
          <a:p>
            <a:pPr marL="171450" indent="-171450" algn="just">
              <a:buClr>
                <a:schemeClr val="dk1"/>
              </a:buClr>
              <a:buSzPts val="1100"/>
            </a:pPr>
            <a:r>
              <a:rPr lang="es-ES" sz="1200" dirty="0" smtClean="0"/>
              <a:t>La </a:t>
            </a:r>
            <a:r>
              <a:rPr lang="es-ES" sz="1200" dirty="0"/>
              <a:t>premisa básica que sostiene el modelo es que el mantenimiento de un sistema entregado cuesta dinero y tiene que ser compensado con los beneficios que se obtienen del software. En algún punto, el costo de posesión comienza a sobrepasar el beneficio y el neto se torna negativo. En este momento el software debe ser retirado de </a:t>
            </a:r>
            <a:r>
              <a:rPr lang="es-ES" sz="1200" dirty="0" smtClean="0"/>
              <a:t>uso.</a:t>
            </a:r>
            <a:endParaRPr lang="es-ES" sz="1200" dirty="0"/>
          </a:p>
          <a:p>
            <a:pPr marL="0" lvl="0" indent="0" algn="just">
              <a:buClr>
                <a:schemeClr val="dk1"/>
              </a:buClr>
              <a:buSzPts val="1100"/>
              <a:buNone/>
            </a:pPr>
            <a:r>
              <a:rPr lang="es-ES" sz="1200" dirty="0"/>
              <a:t> </a:t>
            </a:r>
            <a:endParaRPr sz="1200" dirty="0"/>
          </a:p>
        </p:txBody>
      </p:sp>
      <p:sp>
        <p:nvSpPr>
          <p:cNvPr id="118" name="Google Shape;118;p16"/>
          <p:cNvSpPr txBox="1">
            <a:spLocks noGrp="1"/>
          </p:cNvSpPr>
          <p:nvPr>
            <p:ph type="body" idx="2"/>
          </p:nvPr>
        </p:nvSpPr>
        <p:spPr>
          <a:xfrm>
            <a:off x="6294350" y="4267200"/>
            <a:ext cx="2713200" cy="58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 b="1" dirty="0" smtClean="0">
                <a:solidFill>
                  <a:srgbClr val="FFA800"/>
                </a:solidFill>
              </a:rPr>
              <a:t>Universidad Técnica de Machala</a:t>
            </a:r>
          </a:p>
          <a:p>
            <a:pPr marL="0" lvl="0" indent="0" algn="l" rtl="0">
              <a:spcBef>
                <a:spcPts val="0"/>
              </a:spcBef>
              <a:spcAft>
                <a:spcPts val="0"/>
              </a:spcAft>
              <a:buNone/>
            </a:pPr>
            <a:r>
              <a:rPr lang="en" sz="600" b="1" dirty="0" smtClean="0">
                <a:solidFill>
                  <a:srgbClr val="FFA800"/>
                </a:solidFill>
              </a:rPr>
              <a:t>Facultad de Ingeniería Civil</a:t>
            </a:r>
          </a:p>
          <a:p>
            <a:pPr marL="0" lvl="0" indent="0" algn="l" rtl="0">
              <a:spcBef>
                <a:spcPts val="0"/>
              </a:spcBef>
              <a:spcAft>
                <a:spcPts val="0"/>
              </a:spcAft>
              <a:buClr>
                <a:schemeClr val="dk1"/>
              </a:buClr>
              <a:buSzPts val="1100"/>
              <a:buFont typeface="Arial"/>
              <a:buNone/>
            </a:pPr>
            <a:r>
              <a:rPr lang="en" sz="600" dirty="0" smtClean="0">
                <a:solidFill>
                  <a:srgbClr val="FFA800"/>
                </a:solidFill>
              </a:rPr>
              <a:t>Ing. </a:t>
            </a:r>
            <a:r>
              <a:rPr lang="es-EC" sz="600" dirty="0" smtClean="0">
                <a:solidFill>
                  <a:srgbClr val="FFA800"/>
                </a:solidFill>
              </a:rPr>
              <a:t>L</a:t>
            </a:r>
            <a:r>
              <a:rPr lang="en" sz="600" dirty="0" smtClean="0">
                <a:solidFill>
                  <a:srgbClr val="FFA800"/>
                </a:solidFill>
              </a:rPr>
              <a:t>ewis Chimarro</a:t>
            </a:r>
          </a:p>
          <a:p>
            <a:pPr marL="0" lvl="0" indent="0" algn="l" rtl="0">
              <a:spcBef>
                <a:spcPts val="0"/>
              </a:spcBef>
              <a:spcAft>
                <a:spcPts val="0"/>
              </a:spcAft>
              <a:buClr>
                <a:schemeClr val="dk1"/>
              </a:buClr>
              <a:buSzPts val="1100"/>
              <a:buFont typeface="Arial"/>
              <a:buNone/>
            </a:pPr>
            <a:r>
              <a:rPr lang="en" sz="600" dirty="0" smtClean="0">
                <a:solidFill>
                  <a:srgbClr val="FFA800"/>
                </a:solidFill>
              </a:rPr>
              <a:t>Magister en Ingenieria de Software</a:t>
            </a:r>
          </a:p>
          <a:p>
            <a:pPr marL="0" indent="0">
              <a:spcBef>
                <a:spcPts val="0"/>
              </a:spcBef>
              <a:buClr>
                <a:schemeClr val="dk1"/>
              </a:buClr>
              <a:buSzPts val="1100"/>
              <a:buNone/>
            </a:pPr>
            <a:r>
              <a:rPr lang="es-EC" sz="600" b="1" u="sng" dirty="0" smtClean="0">
                <a:solidFill>
                  <a:srgbClr val="FFA800"/>
                </a:solidFill>
                <a:hlinkClick r:id="rId4"/>
              </a:rPr>
              <a:t>vchimarro@utmachaa.edu.ec</a:t>
            </a:r>
            <a:endParaRPr sz="600" dirty="0">
              <a:solidFill>
                <a:srgbClr val="FFA800"/>
              </a:solidFill>
            </a:endParaRPr>
          </a:p>
        </p:txBody>
      </p:sp>
      <p:sp>
        <p:nvSpPr>
          <p:cNvPr id="119" name="Google Shape;119;p16"/>
          <p:cNvSpPr txBox="1">
            <a:spLocks noGrp="1"/>
          </p:cNvSpPr>
          <p:nvPr>
            <p:ph type="sldNum" idx="12"/>
          </p:nvPr>
        </p:nvSpPr>
        <p:spPr>
          <a:xfrm>
            <a:off x="-6000" y="-6927"/>
            <a:ext cx="548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294667"/>
                </a:solidFill>
              </a:rPr>
              <a:t>3</a:t>
            </a:fld>
            <a:endParaRPr>
              <a:solidFill>
                <a:srgbClr val="294667"/>
              </a:solidFill>
            </a:endParaRPr>
          </a:p>
        </p:txBody>
      </p:sp>
      <p:sp>
        <p:nvSpPr>
          <p:cNvPr id="11" name="Google Shape;103;p15"/>
          <p:cNvSpPr txBox="1">
            <a:spLocks/>
          </p:cNvSpPr>
          <p:nvPr/>
        </p:nvSpPr>
        <p:spPr>
          <a:xfrm>
            <a:off x="6142331" y="56221"/>
            <a:ext cx="2916382" cy="18357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1pPr>
            <a:lvl2pPr marR="0" lvl="1"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2pPr>
            <a:lvl3pPr marR="0" lvl="2"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3pPr>
            <a:lvl4pPr marR="0" lvl="3"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4pPr>
            <a:lvl5pPr marR="0" lvl="4"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5pPr>
            <a:lvl6pPr marR="0" lvl="5"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6pPr>
            <a:lvl7pPr marR="0" lvl="6"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7pPr>
            <a:lvl8pPr marR="0" lvl="7"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8pPr>
            <a:lvl9pPr marR="0" lvl="8" algn="l" rtl="0">
              <a:lnSpc>
                <a:spcPct val="100000"/>
              </a:lnSpc>
              <a:spcBef>
                <a:spcPts val="0"/>
              </a:spcBef>
              <a:spcAft>
                <a:spcPts val="0"/>
              </a:spcAft>
              <a:buClr>
                <a:srgbClr val="FFFFFF"/>
              </a:buClr>
              <a:buSzPts val="3600"/>
              <a:buFont typeface="Merriweather"/>
              <a:buNone/>
              <a:defRPr sz="3600" b="1" i="0" u="none" strike="noStrike" cap="none">
                <a:solidFill>
                  <a:srgbClr val="FFFFFF"/>
                </a:solidFill>
                <a:latin typeface="Merriweather"/>
                <a:ea typeface="Merriweather"/>
                <a:cs typeface="Merriweather"/>
                <a:sym typeface="Merriweather"/>
              </a:defRPr>
            </a:lvl9pPr>
          </a:lstStyle>
          <a:p>
            <a:pPr algn="ctr"/>
            <a:r>
              <a:rPr lang="es-ES" sz="2400" dirty="0" smtClean="0"/>
              <a:t>Control y Aseguramiento de la Calidad del Software</a:t>
            </a:r>
            <a:endParaRPr lang="es-ES" sz="2400" dirty="0"/>
          </a:p>
        </p:txBody>
      </p:sp>
      <p:sp>
        <p:nvSpPr>
          <p:cNvPr id="3" name="Rectángulo 2"/>
          <p:cNvSpPr/>
          <p:nvPr/>
        </p:nvSpPr>
        <p:spPr>
          <a:xfrm>
            <a:off x="6294350" y="3767557"/>
            <a:ext cx="2735482" cy="338554"/>
          </a:xfrm>
          <a:prstGeom prst="rect">
            <a:avLst/>
          </a:prstGeom>
        </p:spPr>
        <p:txBody>
          <a:bodyPr wrap="square">
            <a:spAutoFit/>
          </a:bodyPr>
          <a:lstStyle/>
          <a:p>
            <a:pPr algn="just"/>
            <a:r>
              <a:rPr lang="en-US" sz="800" b="1" dirty="0" smtClean="0">
                <a:solidFill>
                  <a:srgbClr val="FFA800"/>
                </a:solidFill>
                <a:latin typeface="Open Sans"/>
                <a:ea typeface="Open Sans"/>
                <a:cs typeface="Open Sans"/>
                <a:sym typeface="Open Sans"/>
              </a:rPr>
              <a:t>NORRIS</a:t>
            </a:r>
            <a:r>
              <a:rPr lang="en-US" sz="800" b="1" dirty="0">
                <a:solidFill>
                  <a:srgbClr val="FFA800"/>
                </a:solidFill>
                <a:latin typeface="Open Sans"/>
                <a:ea typeface="Open Sans"/>
                <a:cs typeface="Open Sans"/>
                <a:sym typeface="Open Sans"/>
              </a:rPr>
              <a:t>, Mark y RIGBY, Peter. The Software death cycle. </a:t>
            </a:r>
            <a:r>
              <a:rPr lang="en-US" sz="800" b="1" dirty="0" err="1">
                <a:solidFill>
                  <a:srgbClr val="FFA800"/>
                </a:solidFill>
                <a:latin typeface="Open Sans"/>
                <a:ea typeface="Open Sans"/>
                <a:cs typeface="Open Sans"/>
                <a:sym typeface="Open Sans"/>
              </a:rPr>
              <a:t>Proc</a:t>
            </a:r>
            <a:r>
              <a:rPr lang="en-US" sz="800" b="1" dirty="0">
                <a:solidFill>
                  <a:srgbClr val="FFA800"/>
                </a:solidFill>
                <a:latin typeface="Open Sans"/>
                <a:ea typeface="Open Sans"/>
                <a:cs typeface="Open Sans"/>
                <a:sym typeface="Open Sans"/>
              </a:rPr>
              <a:t> UK IT 90 Conference.  </a:t>
            </a:r>
            <a:r>
              <a:rPr lang="en-US" sz="800" b="1" dirty="0" err="1">
                <a:solidFill>
                  <a:srgbClr val="FFA800"/>
                </a:solidFill>
                <a:latin typeface="Open Sans"/>
                <a:ea typeface="Open Sans"/>
                <a:cs typeface="Open Sans"/>
                <a:sym typeface="Open Sans"/>
              </a:rPr>
              <a:t>Marzo</a:t>
            </a:r>
            <a:r>
              <a:rPr lang="en-US" sz="800" b="1" dirty="0">
                <a:solidFill>
                  <a:srgbClr val="FFA800"/>
                </a:solidFill>
                <a:latin typeface="Open Sans"/>
                <a:ea typeface="Open Sans"/>
                <a:cs typeface="Open Sans"/>
                <a:sym typeface="Open Sans"/>
              </a:rPr>
              <a:t> 1990 </a:t>
            </a:r>
            <a:endParaRPr lang="es-EC" sz="800" b="1" dirty="0">
              <a:solidFill>
                <a:srgbClr val="FFA800"/>
              </a:solidFill>
              <a:latin typeface="Open Sans"/>
              <a:ea typeface="Open Sans"/>
              <a:cs typeface="Open Sans"/>
              <a:sym typeface="Open Sans"/>
            </a:endParaRPr>
          </a:p>
        </p:txBody>
      </p:sp>
    </p:spTree>
    <p:extLst>
      <p:ext uri="{BB962C8B-B14F-4D97-AF65-F5344CB8AC3E}">
        <p14:creationId xmlns:p14="http://schemas.microsoft.com/office/powerpoint/2010/main" val="184087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0"/>
          <p:cNvSpPr txBox="1">
            <a:spLocks noGrp="1"/>
          </p:cNvSpPr>
          <p:nvPr>
            <p:ph type="title"/>
          </p:nvPr>
        </p:nvSpPr>
        <p:spPr>
          <a:xfrm>
            <a:off x="442404" y="1045150"/>
            <a:ext cx="2353549" cy="67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C" dirty="0" smtClean="0"/>
              <a:t>Ciclo de Muerte del Software</a:t>
            </a:r>
            <a:endParaRPr dirty="0"/>
          </a:p>
        </p:txBody>
      </p:sp>
      <p:sp>
        <p:nvSpPr>
          <p:cNvPr id="253" name="Google Shape;253;p30"/>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2" name="Imagen 1"/>
          <p:cNvPicPr>
            <a:picLocks noChangeAspect="1"/>
          </p:cNvPicPr>
          <p:nvPr/>
        </p:nvPicPr>
        <p:blipFill rotWithShape="1">
          <a:blip r:embed="rId3"/>
          <a:srcRect l="33945" t="32280" r="30814" b="38835"/>
          <a:stretch/>
        </p:blipFill>
        <p:spPr>
          <a:xfrm>
            <a:off x="3192905" y="1045150"/>
            <a:ext cx="5796240" cy="2672411"/>
          </a:xfrm>
          <a:prstGeom prst="rect">
            <a:avLst/>
          </a:prstGeom>
        </p:spPr>
      </p:pic>
    </p:spTree>
    <p:extLst>
      <p:ext uri="{BB962C8B-B14F-4D97-AF65-F5344CB8AC3E}">
        <p14:creationId xmlns:p14="http://schemas.microsoft.com/office/powerpoint/2010/main" val="2167334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24"/>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294667"/>
                </a:solidFill>
              </a:rPr>
              <a:t>5</a:t>
            </a:fld>
            <a:endParaRPr>
              <a:solidFill>
                <a:srgbClr val="294667"/>
              </a:solidFill>
            </a:endParaRPr>
          </a:p>
        </p:txBody>
      </p:sp>
      <p:pic>
        <p:nvPicPr>
          <p:cNvPr id="1026" name="Picture 2" descr="Resultado de imagen para ciclos de vida cascada"/>
          <p:cNvPicPr>
            <a:picLocks noChangeAspect="1" noChangeArrowheads="1"/>
          </p:cNvPicPr>
          <p:nvPr/>
        </p:nvPicPr>
        <p:blipFill rotWithShape="1">
          <a:blip r:embed="rId3">
            <a:extLst>
              <a:ext uri="{28A0092B-C50C-407E-A947-70E740481C1C}">
                <a14:useLocalDpi xmlns:a14="http://schemas.microsoft.com/office/drawing/2010/main" val="0"/>
              </a:ext>
            </a:extLst>
          </a:blip>
          <a:srcRect b="6611"/>
          <a:stretch/>
        </p:blipFill>
        <p:spPr bwMode="auto">
          <a:xfrm>
            <a:off x="2432570" y="943208"/>
            <a:ext cx="4486481" cy="3663542"/>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16;p16"/>
          <p:cNvSpPr txBox="1">
            <a:spLocks/>
          </p:cNvSpPr>
          <p:nvPr/>
        </p:nvSpPr>
        <p:spPr>
          <a:xfrm>
            <a:off x="472182" y="273908"/>
            <a:ext cx="5218800" cy="669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dirty="0" smtClean="0"/>
              <a:t>Ciclo de Vida Cascada</a:t>
            </a:r>
            <a:endParaRPr lang="es-ES" dirty="0"/>
          </a:p>
        </p:txBody>
      </p:sp>
    </p:spTree>
    <p:extLst>
      <p:ext uri="{BB962C8B-B14F-4D97-AF65-F5344CB8AC3E}">
        <p14:creationId xmlns:p14="http://schemas.microsoft.com/office/powerpoint/2010/main" val="1987203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24"/>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294667"/>
                </a:solidFill>
              </a:rPr>
              <a:t>6</a:t>
            </a:fld>
            <a:endParaRPr>
              <a:solidFill>
                <a:srgbClr val="294667"/>
              </a:solidFill>
            </a:endParaRPr>
          </a:p>
        </p:txBody>
      </p:sp>
      <p:sp>
        <p:nvSpPr>
          <p:cNvPr id="6" name="Google Shape;116;p16"/>
          <p:cNvSpPr txBox="1">
            <a:spLocks/>
          </p:cNvSpPr>
          <p:nvPr/>
        </p:nvSpPr>
        <p:spPr>
          <a:xfrm>
            <a:off x="472182" y="273908"/>
            <a:ext cx="5218800" cy="669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dirty="0" smtClean="0"/>
              <a:t>Ciclo de Vida Espiral</a:t>
            </a:r>
            <a:endParaRPr lang="es-ES" dirty="0"/>
          </a:p>
        </p:txBody>
      </p:sp>
      <p:pic>
        <p:nvPicPr>
          <p:cNvPr id="2052" name="Picture 4" descr="Resultado de imagen para modelo de vida espiral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7428" y="542951"/>
            <a:ext cx="3745693" cy="4121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130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24"/>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294667"/>
                </a:solidFill>
              </a:rPr>
              <a:t>7</a:t>
            </a:fld>
            <a:endParaRPr>
              <a:solidFill>
                <a:srgbClr val="294667"/>
              </a:solidFill>
            </a:endParaRPr>
          </a:p>
        </p:txBody>
      </p:sp>
      <p:sp>
        <p:nvSpPr>
          <p:cNvPr id="6" name="Google Shape;116;p16"/>
          <p:cNvSpPr txBox="1">
            <a:spLocks/>
          </p:cNvSpPr>
          <p:nvPr/>
        </p:nvSpPr>
        <p:spPr>
          <a:xfrm>
            <a:off x="472182" y="273908"/>
            <a:ext cx="5218800" cy="669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dirty="0" smtClean="0"/>
              <a:t>Ciclo de Vida Prototipo</a:t>
            </a:r>
            <a:endParaRPr lang="es-ES" dirty="0"/>
          </a:p>
        </p:txBody>
      </p:sp>
      <p:pic>
        <p:nvPicPr>
          <p:cNvPr id="3074" name="Picture 2"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9004" y="711343"/>
            <a:ext cx="3705842" cy="3820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257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24"/>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294667"/>
                </a:solidFill>
              </a:rPr>
              <a:t>8</a:t>
            </a:fld>
            <a:endParaRPr>
              <a:solidFill>
                <a:srgbClr val="294667"/>
              </a:solidFill>
            </a:endParaRPr>
          </a:p>
        </p:txBody>
      </p:sp>
      <p:sp>
        <p:nvSpPr>
          <p:cNvPr id="6" name="Google Shape;116;p16"/>
          <p:cNvSpPr txBox="1">
            <a:spLocks/>
          </p:cNvSpPr>
          <p:nvPr/>
        </p:nvSpPr>
        <p:spPr>
          <a:xfrm>
            <a:off x="472182" y="273908"/>
            <a:ext cx="5218800" cy="669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dirty="0" smtClean="0"/>
              <a:t>Ciclo de Vida en V</a:t>
            </a:r>
            <a:endParaRPr lang="es-ES" dirty="0"/>
          </a:p>
        </p:txBody>
      </p:sp>
      <p:pic>
        <p:nvPicPr>
          <p:cNvPr id="4098" name="Picture 2" descr="Resultado de imagen para modelo de vida v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5607" y="266293"/>
            <a:ext cx="4438961" cy="426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826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24"/>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294667"/>
                </a:solidFill>
              </a:rPr>
              <a:t>9</a:t>
            </a:fld>
            <a:endParaRPr>
              <a:solidFill>
                <a:srgbClr val="294667"/>
              </a:solidFill>
            </a:endParaRPr>
          </a:p>
        </p:txBody>
      </p:sp>
      <p:sp>
        <p:nvSpPr>
          <p:cNvPr id="6" name="Google Shape;116;p16"/>
          <p:cNvSpPr txBox="1">
            <a:spLocks/>
          </p:cNvSpPr>
          <p:nvPr/>
        </p:nvSpPr>
        <p:spPr>
          <a:xfrm>
            <a:off x="472182" y="273908"/>
            <a:ext cx="5218800" cy="6693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dirty="0" smtClean="0"/>
              <a:t>Ciclo de Vida Incremental</a:t>
            </a:r>
            <a:endParaRPr lang="es-ES" dirty="0"/>
          </a:p>
        </p:txBody>
      </p:sp>
      <p:pic>
        <p:nvPicPr>
          <p:cNvPr id="5126" name="Picture 6" descr="Resultado de imagen para modelo de vida incremental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362" y="943208"/>
            <a:ext cx="5917462" cy="3561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984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Emi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3802</TotalTime>
  <Words>556</Words>
  <Application>Microsoft Office PowerPoint</Application>
  <PresentationFormat>Presentación en pantalla (16:9)</PresentationFormat>
  <Paragraphs>54</Paragraphs>
  <Slides>11</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Open Sans</vt:lpstr>
      <vt:lpstr>Arial</vt:lpstr>
      <vt:lpstr>Merriweather</vt:lpstr>
      <vt:lpstr>Emilia template</vt:lpstr>
      <vt:lpstr>Unidad II Ciclo de Vida del Desarrollo de Software</vt:lpstr>
      <vt:lpstr>Ciclo de Vida del Desarrollo de Software</vt:lpstr>
      <vt:lpstr>Ciclo de Muerte del Software</vt:lpstr>
      <vt:lpstr>Ciclo de Muerte del Software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I Calidad del Softwre</dc:title>
  <cp:lastModifiedBy>Lewis Chimarro</cp:lastModifiedBy>
  <cp:revision>125</cp:revision>
  <dcterms:modified xsi:type="dcterms:W3CDTF">2019-10-20T17:44:24Z</dcterms:modified>
</cp:coreProperties>
</file>