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4" r:id="rId3"/>
    <p:sldId id="303" r:id="rId4"/>
    <p:sldId id="304" r:id="rId5"/>
    <p:sldId id="287" r:id="rId6"/>
    <p:sldId id="307" r:id="rId7"/>
    <p:sldId id="286" r:id="rId8"/>
    <p:sldId id="308" r:id="rId9"/>
    <p:sldId id="309" r:id="rId10"/>
    <p:sldId id="285" r:id="rId11"/>
    <p:sldId id="310" r:id="rId12"/>
    <p:sldId id="258" r:id="rId13"/>
  </p:sldIdLst>
  <p:sldSz cx="9144000" cy="5143500" type="screen16x9"/>
  <p:notesSz cx="6858000" cy="9144000"/>
  <p:embeddedFontLs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667"/>
    <a:srgbClr val="FDB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5A6AB-098C-4C2E-B125-AAFEC4AD71DB}">
  <a:tblStyle styleId="{35A5A6AB-098C-4C2E-B125-AAFEC4AD7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8206" autoAdjust="0"/>
  </p:normalViewPr>
  <p:slideViewPr>
    <p:cSldViewPr snapToGrid="0">
      <p:cViewPr varScale="1">
        <p:scale>
          <a:sx n="102" d="100"/>
          <a:sy n="102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00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5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53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4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34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98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7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51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60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6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 (white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9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  <p:sldLayoutId id="2147483662" r:id="rId6"/>
    <p:sldLayoutId id="2147483663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27218" y="0"/>
            <a:ext cx="6116781" cy="51435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364526" y="1946564"/>
            <a:ext cx="4903800" cy="1685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Unidad I</a:t>
            </a:r>
            <a:br>
              <a:rPr lang="en" dirty="0" smtClean="0"/>
            </a:br>
            <a:r>
              <a:rPr lang="en" dirty="0" smtClean="0"/>
              <a:t>Calidad del Softwre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rgbClr val="294667"/>
                </a:solidFill>
              </a:rPr>
              <a:t>Costos de Calidad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12" name="Google Shape;103;p15"/>
          <p:cNvSpPr txBox="1">
            <a:spLocks/>
          </p:cNvSpPr>
          <p:nvPr/>
        </p:nvSpPr>
        <p:spPr>
          <a:xfrm>
            <a:off x="62345" y="110835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pic>
        <p:nvPicPr>
          <p:cNvPr id="1030" name="Picture 6" descr="Resultado de imagen para calida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51" y="2891488"/>
            <a:ext cx="774784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21;p37"/>
          <p:cNvSpPr txBox="1">
            <a:spLocks/>
          </p:cNvSpPr>
          <p:nvPr/>
        </p:nvSpPr>
        <p:spPr>
          <a:xfrm>
            <a:off x="6927" y="4310891"/>
            <a:ext cx="3027218" cy="10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Ing. Lewis Chimarro 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solidFill>
                  <a:srgbClr val="FFFFFF"/>
                </a:solidFill>
              </a:rPr>
              <a:t>Magister en Ingeniería de Software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353549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Costos de Falla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440858" y="2020144"/>
            <a:ext cx="2353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1600" dirty="0" smtClean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Basados </a:t>
            </a:r>
            <a:r>
              <a:rPr lang="es-EC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en datos obtenidos por Boehm y </a:t>
            </a:r>
            <a:r>
              <a:rPr lang="es-EC" sz="1600" dirty="0" err="1" smtClean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Basili</a:t>
            </a:r>
            <a:r>
              <a:rPr lang="es-EC" sz="1600" dirty="0" smtClean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, se ilustra el </a:t>
            </a:r>
            <a:r>
              <a:rPr lang="es-EC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costo promedio de </a:t>
            </a:r>
            <a:r>
              <a:rPr lang="es-EC" sz="1600" dirty="0" smtClean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corregir </a:t>
            </a:r>
            <a:r>
              <a:rPr lang="es-EC" sz="1600" dirty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un defecto durante la generación de código </a:t>
            </a:r>
            <a:r>
              <a:rPr lang="es-EC" sz="1600" dirty="0" smtClean="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en la industria de software en Estados Unidos.</a:t>
            </a:r>
            <a:endParaRPr lang="es-EC" sz="1600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89" y="895421"/>
            <a:ext cx="4712616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“Toma menos tiempo hacer algo </a:t>
            </a:r>
            <a:r>
              <a:rPr lang="es-ES" dirty="0" smtClean="0"/>
              <a:t>bien, </a:t>
            </a:r>
            <a:r>
              <a:rPr lang="es-ES" dirty="0"/>
              <a:t>que explicar por qué se hizo mal</a:t>
            </a:r>
            <a:r>
              <a:rPr lang="es-ES" dirty="0" smtClean="0"/>
              <a:t>.”</a:t>
            </a:r>
            <a:endParaRPr lang="es-ES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Google Shape;103;p15"/>
          <p:cNvSpPr txBox="1">
            <a:spLocks/>
          </p:cNvSpPr>
          <p:nvPr/>
        </p:nvSpPr>
        <p:spPr>
          <a:xfrm>
            <a:off x="0" y="4163052"/>
            <a:ext cx="2916382" cy="6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1600" dirty="0"/>
              <a:t>H. W. </a:t>
            </a:r>
            <a:r>
              <a:rPr lang="es-ES" sz="1600" dirty="0" err="1"/>
              <a:t>Longfellow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731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320;p37"/>
          <p:cNvSpPr txBox="1">
            <a:spLocks/>
          </p:cNvSpPr>
          <p:nvPr/>
        </p:nvSpPr>
        <p:spPr>
          <a:xfrm>
            <a:off x="1275150" y="1356349"/>
            <a:ext cx="6593700" cy="9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C" sz="2400" dirty="0" smtClean="0">
                <a:solidFill>
                  <a:srgbClr val="FFA800"/>
                </a:solidFill>
              </a:rPr>
              <a:t>Gracias!</a:t>
            </a:r>
            <a:endParaRPr lang="es-EC" sz="2400" dirty="0">
              <a:solidFill>
                <a:srgbClr val="FFA800"/>
              </a:solidFill>
            </a:endParaRPr>
          </a:p>
        </p:txBody>
      </p:sp>
      <p:sp>
        <p:nvSpPr>
          <p:cNvPr id="6" name="Google Shape;321;p37"/>
          <p:cNvSpPr txBox="1">
            <a:spLocks/>
          </p:cNvSpPr>
          <p:nvPr/>
        </p:nvSpPr>
        <p:spPr>
          <a:xfrm>
            <a:off x="1275150" y="2298054"/>
            <a:ext cx="6593700" cy="1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Preguntas?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vchimarro@utmachala.edu.ec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Costo de la Calidad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90843" y="1732276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La </a:t>
            </a:r>
            <a:r>
              <a:rPr lang="es-ES" sz="1100" dirty="0"/>
              <a:t>calidad es importante, pero cuesta tiempo y </a:t>
            </a:r>
            <a:r>
              <a:rPr lang="es-ES" sz="1100" dirty="0" smtClean="0"/>
              <a:t>dinero. 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La </a:t>
            </a:r>
            <a:r>
              <a:rPr lang="es-ES" sz="1100" dirty="0"/>
              <a:t>calidad tiene un costo, pero la mala calidad también lo </a:t>
            </a:r>
            <a:r>
              <a:rPr lang="es-ES" sz="1100" dirty="0" smtClean="0"/>
              <a:t>tiene, no </a:t>
            </a:r>
            <a:r>
              <a:rPr lang="es-ES" sz="1100" dirty="0"/>
              <a:t>sólo para los usuarios finales que </a:t>
            </a:r>
            <a:r>
              <a:rPr lang="es-ES" sz="1100" dirty="0" smtClean="0"/>
              <a:t>deben </a:t>
            </a:r>
            <a:r>
              <a:rPr lang="es-ES" sz="1100" dirty="0"/>
              <a:t>vivir con el software defectuoso, sino también para la organización del software que lo elaboró y que debe darle </a:t>
            </a:r>
            <a:r>
              <a:rPr lang="es-ES" sz="1100" dirty="0" smtClean="0"/>
              <a:t>mantenimiento. 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La </a:t>
            </a:r>
            <a:r>
              <a:rPr lang="es-ES" sz="1100" dirty="0"/>
              <a:t>pregunta real </a:t>
            </a:r>
            <a:r>
              <a:rPr lang="es-ES" sz="1100" dirty="0" smtClean="0"/>
              <a:t>es: </a:t>
            </a:r>
            <a:r>
              <a:rPr lang="es-ES" sz="1100" dirty="0"/>
              <a:t>¿por cuál costo debemos </a:t>
            </a:r>
            <a:r>
              <a:rPr lang="es-ES" sz="1100" dirty="0" smtClean="0"/>
              <a:t>preocuparnos?. Para </a:t>
            </a:r>
            <a:r>
              <a:rPr lang="es-ES" sz="1100" dirty="0"/>
              <a:t>responder a esta pregunta debe entenderse tanto el costo de tener calidad como el del software de mala </a:t>
            </a:r>
            <a:r>
              <a:rPr lang="es-ES" sz="1100" dirty="0" smtClean="0"/>
              <a:t>calidad.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Para </a:t>
            </a:r>
            <a:r>
              <a:rPr lang="es-ES" sz="1100" dirty="0"/>
              <a:t>entender estos costos, una organización debe contar con unidades de medición que provean el fundamento del costo actual de la calidad</a:t>
            </a:r>
            <a:r>
              <a:rPr lang="es-ES" sz="1100" dirty="0" smtClean="0"/>
              <a:t>, y </a:t>
            </a:r>
            <a:r>
              <a:rPr lang="es-ES" sz="1100" dirty="0"/>
              <a:t>que identifiquen las oportunidades para reducir dichos costos </a:t>
            </a:r>
            <a:endParaRPr lang="es-ES" sz="1100" dirty="0" smtClean="0"/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El </a:t>
            </a:r>
            <a:r>
              <a:rPr lang="es-ES" sz="1100" dirty="0"/>
              <a:t>costo de la calidad puede  dividirse en los costos que están asociados con la </a:t>
            </a:r>
            <a:r>
              <a:rPr lang="es-ES" sz="1100" b="1" dirty="0"/>
              <a:t>prevención</a:t>
            </a:r>
            <a:r>
              <a:rPr lang="es-ES" sz="1100" dirty="0"/>
              <a:t>, la </a:t>
            </a:r>
            <a:r>
              <a:rPr lang="es-ES" sz="1100" b="1" dirty="0"/>
              <a:t>evaluación</a:t>
            </a:r>
            <a:r>
              <a:rPr lang="es-ES" sz="1100" dirty="0"/>
              <a:t> y la </a:t>
            </a:r>
            <a:r>
              <a:rPr lang="es-ES" sz="1100" b="1" dirty="0"/>
              <a:t>falla</a:t>
            </a:r>
            <a:r>
              <a:rPr lang="es-ES" sz="1100" dirty="0"/>
              <a:t>. </a:t>
            </a:r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132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Costo de Prevención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3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90843" y="1732276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dirty="0"/>
              <a:t>Costo de todos aquellos esfuerzos para asegurar la calidad del software y prevenir defectos en todas las fases del desarrollo de software. </a:t>
            </a:r>
            <a:endParaRPr lang="es-ES" sz="1100" dirty="0" smtClean="0"/>
          </a:p>
          <a:p>
            <a:pPr marL="114300" lvl="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dirty="0" smtClean="0"/>
              <a:t>Por </a:t>
            </a:r>
            <a:r>
              <a:rPr lang="es-ES" sz="1100" dirty="0"/>
              <a:t>ejemplo: </a:t>
            </a:r>
            <a:endParaRPr lang="es-ES" sz="1100" dirty="0" smtClean="0"/>
          </a:p>
          <a:p>
            <a:pPr marL="114300" lvl="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b="1" dirty="0" smtClean="0"/>
              <a:t>Aseguramiento de la calidad: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Planeación de la calidad.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Mejora de proceso. 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Definición de procesos, políticas y estándares. 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Obtención, análisis y uso de datos sobre la calidad. 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Análisis de origen de causas.</a:t>
            </a:r>
          </a:p>
          <a:p>
            <a:pPr marL="11430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b="1" dirty="0" smtClean="0"/>
              <a:t>Requerimientos:</a:t>
            </a:r>
            <a:r>
              <a:rPr lang="es-ES" sz="1100" dirty="0" smtClean="0"/>
              <a:t> 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Especificaciones y prototipos.</a:t>
            </a:r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021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Costos de Prevención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4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90843" y="1732276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b="1" dirty="0"/>
              <a:t>Administración del </a:t>
            </a:r>
            <a:r>
              <a:rPr lang="es-ES" sz="1100" b="1" dirty="0" smtClean="0"/>
              <a:t>proyecto:</a:t>
            </a:r>
            <a:r>
              <a:rPr lang="es-ES" sz="1100" dirty="0" smtClean="0"/>
              <a:t> </a:t>
            </a:r>
          </a:p>
          <a:p>
            <a:pPr marL="28575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Planeación.</a:t>
            </a:r>
          </a:p>
          <a:p>
            <a:pPr marL="28575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Capacitación.</a:t>
            </a:r>
          </a:p>
          <a:p>
            <a:pPr marL="28575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Recopilación </a:t>
            </a:r>
            <a:r>
              <a:rPr lang="es-ES" sz="1100" dirty="0"/>
              <a:t>de </a:t>
            </a:r>
            <a:r>
              <a:rPr lang="es-ES" sz="1100" dirty="0" smtClean="0"/>
              <a:t>métricas. </a:t>
            </a:r>
          </a:p>
          <a:p>
            <a:pPr marL="11430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b="1" dirty="0" smtClean="0"/>
              <a:t>Librerías reutilizables:</a:t>
            </a:r>
            <a:endParaRPr lang="es-ES" sz="1100" b="1" dirty="0" smtClean="0"/>
          </a:p>
          <a:p>
            <a:pPr marL="28575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Capacitación </a:t>
            </a:r>
            <a:r>
              <a:rPr lang="es-ES" sz="1100" dirty="0"/>
              <a:t>y </a:t>
            </a:r>
            <a:r>
              <a:rPr lang="es-ES" sz="1100" dirty="0" smtClean="0"/>
              <a:t>herramientas.</a:t>
            </a:r>
          </a:p>
          <a:p>
            <a:pPr marL="11430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b="1" dirty="0" smtClean="0"/>
              <a:t>Administración </a:t>
            </a:r>
            <a:r>
              <a:rPr lang="es-ES" sz="1100" b="1" dirty="0"/>
              <a:t>de la </a:t>
            </a:r>
            <a:r>
              <a:rPr lang="es-ES" sz="1100" b="1" dirty="0" smtClean="0"/>
              <a:t>configuración:</a:t>
            </a:r>
          </a:p>
          <a:p>
            <a:pPr marL="28575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Capacitación </a:t>
            </a:r>
            <a:r>
              <a:rPr lang="es-ES" sz="1100" dirty="0"/>
              <a:t>y </a:t>
            </a:r>
            <a:r>
              <a:rPr lang="es-ES" sz="1100" dirty="0" smtClean="0"/>
              <a:t>herramientas</a:t>
            </a:r>
            <a:r>
              <a:rPr lang="es-ES" sz="1100" dirty="0"/>
              <a:t>.</a:t>
            </a:r>
            <a:endParaRPr lang="es-ES" sz="1100" dirty="0" smtClean="0"/>
          </a:p>
          <a:p>
            <a:pPr marL="28575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Consultoría</a:t>
            </a:r>
            <a:r>
              <a:rPr lang="es-ES" sz="1100" dirty="0"/>
              <a:t>. </a:t>
            </a:r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95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Costos de Evaluación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919913" y="1442435"/>
            <a:ext cx="3766711" cy="345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sz="1300" dirty="0" smtClean="0"/>
              <a:t>Es el costo </a:t>
            </a:r>
            <a:r>
              <a:rPr lang="es-ES" sz="1300" dirty="0"/>
              <a:t>del esfuerzo para descubrir la condición de la calidad del software (evaluaciones planeadas). Esto </a:t>
            </a:r>
            <a:r>
              <a:rPr lang="es-ES" sz="1300" dirty="0" smtClean="0"/>
              <a:t>comprende: </a:t>
            </a:r>
          </a:p>
          <a:p>
            <a:pPr marL="114300" indent="0" algn="just">
              <a:buNone/>
            </a:pPr>
            <a:r>
              <a:rPr lang="es-ES" sz="1300" b="1" dirty="0" smtClean="0"/>
              <a:t>Evaluación </a:t>
            </a:r>
            <a:r>
              <a:rPr lang="es-ES" sz="1300" b="1" dirty="0"/>
              <a:t>de </a:t>
            </a:r>
            <a:r>
              <a:rPr lang="es-ES" sz="1300" b="1" dirty="0" smtClean="0"/>
              <a:t>proyectos:</a:t>
            </a:r>
          </a:p>
          <a:p>
            <a:pPr algn="just"/>
            <a:r>
              <a:rPr lang="es-ES" sz="1300" dirty="0" smtClean="0"/>
              <a:t>Revisión </a:t>
            </a:r>
            <a:r>
              <a:rPr lang="es-ES" sz="1300" dirty="0"/>
              <a:t>de especificaciones de requerimientos.</a:t>
            </a:r>
          </a:p>
          <a:p>
            <a:pPr lvl="0" algn="just"/>
            <a:r>
              <a:rPr lang="es-ES" sz="1300" dirty="0" smtClean="0"/>
              <a:t>Revisión de diseño </a:t>
            </a:r>
            <a:r>
              <a:rPr lang="es-ES" sz="1300" dirty="0"/>
              <a:t>y componentes. </a:t>
            </a:r>
            <a:endParaRPr lang="es-ES" sz="1300" dirty="0" smtClean="0"/>
          </a:p>
          <a:p>
            <a:pPr lvl="0" algn="just"/>
            <a:r>
              <a:rPr lang="es-ES" sz="1300" dirty="0" smtClean="0"/>
              <a:t>Verificaciones </a:t>
            </a:r>
            <a:r>
              <a:rPr lang="es-ES" sz="1300" dirty="0"/>
              <a:t>y validaciones en general</a:t>
            </a:r>
            <a:r>
              <a:rPr lang="es-ES" sz="1300" dirty="0" smtClean="0"/>
              <a:t>. </a:t>
            </a:r>
          </a:p>
          <a:p>
            <a:pPr lvl="0" algn="just"/>
            <a:r>
              <a:rPr lang="es-ES" sz="1300" dirty="0" smtClean="0"/>
              <a:t>Inspecciones</a:t>
            </a:r>
            <a:r>
              <a:rPr lang="es-ES" sz="1300" dirty="0"/>
              <a:t>, pruebas unitarias, de integración y de </a:t>
            </a:r>
            <a:r>
              <a:rPr lang="es-ES" sz="1300" dirty="0" smtClean="0"/>
              <a:t>sistema.</a:t>
            </a:r>
          </a:p>
          <a:p>
            <a:pPr marL="114300" lvl="0" indent="0" algn="just">
              <a:buNone/>
            </a:pPr>
            <a:r>
              <a:rPr lang="es-ES" sz="1300" b="1" dirty="0" smtClean="0"/>
              <a:t>Auditorías </a:t>
            </a:r>
            <a:r>
              <a:rPr lang="es-ES" sz="1300" b="1" dirty="0"/>
              <a:t>de calidad del </a:t>
            </a:r>
            <a:r>
              <a:rPr lang="es-ES" sz="1300" b="1" dirty="0" smtClean="0"/>
              <a:t>producto.</a:t>
            </a:r>
          </a:p>
          <a:p>
            <a:pPr marL="114300" lvl="0" indent="0" algn="just">
              <a:buNone/>
            </a:pPr>
            <a:r>
              <a:rPr lang="es-ES" sz="1300" b="1" dirty="0" smtClean="0"/>
              <a:t>Evaluaciones externas.</a:t>
            </a:r>
          </a:p>
          <a:p>
            <a:pPr marL="114300" lvl="0" indent="0" algn="just">
              <a:buNone/>
            </a:pPr>
            <a:r>
              <a:rPr lang="es-ES" sz="1300" b="1" dirty="0" smtClean="0"/>
              <a:t>Pruebas </a:t>
            </a:r>
            <a:r>
              <a:rPr lang="es-ES" sz="1300" b="1" dirty="0"/>
              <a:t>de productos adquiridos. </a:t>
            </a:r>
            <a:endParaRPr sz="1300" b="1"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618125" y="1159452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Los costos de evaluación incluyen las actividades de investigación de la condición del producto la “primera vez” que pasa por cada </a:t>
            </a:r>
            <a:r>
              <a:rPr lang="es-ES" dirty="0" smtClean="0"/>
              <a:t>proceso.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4" name="Google Shape;103;p15"/>
          <p:cNvSpPr txBox="1">
            <a:spLocks/>
          </p:cNvSpPr>
          <p:nvPr/>
        </p:nvSpPr>
        <p:spPr>
          <a:xfrm>
            <a:off x="0" y="4163052"/>
            <a:ext cx="2916382" cy="6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1600" dirty="0" smtClean="0"/>
              <a:t>Roger Pressman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925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Costos de Falla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7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34706" y="1520407"/>
            <a:ext cx="5166375" cy="274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Son </a:t>
            </a:r>
            <a:r>
              <a:rPr lang="es-ES" sz="1100" dirty="0"/>
              <a:t>aquellos que se eliminarían si no hubiera errores antes o después de enviar el producto a los </a:t>
            </a:r>
            <a:r>
              <a:rPr lang="es-ES" sz="1100" dirty="0" smtClean="0"/>
              <a:t>clientes. </a:t>
            </a:r>
            <a:r>
              <a:rPr lang="es-ES" sz="1100" dirty="0"/>
              <a:t>Los costos de falla se subdividen en </a:t>
            </a:r>
            <a:r>
              <a:rPr lang="es-ES" sz="1100" b="1" dirty="0"/>
              <a:t>internos</a:t>
            </a:r>
            <a:r>
              <a:rPr lang="es-ES" sz="1100" dirty="0"/>
              <a:t> y </a:t>
            </a:r>
            <a:r>
              <a:rPr lang="es-ES" sz="1100" b="1" dirty="0"/>
              <a:t>externos</a:t>
            </a:r>
            <a:r>
              <a:rPr lang="es-ES" sz="1100" dirty="0"/>
              <a:t>. </a:t>
            </a:r>
            <a:endParaRPr lang="es-ES" sz="1100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Los </a:t>
            </a:r>
            <a:r>
              <a:rPr lang="es-ES" sz="1100" dirty="0"/>
              <a:t>costos </a:t>
            </a:r>
            <a:r>
              <a:rPr lang="es-ES" sz="1100" b="1" dirty="0"/>
              <a:t>internos</a:t>
            </a:r>
            <a:r>
              <a:rPr lang="es-ES" sz="1100" dirty="0"/>
              <a:t> de falla incluyen los siguientes:</a:t>
            </a:r>
          </a:p>
          <a:p>
            <a:pPr marL="285750" lvl="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El costo requerido por efectuar </a:t>
            </a:r>
            <a:r>
              <a:rPr lang="es-ES" sz="1100" dirty="0" smtClean="0"/>
              <a:t>reparaciones </a:t>
            </a:r>
            <a:r>
              <a:rPr lang="es-ES" sz="1100" dirty="0"/>
              <a:t>para corregir un </a:t>
            </a:r>
            <a:r>
              <a:rPr lang="es-ES" sz="1100" i="1" dirty="0" smtClean="0"/>
              <a:t>error</a:t>
            </a:r>
            <a:r>
              <a:rPr lang="es-ES" sz="1100" dirty="0"/>
              <a:t>.</a:t>
            </a:r>
          </a:p>
          <a:p>
            <a:pPr marL="285750" lvl="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El </a:t>
            </a:r>
            <a:r>
              <a:rPr lang="es-ES" sz="1100" dirty="0"/>
              <a:t>costo en el que se incurre cuando </a:t>
            </a:r>
            <a:r>
              <a:rPr lang="es-ES" sz="1100" dirty="0" smtClean="0"/>
              <a:t>el código genera </a:t>
            </a:r>
            <a:r>
              <a:rPr lang="es-ES" sz="1100" dirty="0"/>
              <a:t>inadvertidamente efectos colaterales que deban mitigarse. </a:t>
            </a:r>
            <a:endParaRPr lang="es-ES" sz="1100" dirty="0" smtClean="0"/>
          </a:p>
          <a:p>
            <a:pPr marL="285750" lvl="0" indent="-1714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Los </a:t>
            </a:r>
            <a:r>
              <a:rPr lang="es-ES" sz="1100" dirty="0"/>
              <a:t>costos asociados con la colección de las unidades de medida de la calidad que permitan que una organización evalúe los </a:t>
            </a:r>
            <a:r>
              <a:rPr lang="es-ES" sz="1100" i="1" dirty="0" smtClean="0"/>
              <a:t>fallos</a:t>
            </a:r>
            <a:r>
              <a:rPr lang="es-ES" sz="1100" dirty="0" smtClean="0"/>
              <a:t>.</a:t>
            </a:r>
            <a:endParaRPr lang="es-E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sp>
        <p:nvSpPr>
          <p:cNvPr id="9" name="Google Shape;118;p16"/>
          <p:cNvSpPr txBox="1">
            <a:spLocks/>
          </p:cNvSpPr>
          <p:nvPr/>
        </p:nvSpPr>
        <p:spPr>
          <a:xfrm>
            <a:off x="6294350" y="4267200"/>
            <a:ext cx="2713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Facultad de Ingeniería Civil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Ing. Lewis Chimarro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Open Sans"/>
              <a:buNone/>
            </a:pPr>
            <a:r>
              <a:rPr lang="es-ES" sz="600" b="1" u="sng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lang="es-ES" sz="600" dirty="0">
              <a:solidFill>
                <a:srgbClr val="FF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2379375" y="86831"/>
            <a:ext cx="438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Conceptos básicos</a:t>
            </a:r>
            <a:endParaRPr sz="36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8" name="Picture 4" descr="Resultado de imagen para diferencia entre error falla y defecto 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65" y="1568528"/>
            <a:ext cx="7186182" cy="2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Costos de Falla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9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34706" y="1467942"/>
            <a:ext cx="5336507" cy="3568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/>
              <a:t>Los costos </a:t>
            </a:r>
            <a:r>
              <a:rPr lang="es-ES" sz="1100" b="1" dirty="0"/>
              <a:t>externos</a:t>
            </a:r>
            <a:r>
              <a:rPr lang="es-ES" sz="1100" dirty="0"/>
              <a:t> de falla se asocian con </a:t>
            </a:r>
            <a:r>
              <a:rPr lang="es-ES" sz="1100" i="1" dirty="0"/>
              <a:t>defectos</a:t>
            </a:r>
            <a:r>
              <a:rPr lang="es-ES" sz="1100" dirty="0"/>
              <a:t> encontrados después de que el producto se envió a los </a:t>
            </a:r>
            <a:r>
              <a:rPr lang="es-ES" sz="1100" dirty="0" smtClean="0"/>
              <a:t>clientes.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Algunos </a:t>
            </a:r>
            <a:r>
              <a:rPr lang="es-ES" sz="1100" dirty="0"/>
              <a:t>ejemplos de costos externos de falla </a:t>
            </a:r>
            <a:r>
              <a:rPr lang="es-ES" sz="1100" dirty="0" smtClean="0"/>
              <a:t>son: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b="1" dirty="0" smtClean="0"/>
              <a:t>Eliminación </a:t>
            </a:r>
            <a:r>
              <a:rPr lang="es-ES" sz="1100" b="1" dirty="0"/>
              <a:t>de </a:t>
            </a:r>
            <a:r>
              <a:rPr lang="es-ES" sz="1100" b="1" dirty="0" smtClean="0"/>
              <a:t>fallas:</a:t>
            </a:r>
            <a:r>
              <a:rPr lang="es-ES" sz="1100" dirty="0" smtClean="0"/>
              <a:t> 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ES" sz="1100" dirty="0" smtClean="0"/>
              <a:t>Mantenimiento </a:t>
            </a:r>
            <a:r>
              <a:rPr lang="es-ES" sz="1100" dirty="0"/>
              <a:t>correctivo, </a:t>
            </a:r>
            <a:r>
              <a:rPr lang="es-ES" sz="1100" dirty="0" err="1"/>
              <a:t>retrabajo</a:t>
            </a:r>
            <a:r>
              <a:rPr lang="es-ES" sz="1100" dirty="0"/>
              <a:t>, codificación y prueba de defectos, compra de actualizaciones de </a:t>
            </a:r>
            <a:r>
              <a:rPr lang="es-ES" sz="1100" dirty="0" smtClean="0"/>
              <a:t>productos.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ES" sz="1100" b="1" dirty="0" smtClean="0"/>
              <a:t>Soporte:</a:t>
            </a:r>
            <a:r>
              <a:rPr lang="es-ES" sz="1100" dirty="0" smtClean="0"/>
              <a:t> 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ES" sz="1100" dirty="0" smtClean="0"/>
              <a:t>Soporte </a:t>
            </a:r>
            <a:r>
              <a:rPr lang="es-ES" sz="1100" dirty="0"/>
              <a:t>técnico para responder por los defectos, preparación de apuntes de respuestas de soporte, investigación de las quejas del </a:t>
            </a:r>
            <a:r>
              <a:rPr lang="es-ES" sz="1100" dirty="0" smtClean="0"/>
              <a:t>usuario.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ES" sz="1100" b="1" dirty="0" smtClean="0"/>
              <a:t>Compensación: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ES" sz="1100" dirty="0" smtClean="0"/>
              <a:t>Penalizaciones</a:t>
            </a:r>
            <a:r>
              <a:rPr lang="es-ES" sz="1100" dirty="0"/>
              <a:t>, </a:t>
            </a:r>
            <a:r>
              <a:rPr lang="es-ES" sz="1100" dirty="0" smtClean="0"/>
              <a:t>reclamos, </a:t>
            </a:r>
            <a:r>
              <a:rPr lang="es-ES" sz="1100" dirty="0"/>
              <a:t>productos devueltos, reembolsos, descuentos, costos de </a:t>
            </a:r>
            <a:r>
              <a:rPr lang="es-ES" sz="1100" dirty="0" smtClean="0"/>
              <a:t>garantía.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ES" sz="1100" b="1" dirty="0" smtClean="0"/>
              <a:t>Otros:</a:t>
            </a:r>
            <a:r>
              <a:rPr lang="es-ES" sz="1100" dirty="0" smtClean="0"/>
              <a:t> 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ES" sz="1100" dirty="0" smtClean="0"/>
              <a:t>Mala </a:t>
            </a:r>
            <a:r>
              <a:rPr lang="es-ES" sz="1100" dirty="0"/>
              <a:t>reputación, pérdida de ventas, usuario insatisfecho, pérdida de la confianza del </a:t>
            </a:r>
            <a:r>
              <a:rPr lang="es-ES" sz="1100" dirty="0" smtClean="0"/>
              <a:t>cliente.</a:t>
            </a:r>
            <a:endParaRPr lang="es-ES" sz="1100" dirty="0"/>
          </a:p>
        </p:txBody>
      </p:sp>
      <p:sp>
        <p:nvSpPr>
          <p:cNvPr id="7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sp>
        <p:nvSpPr>
          <p:cNvPr id="9" name="Google Shape;118;p16"/>
          <p:cNvSpPr txBox="1">
            <a:spLocks/>
          </p:cNvSpPr>
          <p:nvPr/>
        </p:nvSpPr>
        <p:spPr>
          <a:xfrm>
            <a:off x="6294350" y="4267200"/>
            <a:ext cx="2713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Facultad de Ingeniería Civil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Ing. Lewis Chimarro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Open Sans"/>
              <a:buNone/>
            </a:pPr>
            <a:r>
              <a:rPr lang="es-ES" sz="600" b="1" u="sng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lang="es-ES" sz="600" dirty="0">
              <a:solidFill>
                <a:srgbClr val="FF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799</Words>
  <Application>Microsoft Office PowerPoint</Application>
  <PresentationFormat>Presentación en pantalla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Merriweather</vt:lpstr>
      <vt:lpstr>Arial</vt:lpstr>
      <vt:lpstr>Open Sans</vt:lpstr>
      <vt:lpstr>Emilia template</vt:lpstr>
      <vt:lpstr>Unidad I Calidad del Softwre  Costos de Calidad</vt:lpstr>
      <vt:lpstr>El Costo de la Calidad</vt:lpstr>
      <vt:lpstr>El Costo de Prevención</vt:lpstr>
      <vt:lpstr>Costos de Prevención</vt:lpstr>
      <vt:lpstr>Costos de Evaluación</vt:lpstr>
      <vt:lpstr>Presentación de PowerPoint</vt:lpstr>
      <vt:lpstr>Costos de Falla</vt:lpstr>
      <vt:lpstr>Conceptos básicos</vt:lpstr>
      <vt:lpstr>Costos de Falla</vt:lpstr>
      <vt:lpstr>Costos de Falla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 Calidad del Softwre</dc:title>
  <dc:creator>Lewis Chimarro</dc:creator>
  <cp:lastModifiedBy>Lewis Chimarro</cp:lastModifiedBy>
  <cp:revision>105</cp:revision>
  <dcterms:modified xsi:type="dcterms:W3CDTF">2019-10-16T22:22:54Z</dcterms:modified>
</cp:coreProperties>
</file>