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84" r:id="rId3"/>
    <p:sldId id="263" r:id="rId4"/>
    <p:sldId id="286" r:id="rId5"/>
    <p:sldId id="287" r:id="rId6"/>
    <p:sldId id="296" r:id="rId7"/>
    <p:sldId id="288" r:id="rId8"/>
    <p:sldId id="303" r:id="rId9"/>
    <p:sldId id="305" r:id="rId10"/>
    <p:sldId id="306" r:id="rId11"/>
    <p:sldId id="307" r:id="rId12"/>
    <p:sldId id="308" r:id="rId13"/>
    <p:sldId id="304" r:id="rId14"/>
  </p:sldIdLst>
  <p:sldSz cx="9144000" cy="5143500" type="screen16x9"/>
  <p:notesSz cx="6858000" cy="9144000"/>
  <p:embeddedFontLst>
    <p:embeddedFont>
      <p:font typeface="Merriweather"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667"/>
    <a:srgbClr val="FDB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A5A6AB-098C-4C2E-B125-AAFEC4AD71DB}">
  <a:tblStyle styleId="{35A5A6AB-098C-4C2E-B125-AAFEC4AD71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6" autoAdjust="0"/>
  </p:normalViewPr>
  <p:slideViewPr>
    <p:cSldViewPr snapToGrid="0">
      <p:cViewPr>
        <p:scale>
          <a:sx n="100" d="100"/>
          <a:sy n="100" d="100"/>
        </p:scale>
        <p:origin x="389"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571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658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215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294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pPr>
            <a:r>
              <a:rPr lang="es-EC" dirty="0" smtClean="0"/>
              <a:t>La calidad es subjetiva</a:t>
            </a:r>
          </a:p>
          <a:p>
            <a:pPr marL="171450" lvl="0" indent="-171450" algn="just" rtl="0">
              <a:spcBef>
                <a:spcPts val="0"/>
              </a:spcBef>
              <a:spcAft>
                <a:spcPts val="0"/>
              </a:spcAft>
            </a:pPr>
            <a:r>
              <a:rPr lang="es-EC" dirty="0" smtClean="0"/>
              <a:t>Ejemplo:</a:t>
            </a:r>
            <a:r>
              <a:rPr lang="es-EC" baseline="0" dirty="0" smtClean="0"/>
              <a:t> Televisor</a:t>
            </a:r>
            <a:endParaRPr dirty="0"/>
          </a:p>
        </p:txBody>
      </p:sp>
    </p:spTree>
    <p:extLst>
      <p:ext uri="{BB962C8B-B14F-4D97-AF65-F5344CB8AC3E}">
        <p14:creationId xmlns:p14="http://schemas.microsoft.com/office/powerpoint/2010/main" val="269753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59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498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0051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21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20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059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alf - Text right" type="tx">
  <p:cSld name="TITLE_AND_BODY">
    <p:spTree>
      <p:nvGrpSpPr>
        <p:cNvPr id="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5"/>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994225" y="1585101"/>
            <a:ext cx="3692400" cy="3340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C200"/>
              </a:buClr>
              <a:buSzPts val="1800"/>
              <a:buChar char="▫"/>
              <a:defRPr/>
            </a:lvl1pPr>
            <a:lvl2pPr marL="914400" lvl="1" indent="-342900">
              <a:spcBef>
                <a:spcPts val="0"/>
              </a:spcBef>
              <a:spcAft>
                <a:spcPts val="0"/>
              </a:spcAft>
              <a:buClr>
                <a:srgbClr val="FFC200"/>
              </a:buClr>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36" name="Google Shape;36;p5"/>
          <p:cNvCxnSpPr/>
          <p:nvPr/>
        </p:nvCxnSpPr>
        <p:spPr>
          <a:xfrm>
            <a:off x="5102787"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37" name="Google Shape;37;p5"/>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5"/>
          <p:cNvSpPr txBox="1">
            <a:spLocks noGrp="1"/>
          </p:cNvSpPr>
          <p:nvPr>
            <p:ph type="sldNum" idx="12"/>
          </p:nvPr>
        </p:nvSpPr>
        <p:spPr>
          <a:xfrm>
            <a:off x="-6000" y="0"/>
            <a:ext cx="548700" cy="536700"/>
          </a:xfrm>
          <a:prstGeom prst="rect">
            <a:avLst/>
          </a:prstGeom>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ird - 2 columns right" type="twoColTx">
  <p:cSld name="TITLE_AND_TWO_COLUMNS">
    <p:spTree>
      <p:nvGrpSpPr>
        <p:cNvPr id="1"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7"/>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3" name="Google Shape;53;p7"/>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4" name="Google Shape;54;p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dirty="0"/>
          </a:p>
        </p:txBody>
      </p:sp>
      <p:cxnSp>
        <p:nvCxnSpPr>
          <p:cNvPr id="55" name="Google Shape;55;p7"/>
          <p:cNvCxnSpPr/>
          <p:nvPr/>
        </p:nvCxnSpPr>
        <p:spPr>
          <a:xfrm>
            <a:off x="3578787"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ird - 2 columns left">
  <p:cSld name="TITLE_AND_TWO_COLUMNS_2">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dirty="0"/>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type="blank">
  <p:cSld name="Blank (dar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dirty="0"/>
          </a:p>
        </p:txBody>
      </p:sp>
    </p:spTree>
    <p:extLst>
      <p:ext uri="{BB962C8B-B14F-4D97-AF65-F5344CB8AC3E}">
        <p14:creationId xmlns:p14="http://schemas.microsoft.com/office/powerpoint/2010/main" val="3414629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6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mailto:vchimarro@utmachaa.edu.e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2" name="Rectángulo 1"/>
          <p:cNvSpPr/>
          <p:nvPr/>
        </p:nvSpPr>
        <p:spPr>
          <a:xfrm>
            <a:off x="3027218" y="0"/>
            <a:ext cx="6116781" cy="5143500"/>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03" name="Google Shape;103;p15"/>
          <p:cNvSpPr txBox="1">
            <a:spLocks noGrp="1"/>
          </p:cNvSpPr>
          <p:nvPr>
            <p:ph type="ctrTitle"/>
          </p:nvPr>
        </p:nvSpPr>
        <p:spPr>
          <a:xfrm>
            <a:off x="3420111" y="2766797"/>
            <a:ext cx="5469055" cy="1159800"/>
          </a:xfrm>
          <a:prstGeom prst="rect">
            <a:avLst/>
          </a:prstGeom>
        </p:spPr>
        <p:txBody>
          <a:bodyPr spcFirstLastPara="1" wrap="square" lIns="91425" tIns="91425" rIns="91425" bIns="91425" anchor="ctr" anchorCtr="0">
            <a:noAutofit/>
          </a:bodyPr>
          <a:lstStyle/>
          <a:p>
            <a:pPr lvl="0"/>
            <a:r>
              <a:rPr lang="en" dirty="0" smtClean="0"/>
              <a:t>Unidad </a:t>
            </a:r>
            <a:r>
              <a:rPr lang="en" dirty="0" smtClean="0"/>
              <a:t>II</a:t>
            </a:r>
            <a:r>
              <a:rPr lang="en" dirty="0" smtClean="0"/>
              <a:t/>
            </a:r>
            <a:br>
              <a:rPr lang="en" dirty="0" smtClean="0"/>
            </a:br>
            <a:r>
              <a:rPr lang="es-ES" dirty="0" smtClean="0"/>
              <a:t>El Proceso de Desarrollo de Software</a:t>
            </a:r>
            <a:endParaRPr lang="es-ES" dirty="0"/>
          </a:p>
        </p:txBody>
      </p:sp>
      <p:sp>
        <p:nvSpPr>
          <p:cNvPr id="12" name="Google Shape;103;p15"/>
          <p:cNvSpPr txBox="1">
            <a:spLocks/>
          </p:cNvSpPr>
          <p:nvPr/>
        </p:nvSpPr>
        <p:spPr>
          <a:xfrm>
            <a:off x="62345" y="110835"/>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pic>
        <p:nvPicPr>
          <p:cNvPr id="1030" name="Picture 6" descr="Resultado de imagen para calidad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351" y="2891488"/>
            <a:ext cx="774784" cy="1159800"/>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21;p37"/>
          <p:cNvSpPr txBox="1">
            <a:spLocks/>
          </p:cNvSpPr>
          <p:nvPr/>
        </p:nvSpPr>
        <p:spPr>
          <a:xfrm>
            <a:off x="6927" y="4310891"/>
            <a:ext cx="3027218" cy="100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0" indent="0" algn="ctr">
              <a:buClr>
                <a:schemeClr val="dk1"/>
              </a:buClr>
              <a:buSzPts val="1100"/>
              <a:buFont typeface="Arial"/>
              <a:buNone/>
            </a:pPr>
            <a:r>
              <a:rPr lang="en-US" sz="1600" dirty="0" smtClean="0">
                <a:solidFill>
                  <a:srgbClr val="FFFFFF"/>
                </a:solidFill>
              </a:rPr>
              <a:t>Ing. Lewis Chimarro </a:t>
            </a:r>
          </a:p>
          <a:p>
            <a:pPr marL="0" indent="0" algn="ctr">
              <a:buClr>
                <a:schemeClr val="dk1"/>
              </a:buClr>
              <a:buSzPts val="1100"/>
              <a:buFont typeface="Arial"/>
              <a:buNone/>
            </a:pPr>
            <a:r>
              <a:rPr lang="en-US" sz="1200" b="1" dirty="0" smtClean="0">
                <a:solidFill>
                  <a:srgbClr val="FFFFFF"/>
                </a:solidFill>
              </a:rPr>
              <a:t>Magister en Ingeniería de Software</a:t>
            </a:r>
          </a:p>
          <a:p>
            <a:pPr marL="0" indent="0" algn="ctr">
              <a:buClr>
                <a:schemeClr val="dk1"/>
              </a:buClr>
              <a:buSzPts val="1100"/>
              <a:buFont typeface="Arial"/>
              <a:buNone/>
            </a:pPr>
            <a:endParaRPr lang="en-US" sz="1600" b="1"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Fases del Desarrollo de Software</a:t>
            </a:r>
            <a:endParaRPr dirty="0"/>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10</a:t>
            </a:fld>
            <a:endParaRPr dirty="0">
              <a:solidFill>
                <a:srgbClr val="294667"/>
              </a:solidFill>
            </a:endParaRPr>
          </a:p>
        </p:txBody>
      </p:sp>
      <p:sp>
        <p:nvSpPr>
          <p:cNvPr id="7"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8" name="Google Shape;120;p16"/>
          <p:cNvSpPr txBox="1">
            <a:spLocks/>
          </p:cNvSpPr>
          <p:nvPr/>
        </p:nvSpPr>
        <p:spPr>
          <a:xfrm>
            <a:off x="434706" y="1732277"/>
            <a:ext cx="5426830" cy="3110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71450" indent="-171450" algn="just">
              <a:buClr>
                <a:schemeClr val="dk1"/>
              </a:buClr>
              <a:buSzPts val="1100"/>
            </a:pPr>
            <a:r>
              <a:rPr lang="es-ES" sz="1100" b="1" dirty="0" smtClean="0"/>
              <a:t>Expresión </a:t>
            </a:r>
            <a:r>
              <a:rPr lang="es-ES" sz="1100" b="1" dirty="0"/>
              <a:t>de necesidades: </a:t>
            </a:r>
            <a:r>
              <a:rPr lang="es-ES" sz="1100" dirty="0"/>
              <a:t>esta etapa tiene como objetivo el armado de un documento en el cual se reflejan los requerimientos y funcionalidades que ofrecerá al usuario el sistema a implementar (qué, y no cómo, se va a implementar). </a:t>
            </a:r>
            <a:endParaRPr lang="es-ES" sz="1100" dirty="0" smtClean="0"/>
          </a:p>
          <a:p>
            <a:pPr marL="171450" indent="-171450" algn="just">
              <a:buClr>
                <a:schemeClr val="dk1"/>
              </a:buClr>
              <a:buSzPts val="1100"/>
            </a:pPr>
            <a:r>
              <a:rPr lang="es-ES" sz="1100" b="1" dirty="0" smtClean="0"/>
              <a:t>Especificaciones</a:t>
            </a:r>
            <a:r>
              <a:rPr lang="es-ES" sz="1100" b="1" dirty="0"/>
              <a:t>:</a:t>
            </a:r>
            <a:r>
              <a:rPr lang="es-ES" sz="1100" dirty="0"/>
              <a:t> formalizamos los requerimientos; el documento obtenido en la etapa anterior se tomará como punto de partida para esta etapa. </a:t>
            </a:r>
            <a:endParaRPr lang="es-ES" sz="1100" dirty="0" smtClean="0"/>
          </a:p>
          <a:p>
            <a:pPr marL="171450" indent="-171450" algn="just">
              <a:buClr>
                <a:schemeClr val="dk1"/>
              </a:buClr>
              <a:buSzPts val="1100"/>
            </a:pPr>
            <a:r>
              <a:rPr lang="es-ES" sz="1100" b="1" dirty="0" smtClean="0"/>
              <a:t>Análisis</a:t>
            </a:r>
            <a:r>
              <a:rPr lang="es-ES" sz="1100" b="1" dirty="0"/>
              <a:t>:</a:t>
            </a:r>
            <a:r>
              <a:rPr lang="es-ES" sz="1100" dirty="0"/>
              <a:t> determinamos los elementos que intervienen en el sistema a desarrollar, su estructura, relaciones, evolución temporal, funcionalidades, tendremos una descripción clara de qué producto vamos a construir, qué funcionalidades aportará y qué comportamiento tendrá. </a:t>
            </a:r>
            <a:endParaRPr lang="es-ES" sz="1100" dirty="0" smtClean="0"/>
          </a:p>
          <a:p>
            <a:pPr marL="171450" indent="-171450" algn="just">
              <a:buClr>
                <a:schemeClr val="dk1"/>
              </a:buClr>
              <a:buSzPts val="1100"/>
            </a:pPr>
            <a:r>
              <a:rPr lang="es-ES" sz="1100" b="1" dirty="0" smtClean="0"/>
              <a:t>Diseño</a:t>
            </a:r>
            <a:r>
              <a:rPr lang="es-ES" sz="1100" b="1" dirty="0"/>
              <a:t>:</a:t>
            </a:r>
            <a:r>
              <a:rPr lang="es-ES" sz="1100" dirty="0"/>
              <a:t> ya sabemos qué hacer, ahora tenemos que determinar cómo debemos hacerlo (¿cómo debe ser construido el sistema en </a:t>
            </a:r>
            <a:r>
              <a:rPr lang="es-ES" sz="1100" dirty="0" smtClean="0"/>
              <a:t>cuestión?; </a:t>
            </a:r>
            <a:r>
              <a:rPr lang="es-ES" sz="1100" dirty="0"/>
              <a:t>definimos en detalle entidades y relaciones de las bases de datos, seleccionamos el lenguaje que vamos a utilizar, el Sistema Gestor de Bases de Datos, etc.). </a:t>
            </a:r>
            <a:r>
              <a:rPr lang="es-ES" sz="1100" dirty="0" smtClean="0"/>
              <a:t>•</a:t>
            </a:r>
            <a:endParaRPr lang="es-ES" sz="1100" dirty="0"/>
          </a:p>
        </p:txBody>
      </p:sp>
      <p:sp>
        <p:nvSpPr>
          <p:cNvPr id="9" name="Google Shape;118;p16"/>
          <p:cNvSpPr txBox="1">
            <a:spLocks/>
          </p:cNvSpPr>
          <p:nvPr/>
        </p:nvSpPr>
        <p:spPr>
          <a:xfrm>
            <a:off x="6294350" y="4267200"/>
            <a:ext cx="2713200" cy="58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spcBef>
                <a:spcPts val="0"/>
              </a:spcBef>
              <a:buFont typeface="Open Sans"/>
              <a:buNone/>
            </a:pPr>
            <a:r>
              <a:rPr lang="es-ES" sz="600" b="1" dirty="0" smtClean="0">
                <a:solidFill>
                  <a:srgbClr val="FFA800"/>
                </a:solidFill>
              </a:rPr>
              <a:t>Universidad Técnica de Machala</a:t>
            </a:r>
          </a:p>
          <a:p>
            <a:pPr marL="0" indent="0">
              <a:spcBef>
                <a:spcPts val="0"/>
              </a:spcBef>
              <a:buFont typeface="Open Sans"/>
              <a:buNone/>
            </a:pPr>
            <a:r>
              <a:rPr lang="es-ES" sz="600" b="1" dirty="0" smtClean="0">
                <a:solidFill>
                  <a:srgbClr val="FFA800"/>
                </a:solidFill>
              </a:rPr>
              <a:t>Facultad de Ingeniería Civil</a:t>
            </a:r>
          </a:p>
          <a:p>
            <a:pPr marL="0" indent="0">
              <a:spcBef>
                <a:spcPts val="0"/>
              </a:spcBef>
              <a:buClr>
                <a:schemeClr val="dk1"/>
              </a:buClr>
              <a:buSzPts val="1100"/>
              <a:buFont typeface="Arial"/>
              <a:buNone/>
            </a:pPr>
            <a:r>
              <a:rPr lang="es-ES" sz="600" dirty="0" smtClean="0">
                <a:solidFill>
                  <a:srgbClr val="FFA800"/>
                </a:solidFill>
              </a:rPr>
              <a:t>Ing. Lewis Chimarro</a:t>
            </a:r>
          </a:p>
          <a:p>
            <a:pPr marL="0" indent="0">
              <a:spcBef>
                <a:spcPts val="0"/>
              </a:spcBef>
              <a:buClr>
                <a:schemeClr val="dk1"/>
              </a:buClr>
              <a:buSzPts val="1100"/>
              <a:buFont typeface="Arial"/>
              <a:buNone/>
            </a:pPr>
            <a:r>
              <a:rPr lang="es-ES" sz="600" dirty="0" smtClean="0">
                <a:solidFill>
                  <a:srgbClr val="FFA800"/>
                </a:solidFill>
              </a:rPr>
              <a:t>Magister en </a:t>
            </a:r>
            <a:r>
              <a:rPr lang="es-ES" sz="600" dirty="0" smtClean="0">
                <a:solidFill>
                  <a:srgbClr val="FFA800"/>
                </a:solidFill>
              </a:rPr>
              <a:t>Ingeniería </a:t>
            </a:r>
            <a:r>
              <a:rPr lang="es-ES" sz="600" dirty="0" smtClean="0">
                <a:solidFill>
                  <a:srgbClr val="FFA800"/>
                </a:solidFill>
              </a:rPr>
              <a:t>de Software</a:t>
            </a:r>
          </a:p>
          <a:p>
            <a:pPr marL="0" indent="0">
              <a:spcBef>
                <a:spcPts val="0"/>
              </a:spcBef>
              <a:buClr>
                <a:schemeClr val="dk1"/>
              </a:buClr>
              <a:buSzPts val="1100"/>
              <a:buFont typeface="Open Sans"/>
              <a:buNone/>
            </a:pPr>
            <a:r>
              <a:rPr lang="es-ES" sz="600" b="1" u="sng" dirty="0" smtClean="0">
                <a:solidFill>
                  <a:srgbClr val="FFA800"/>
                </a:solidFill>
                <a:hlinkClick r:id="rId4"/>
              </a:rPr>
              <a:t>vchimarro@utmachaa.edu.ec</a:t>
            </a:r>
            <a:endParaRPr lang="es-ES" sz="600" dirty="0">
              <a:solidFill>
                <a:srgbClr val="FFA800"/>
              </a:solidFill>
            </a:endParaRPr>
          </a:p>
        </p:txBody>
      </p:sp>
    </p:spTree>
    <p:extLst>
      <p:ext uri="{BB962C8B-B14F-4D97-AF65-F5344CB8AC3E}">
        <p14:creationId xmlns:p14="http://schemas.microsoft.com/office/powerpoint/2010/main" val="10942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Fases del Desarrollo de Software</a:t>
            </a:r>
            <a:endParaRPr dirty="0"/>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11</a:t>
            </a:fld>
            <a:endParaRPr dirty="0">
              <a:solidFill>
                <a:srgbClr val="294667"/>
              </a:solidFill>
            </a:endParaRPr>
          </a:p>
        </p:txBody>
      </p:sp>
      <p:sp>
        <p:nvSpPr>
          <p:cNvPr id="7"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8" name="Google Shape;120;p16"/>
          <p:cNvSpPr txBox="1">
            <a:spLocks/>
          </p:cNvSpPr>
          <p:nvPr/>
        </p:nvSpPr>
        <p:spPr>
          <a:xfrm>
            <a:off x="434706" y="1732277"/>
            <a:ext cx="5426830" cy="3110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71450" indent="-171450" algn="just">
              <a:buClr>
                <a:schemeClr val="dk1"/>
              </a:buClr>
              <a:buSzPts val="1100"/>
            </a:pPr>
            <a:r>
              <a:rPr lang="es-ES" sz="1100" b="1" dirty="0"/>
              <a:t>Implementación:</a:t>
            </a:r>
            <a:r>
              <a:rPr lang="es-ES" sz="1100" dirty="0"/>
              <a:t> empezamos a codificar algoritmos y estructuras de datos, definidos en las etapas anteriores, en el correspondiente lenguaje de programación o para un determinado sistema gestor de bases de datos. En muchos proyectos se pasa directamente a esta etapa; son proyectos muy arriesgados que adoptan un modelo de ciclo de vida de </a:t>
            </a:r>
            <a:r>
              <a:rPr lang="es-ES" sz="1100" dirty="0"/>
              <a:t>code</a:t>
            </a:r>
            <a:r>
              <a:rPr lang="es-ES" sz="1100" dirty="0"/>
              <a:t> &amp; </a:t>
            </a:r>
            <a:r>
              <a:rPr lang="es-ES" sz="1100" dirty="0"/>
              <a:t>fix</a:t>
            </a:r>
            <a:r>
              <a:rPr lang="es-ES" sz="1100" dirty="0"/>
              <a:t> (codificar y corregir) donde se eliminan las etapas de especificaciones, análisis y diseño con la consiguiente pérdida de control sobre la gestión del proyecto. </a:t>
            </a:r>
            <a:endParaRPr lang="es-ES" sz="1100" dirty="0" smtClean="0"/>
          </a:p>
          <a:p>
            <a:pPr marL="171450" indent="-171450" algn="just">
              <a:buClr>
                <a:schemeClr val="dk1"/>
              </a:buClr>
              <a:buSzPts val="1100"/>
            </a:pPr>
            <a:r>
              <a:rPr lang="es-ES" sz="1100" b="1" dirty="0" smtClean="0"/>
              <a:t>Debugging</a:t>
            </a:r>
            <a:r>
              <a:rPr lang="es-ES" sz="1100" b="1" dirty="0"/>
              <a:t>:</a:t>
            </a:r>
            <a:r>
              <a:rPr lang="es-ES" sz="1100" dirty="0"/>
              <a:t> el objetivo de esta etapa es garantizar que nuestro programa no contiene errores de diseño o codificación. En esta etapa no deseamos saber si nuestro programa realiza lo que solicitó el usuario, esa tarea le corresponde a la etapa de implementación. En ésta deseamos encontrar la mayor cantidad de errores. Todas los programas contienen errores: encontrarlos es cuestión de tiempo. Lo ideal es encontrar la mayoría, si no todos, en esta etapa. También se pueden agregar testeos de performance. </a:t>
            </a:r>
            <a:endParaRPr lang="es-ES" sz="1100" dirty="0" smtClean="0"/>
          </a:p>
        </p:txBody>
      </p:sp>
      <p:sp>
        <p:nvSpPr>
          <p:cNvPr id="9" name="Google Shape;118;p16"/>
          <p:cNvSpPr txBox="1">
            <a:spLocks/>
          </p:cNvSpPr>
          <p:nvPr/>
        </p:nvSpPr>
        <p:spPr>
          <a:xfrm>
            <a:off x="6294350" y="4267200"/>
            <a:ext cx="2713200" cy="58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spcBef>
                <a:spcPts val="0"/>
              </a:spcBef>
              <a:buFont typeface="Open Sans"/>
              <a:buNone/>
            </a:pPr>
            <a:r>
              <a:rPr lang="es-ES" sz="600" b="1" dirty="0" smtClean="0">
                <a:solidFill>
                  <a:srgbClr val="FFA800"/>
                </a:solidFill>
              </a:rPr>
              <a:t>Universidad Técnica de Machala</a:t>
            </a:r>
          </a:p>
          <a:p>
            <a:pPr marL="0" indent="0">
              <a:spcBef>
                <a:spcPts val="0"/>
              </a:spcBef>
              <a:buFont typeface="Open Sans"/>
              <a:buNone/>
            </a:pPr>
            <a:r>
              <a:rPr lang="es-ES" sz="600" b="1" dirty="0" smtClean="0">
                <a:solidFill>
                  <a:srgbClr val="FFA800"/>
                </a:solidFill>
              </a:rPr>
              <a:t>Facultad de Ingeniería Civil</a:t>
            </a:r>
          </a:p>
          <a:p>
            <a:pPr marL="0" indent="0">
              <a:spcBef>
                <a:spcPts val="0"/>
              </a:spcBef>
              <a:buClr>
                <a:schemeClr val="dk1"/>
              </a:buClr>
              <a:buSzPts val="1100"/>
              <a:buFont typeface="Arial"/>
              <a:buNone/>
            </a:pPr>
            <a:r>
              <a:rPr lang="es-ES" sz="600" dirty="0" smtClean="0">
                <a:solidFill>
                  <a:srgbClr val="FFA800"/>
                </a:solidFill>
              </a:rPr>
              <a:t>Ing. Lewis Chimarro</a:t>
            </a:r>
          </a:p>
          <a:p>
            <a:pPr marL="0" indent="0">
              <a:spcBef>
                <a:spcPts val="0"/>
              </a:spcBef>
              <a:buClr>
                <a:schemeClr val="dk1"/>
              </a:buClr>
              <a:buSzPts val="1100"/>
              <a:buFont typeface="Arial"/>
              <a:buNone/>
            </a:pPr>
            <a:r>
              <a:rPr lang="es-ES" sz="600" dirty="0" smtClean="0">
                <a:solidFill>
                  <a:srgbClr val="FFA800"/>
                </a:solidFill>
              </a:rPr>
              <a:t>Magister en </a:t>
            </a:r>
            <a:r>
              <a:rPr lang="es-ES" sz="600" dirty="0" smtClean="0">
                <a:solidFill>
                  <a:srgbClr val="FFA800"/>
                </a:solidFill>
              </a:rPr>
              <a:t>Ingeniería </a:t>
            </a:r>
            <a:r>
              <a:rPr lang="es-ES" sz="600" dirty="0" smtClean="0">
                <a:solidFill>
                  <a:srgbClr val="FFA800"/>
                </a:solidFill>
              </a:rPr>
              <a:t>de Software</a:t>
            </a:r>
          </a:p>
          <a:p>
            <a:pPr marL="0" indent="0">
              <a:spcBef>
                <a:spcPts val="0"/>
              </a:spcBef>
              <a:buClr>
                <a:schemeClr val="dk1"/>
              </a:buClr>
              <a:buSzPts val="1100"/>
              <a:buFont typeface="Open Sans"/>
              <a:buNone/>
            </a:pPr>
            <a:r>
              <a:rPr lang="es-ES" sz="600" b="1" u="sng" dirty="0" smtClean="0">
                <a:solidFill>
                  <a:srgbClr val="FFA800"/>
                </a:solidFill>
                <a:hlinkClick r:id="rId4"/>
              </a:rPr>
              <a:t>vchimarro@utmachaa.edu.ec</a:t>
            </a:r>
            <a:endParaRPr lang="es-ES" sz="600" dirty="0">
              <a:solidFill>
                <a:srgbClr val="FFA800"/>
              </a:solidFill>
            </a:endParaRPr>
          </a:p>
        </p:txBody>
      </p:sp>
    </p:spTree>
    <p:extLst>
      <p:ext uri="{BB962C8B-B14F-4D97-AF65-F5344CB8AC3E}">
        <p14:creationId xmlns:p14="http://schemas.microsoft.com/office/powerpoint/2010/main" val="36750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Fases del Desarrollo de Software</a:t>
            </a:r>
            <a:endParaRPr dirty="0"/>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12</a:t>
            </a:fld>
            <a:endParaRPr dirty="0">
              <a:solidFill>
                <a:srgbClr val="294667"/>
              </a:solidFill>
            </a:endParaRPr>
          </a:p>
        </p:txBody>
      </p:sp>
      <p:sp>
        <p:nvSpPr>
          <p:cNvPr id="7"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8" name="Google Shape;120;p16"/>
          <p:cNvSpPr txBox="1">
            <a:spLocks/>
          </p:cNvSpPr>
          <p:nvPr/>
        </p:nvSpPr>
        <p:spPr>
          <a:xfrm>
            <a:off x="434706" y="1732277"/>
            <a:ext cx="5426830" cy="3110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71450" indent="-171450" algn="just">
              <a:buClr>
                <a:schemeClr val="dk1"/>
              </a:buClr>
              <a:buSzPts val="1100"/>
            </a:pPr>
            <a:r>
              <a:rPr lang="es-ES" sz="1100" b="1" dirty="0"/>
              <a:t>Validación:</a:t>
            </a:r>
            <a:r>
              <a:rPr lang="es-ES" sz="1100" dirty="0"/>
              <a:t> esta etapa tiene como objetivo la verificación de que el sistema desarrollado cumple con los requerimientos expresados inicialmente por el cliente y que han dado lugar al presente proyecto. En muchos proyectos las etapas de validación y </a:t>
            </a:r>
            <a:r>
              <a:rPr lang="es-ES" sz="1100" dirty="0"/>
              <a:t>debugging</a:t>
            </a:r>
            <a:r>
              <a:rPr lang="es-ES" sz="1100" dirty="0"/>
              <a:t> se realizan en paralelo por la estrecha relación que llevan. </a:t>
            </a:r>
            <a:endParaRPr lang="es-ES" sz="1100" dirty="0" smtClean="0"/>
          </a:p>
          <a:p>
            <a:pPr marL="171450" indent="-171450" algn="just">
              <a:buClr>
                <a:schemeClr val="dk1"/>
              </a:buClr>
              <a:buSzPts val="1100"/>
            </a:pPr>
            <a:r>
              <a:rPr lang="es-ES" sz="1100" dirty="0" smtClean="0"/>
              <a:t>Evolución</a:t>
            </a:r>
            <a:r>
              <a:rPr lang="es-ES" sz="1100" dirty="0"/>
              <a:t>: en la mayoría de los proyectos se considera esta etapa como Mantenimiento y evolución, y se le asigna, no sólo el agregado de nuevas </a:t>
            </a:r>
            <a:r>
              <a:rPr lang="es-ES" sz="1100" dirty="0" smtClean="0"/>
              <a:t>funcionalidad.</a:t>
            </a:r>
            <a:endParaRPr lang="es-ES" sz="1100" dirty="0"/>
          </a:p>
        </p:txBody>
      </p:sp>
      <p:sp>
        <p:nvSpPr>
          <p:cNvPr id="9" name="Google Shape;118;p16"/>
          <p:cNvSpPr txBox="1">
            <a:spLocks/>
          </p:cNvSpPr>
          <p:nvPr/>
        </p:nvSpPr>
        <p:spPr>
          <a:xfrm>
            <a:off x="6294350" y="4267200"/>
            <a:ext cx="2713200" cy="58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spcBef>
                <a:spcPts val="0"/>
              </a:spcBef>
              <a:buFont typeface="Open Sans"/>
              <a:buNone/>
            </a:pPr>
            <a:r>
              <a:rPr lang="es-ES" sz="600" b="1" dirty="0" smtClean="0">
                <a:solidFill>
                  <a:srgbClr val="FFA800"/>
                </a:solidFill>
              </a:rPr>
              <a:t>Universidad Técnica de Machala</a:t>
            </a:r>
          </a:p>
          <a:p>
            <a:pPr marL="0" indent="0">
              <a:spcBef>
                <a:spcPts val="0"/>
              </a:spcBef>
              <a:buFont typeface="Open Sans"/>
              <a:buNone/>
            </a:pPr>
            <a:r>
              <a:rPr lang="es-ES" sz="600" b="1" dirty="0" smtClean="0">
                <a:solidFill>
                  <a:srgbClr val="FFA800"/>
                </a:solidFill>
              </a:rPr>
              <a:t>Facultad de Ingeniería Civil</a:t>
            </a:r>
          </a:p>
          <a:p>
            <a:pPr marL="0" indent="0">
              <a:spcBef>
                <a:spcPts val="0"/>
              </a:spcBef>
              <a:buClr>
                <a:schemeClr val="dk1"/>
              </a:buClr>
              <a:buSzPts val="1100"/>
              <a:buFont typeface="Arial"/>
              <a:buNone/>
            </a:pPr>
            <a:r>
              <a:rPr lang="es-ES" sz="600" dirty="0" smtClean="0">
                <a:solidFill>
                  <a:srgbClr val="FFA800"/>
                </a:solidFill>
              </a:rPr>
              <a:t>Ing. Lewis Chimarro</a:t>
            </a:r>
          </a:p>
          <a:p>
            <a:pPr marL="0" indent="0">
              <a:spcBef>
                <a:spcPts val="0"/>
              </a:spcBef>
              <a:buClr>
                <a:schemeClr val="dk1"/>
              </a:buClr>
              <a:buSzPts val="1100"/>
              <a:buFont typeface="Arial"/>
              <a:buNone/>
            </a:pPr>
            <a:r>
              <a:rPr lang="es-ES" sz="600" dirty="0" smtClean="0">
                <a:solidFill>
                  <a:srgbClr val="FFA800"/>
                </a:solidFill>
              </a:rPr>
              <a:t>Magister en </a:t>
            </a:r>
            <a:r>
              <a:rPr lang="es-ES" sz="600" dirty="0" smtClean="0">
                <a:solidFill>
                  <a:srgbClr val="FFA800"/>
                </a:solidFill>
              </a:rPr>
              <a:t>Ingeniería </a:t>
            </a:r>
            <a:r>
              <a:rPr lang="es-ES" sz="600" dirty="0" smtClean="0">
                <a:solidFill>
                  <a:srgbClr val="FFA800"/>
                </a:solidFill>
              </a:rPr>
              <a:t>de Software</a:t>
            </a:r>
          </a:p>
          <a:p>
            <a:pPr marL="0" indent="0">
              <a:spcBef>
                <a:spcPts val="0"/>
              </a:spcBef>
              <a:buClr>
                <a:schemeClr val="dk1"/>
              </a:buClr>
              <a:buSzPts val="1100"/>
              <a:buFont typeface="Open Sans"/>
              <a:buNone/>
            </a:pPr>
            <a:r>
              <a:rPr lang="es-ES" sz="600" b="1" u="sng" dirty="0" smtClean="0">
                <a:solidFill>
                  <a:srgbClr val="FFA800"/>
                </a:solidFill>
                <a:hlinkClick r:id="rId4"/>
              </a:rPr>
              <a:t>vchimarro@utmachaa.edu.ec</a:t>
            </a:r>
            <a:endParaRPr lang="es-ES" sz="600" dirty="0">
              <a:solidFill>
                <a:srgbClr val="FFA800"/>
              </a:solidFill>
            </a:endParaRPr>
          </a:p>
        </p:txBody>
      </p:sp>
    </p:spTree>
    <p:extLst>
      <p:ext uri="{BB962C8B-B14F-4D97-AF65-F5344CB8AC3E}">
        <p14:creationId xmlns:p14="http://schemas.microsoft.com/office/powerpoint/2010/main" val="5906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17"/>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dirty="0"/>
          </a:p>
        </p:txBody>
      </p:sp>
      <p:sp>
        <p:nvSpPr>
          <p:cNvPr id="5" name="Google Shape;320;p37"/>
          <p:cNvSpPr txBox="1">
            <a:spLocks/>
          </p:cNvSpPr>
          <p:nvPr/>
        </p:nvSpPr>
        <p:spPr>
          <a:xfrm>
            <a:off x="1275150" y="1356349"/>
            <a:ext cx="6593700" cy="944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pPr algn="ctr"/>
            <a:r>
              <a:rPr lang="es-EC" sz="2400" dirty="0" smtClean="0">
                <a:solidFill>
                  <a:srgbClr val="FFA800"/>
                </a:solidFill>
              </a:rPr>
              <a:t>Gracias!</a:t>
            </a:r>
            <a:endParaRPr lang="es-EC" sz="2400" dirty="0">
              <a:solidFill>
                <a:srgbClr val="FFA800"/>
              </a:solidFill>
            </a:endParaRPr>
          </a:p>
        </p:txBody>
      </p:sp>
      <p:sp>
        <p:nvSpPr>
          <p:cNvPr id="6" name="Google Shape;321;p37"/>
          <p:cNvSpPr txBox="1">
            <a:spLocks/>
          </p:cNvSpPr>
          <p:nvPr/>
        </p:nvSpPr>
        <p:spPr>
          <a:xfrm>
            <a:off x="1275150" y="2298054"/>
            <a:ext cx="6593700" cy="164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0" indent="0" algn="ctr">
              <a:buFont typeface="Open Sans"/>
              <a:buNone/>
            </a:pPr>
            <a:r>
              <a:rPr lang="en-US" sz="1600" b="1" dirty="0" smtClean="0">
                <a:solidFill>
                  <a:srgbClr val="FFFFFF"/>
                </a:solidFill>
              </a:rPr>
              <a:t>Preguntas?</a:t>
            </a:r>
          </a:p>
          <a:p>
            <a:pPr marL="0" indent="0" algn="ctr">
              <a:buClr>
                <a:schemeClr val="dk1"/>
              </a:buClr>
              <a:buSzPts val="1100"/>
              <a:buFont typeface="Arial"/>
              <a:buNone/>
            </a:pPr>
            <a:r>
              <a:rPr lang="en-US" sz="1600" dirty="0" smtClean="0">
                <a:solidFill>
                  <a:srgbClr val="FFFFFF"/>
                </a:solidFill>
              </a:rPr>
              <a:t>vchimarro@utmachala.edu.ec</a:t>
            </a:r>
            <a:endParaRPr lang="en-US" sz="1600" b="1" dirty="0">
              <a:solidFill>
                <a:srgbClr val="FFFFFF"/>
              </a:solidFill>
            </a:endParaRPr>
          </a:p>
        </p:txBody>
      </p:sp>
    </p:spTree>
    <p:extLst>
      <p:ext uri="{BB962C8B-B14F-4D97-AF65-F5344CB8AC3E}">
        <p14:creationId xmlns:p14="http://schemas.microsoft.com/office/powerpoint/2010/main" val="3879635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Definición de </a:t>
            </a:r>
            <a:r>
              <a:rPr lang="en" dirty="0" smtClean="0"/>
              <a:t>la Ingenieria del Software</a:t>
            </a:r>
            <a:endParaRPr dirty="0"/>
          </a:p>
        </p:txBody>
      </p:sp>
      <p:sp>
        <p:nvSpPr>
          <p:cNvPr id="117" name="Google Shape;117;p16"/>
          <p:cNvSpPr txBox="1">
            <a:spLocks noGrp="1"/>
          </p:cNvSpPr>
          <p:nvPr>
            <p:ph type="body" idx="2"/>
          </p:nvPr>
        </p:nvSpPr>
        <p:spPr>
          <a:xfrm>
            <a:off x="3089563" y="1545556"/>
            <a:ext cx="2563943" cy="169981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s-EC" sz="1100" b="1" dirty="0" smtClean="0"/>
              <a:t>2. </a:t>
            </a:r>
            <a:r>
              <a:rPr lang="es-EC" sz="1100" b="1" dirty="0" smtClean="0"/>
              <a:t>BOHEM, </a:t>
            </a:r>
            <a:r>
              <a:rPr lang="es-EC" sz="1100" b="1" dirty="0"/>
              <a:t>1976</a:t>
            </a:r>
            <a:endParaRPr lang="es-EC" sz="1100" b="1" dirty="0" smtClean="0"/>
          </a:p>
          <a:p>
            <a:pPr marL="0" lvl="0" indent="0" algn="just">
              <a:buClr>
                <a:schemeClr val="dk1"/>
              </a:buClr>
              <a:buSzPts val="1100"/>
              <a:buNone/>
            </a:pPr>
            <a:r>
              <a:rPr lang="es-ES" sz="1100" dirty="0"/>
              <a:t>Ingeniería del Software es la aplicación practica del conocimiento científico en el diseño y construcción de programas de computadora y la documentación necesaria requerida para desarrollar, operar (funcionar) y </a:t>
            </a:r>
            <a:r>
              <a:rPr lang="es-ES" sz="1100" dirty="0" smtClean="0"/>
              <a:t>mantenerlos. </a:t>
            </a:r>
            <a:endParaRPr sz="1100" dirty="0"/>
          </a:p>
        </p:txBody>
      </p:sp>
      <p:sp>
        <p:nvSpPr>
          <p:cNvPr id="118" name="Google Shape;118;p16"/>
          <p:cNvSpPr txBox="1">
            <a:spLocks noGrp="1"/>
          </p:cNvSpPr>
          <p:nvPr>
            <p:ph type="body" idx="2"/>
          </p:nvPr>
        </p:nvSpPr>
        <p:spPr>
          <a:xfrm>
            <a:off x="6294350" y="4267200"/>
            <a:ext cx="2713200" cy="5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 b="1" dirty="0" smtClean="0">
                <a:solidFill>
                  <a:srgbClr val="FFA800"/>
                </a:solidFill>
              </a:rPr>
              <a:t>Universidad Técnica de Machala</a:t>
            </a:r>
          </a:p>
          <a:p>
            <a:pPr marL="0" lvl="0" indent="0" algn="l" rtl="0">
              <a:spcBef>
                <a:spcPts val="0"/>
              </a:spcBef>
              <a:spcAft>
                <a:spcPts val="0"/>
              </a:spcAft>
              <a:buNone/>
            </a:pPr>
            <a:r>
              <a:rPr lang="en" sz="600" b="1" dirty="0" smtClean="0">
                <a:solidFill>
                  <a:srgbClr val="FFA800"/>
                </a:solidFill>
              </a:rPr>
              <a:t>Facultad de Ingeniería Civil</a:t>
            </a:r>
          </a:p>
          <a:p>
            <a:pPr marL="0" lvl="0" indent="0" algn="l" rtl="0">
              <a:spcBef>
                <a:spcPts val="0"/>
              </a:spcBef>
              <a:spcAft>
                <a:spcPts val="0"/>
              </a:spcAft>
              <a:buClr>
                <a:schemeClr val="dk1"/>
              </a:buClr>
              <a:buSzPts val="1100"/>
              <a:buFont typeface="Arial"/>
              <a:buNone/>
            </a:pPr>
            <a:r>
              <a:rPr lang="en" sz="600" dirty="0" smtClean="0">
                <a:solidFill>
                  <a:srgbClr val="FFA800"/>
                </a:solidFill>
              </a:rPr>
              <a:t>Ing. </a:t>
            </a:r>
            <a:r>
              <a:rPr lang="es-EC" sz="600" dirty="0" smtClean="0">
                <a:solidFill>
                  <a:srgbClr val="FFA800"/>
                </a:solidFill>
              </a:rPr>
              <a:t>L</a:t>
            </a:r>
            <a:r>
              <a:rPr lang="en" sz="600" dirty="0" smtClean="0">
                <a:solidFill>
                  <a:srgbClr val="FFA800"/>
                </a:solidFill>
              </a:rPr>
              <a:t>ewis Chimarro</a:t>
            </a:r>
          </a:p>
          <a:p>
            <a:pPr marL="0" lvl="0" indent="0" algn="l" rtl="0">
              <a:spcBef>
                <a:spcPts val="0"/>
              </a:spcBef>
              <a:spcAft>
                <a:spcPts val="0"/>
              </a:spcAft>
              <a:buClr>
                <a:schemeClr val="dk1"/>
              </a:buClr>
              <a:buSzPts val="1100"/>
              <a:buFont typeface="Arial"/>
              <a:buNone/>
            </a:pPr>
            <a:r>
              <a:rPr lang="en" sz="600" dirty="0" smtClean="0">
                <a:solidFill>
                  <a:srgbClr val="FFA800"/>
                </a:solidFill>
              </a:rPr>
              <a:t>Magister en Ingenieria de Software</a:t>
            </a:r>
          </a:p>
          <a:p>
            <a:pPr marL="0" indent="0">
              <a:spcBef>
                <a:spcPts val="0"/>
              </a:spcBef>
              <a:buClr>
                <a:schemeClr val="dk1"/>
              </a:buClr>
              <a:buSzPts val="1100"/>
              <a:buNone/>
            </a:pPr>
            <a:r>
              <a:rPr lang="es-EC" sz="600" b="1" u="sng" dirty="0" smtClean="0">
                <a:solidFill>
                  <a:srgbClr val="FFA800"/>
                </a:solidFill>
                <a:hlinkClick r:id="rId4"/>
              </a:rPr>
              <a:t>vchimarro@utmachaa.edu.ec</a:t>
            </a:r>
            <a:endParaRPr sz="600" dirty="0">
              <a:solidFill>
                <a:srgbClr val="FFA800"/>
              </a:solidFill>
            </a:endParaRPr>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2</a:t>
            </a:fld>
            <a:endParaRPr dirty="0">
              <a:solidFill>
                <a:srgbClr val="294667"/>
              </a:solidFill>
            </a:endParaRPr>
          </a:p>
        </p:txBody>
      </p:sp>
      <p:sp>
        <p:nvSpPr>
          <p:cNvPr id="9" name="Google Shape;120;p16"/>
          <p:cNvSpPr txBox="1">
            <a:spLocks noGrp="1"/>
          </p:cNvSpPr>
          <p:nvPr>
            <p:ph type="body" idx="1"/>
          </p:nvPr>
        </p:nvSpPr>
        <p:spPr>
          <a:xfrm>
            <a:off x="434707" y="1557655"/>
            <a:ext cx="2492324" cy="1114486"/>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s-EC" sz="1100" b="1" dirty="0" smtClean="0"/>
              <a:t>1. </a:t>
            </a:r>
            <a:r>
              <a:rPr lang="es-EC" sz="1100" b="1" dirty="0" smtClean="0"/>
              <a:t>FRITZ BAUER, 1968 </a:t>
            </a:r>
            <a:endParaRPr lang="es-EC" sz="1100" b="1" dirty="0" smtClean="0"/>
          </a:p>
          <a:p>
            <a:pPr marL="0" lvl="0" indent="0" algn="just">
              <a:buClr>
                <a:schemeClr val="dk1"/>
              </a:buClr>
              <a:buSzPts val="1100"/>
              <a:buNone/>
            </a:pPr>
            <a:r>
              <a:rPr lang="es-ES" sz="1100" dirty="0"/>
              <a:t>La ingeniería de software es el establecimiento y uso de principios de la ingeniería para obtener económicamente un software confiable y que funcione eficiente en máquinas reales”</a:t>
            </a:r>
            <a:endParaRPr lang="es-ES" sz="1100" dirty="0"/>
          </a:p>
        </p:txBody>
      </p:sp>
      <p:sp>
        <p:nvSpPr>
          <p:cNvPr id="11"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12" name="Google Shape;120;p16"/>
          <p:cNvSpPr txBox="1">
            <a:spLocks/>
          </p:cNvSpPr>
          <p:nvPr/>
        </p:nvSpPr>
        <p:spPr>
          <a:xfrm>
            <a:off x="434706" y="3216991"/>
            <a:ext cx="2492324" cy="1321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buClr>
                <a:schemeClr val="dk1"/>
              </a:buClr>
              <a:buSzPts val="1100"/>
              <a:buNone/>
            </a:pPr>
            <a:r>
              <a:rPr lang="es-ES" sz="1100" b="1" dirty="0"/>
              <a:t>3</a:t>
            </a:r>
            <a:r>
              <a:rPr lang="es-ES" sz="1100" b="1" dirty="0" smtClean="0"/>
              <a:t>. </a:t>
            </a:r>
            <a:r>
              <a:rPr lang="es-ES" sz="1100" b="1" dirty="0" smtClean="0"/>
              <a:t>S. SCHACH 1990</a:t>
            </a:r>
            <a:endParaRPr lang="es-ES" sz="1100" b="1" dirty="0" smtClean="0"/>
          </a:p>
          <a:p>
            <a:pPr marL="0" indent="0" algn="just">
              <a:buClr>
                <a:schemeClr val="dk1"/>
              </a:buClr>
              <a:buSzPts val="1100"/>
              <a:buNone/>
            </a:pPr>
            <a:r>
              <a:rPr lang="es-ES" sz="1100" dirty="0"/>
              <a:t>Disciplina para producir software de calidad desarrollado sobre las agendas y costes previstos y satisfaciendo los </a:t>
            </a:r>
            <a:r>
              <a:rPr lang="es-ES" sz="1100" dirty="0" smtClean="0"/>
              <a:t>requisitos.</a:t>
            </a:r>
            <a:endParaRPr lang="es-ES" sz="1100" dirty="0"/>
          </a:p>
        </p:txBody>
      </p:sp>
      <p:sp>
        <p:nvSpPr>
          <p:cNvPr id="13" name="Google Shape;120;p16"/>
          <p:cNvSpPr txBox="1">
            <a:spLocks/>
          </p:cNvSpPr>
          <p:nvPr/>
        </p:nvSpPr>
        <p:spPr>
          <a:xfrm>
            <a:off x="3089507" y="3134530"/>
            <a:ext cx="2492324" cy="1534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buClr>
                <a:schemeClr val="dk1"/>
              </a:buClr>
              <a:buSzPts val="1100"/>
              <a:buNone/>
            </a:pPr>
            <a:r>
              <a:rPr lang="es-ES" sz="1100" b="1" dirty="0" smtClean="0"/>
              <a:t>4</a:t>
            </a:r>
            <a:r>
              <a:rPr lang="es-ES" sz="1100" b="1" dirty="0" smtClean="0"/>
              <a:t>. </a:t>
            </a:r>
            <a:r>
              <a:rPr lang="es-ES" sz="1100" b="1" dirty="0"/>
              <a:t>IEEE, 1993</a:t>
            </a:r>
            <a:endParaRPr lang="es-ES" sz="1100" b="1" dirty="0" smtClean="0"/>
          </a:p>
          <a:p>
            <a:pPr marL="0" indent="0" algn="just">
              <a:buClr>
                <a:schemeClr val="dk1"/>
              </a:buClr>
              <a:buSzPts val="1100"/>
              <a:buNone/>
            </a:pPr>
            <a:r>
              <a:rPr lang="es-ES" sz="1100" dirty="0"/>
              <a:t>Ingeniería al software es la aplicación de un enfoque sistemático, disciplinado y cuantificable al desarrollo, operación (funcionamiento) y mantenimiento del software </a:t>
            </a:r>
            <a:r>
              <a:rPr lang="es-ES" sz="1100" dirty="0" smtClean="0"/>
              <a:t>().</a:t>
            </a:r>
            <a:endParaRPr lang="es-ES" sz="1100" dirty="0"/>
          </a:p>
        </p:txBody>
      </p:sp>
    </p:spTree>
    <p:extLst>
      <p:ext uri="{BB962C8B-B14F-4D97-AF65-F5344CB8AC3E}">
        <p14:creationId xmlns:p14="http://schemas.microsoft.com/office/powerpoint/2010/main" val="10132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charRg st="22" end="20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xEl>
                                              <p:charRg st="15" end="24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P spid="9" grpId="0" build="p"/>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8" name="Google Shape;178;p22"/>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p>
            <a:pPr lvl="0"/>
            <a:r>
              <a:rPr lang="es-EC" dirty="0" smtClean="0"/>
              <a:t>Conceptos</a:t>
            </a:r>
            <a:endParaRPr dirty="0"/>
          </a:p>
        </p:txBody>
      </p:sp>
      <p:sp>
        <p:nvSpPr>
          <p:cNvPr id="180" name="Google Shape;180;p22"/>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6" name="Google Shape;103;p15"/>
          <p:cNvSpPr txBox="1">
            <a:spLocks/>
          </p:cNvSpPr>
          <p:nvPr/>
        </p:nvSpPr>
        <p:spPr>
          <a:xfrm>
            <a:off x="0" y="0"/>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solidFill>
                  <a:srgbClr val="294667"/>
                </a:solidFill>
              </a:rPr>
              <a:t>Control y Aseguramiento de la Calidad del Software</a:t>
            </a:r>
            <a:endParaRPr lang="es-ES" sz="2400" dirty="0">
              <a:solidFill>
                <a:srgbClr val="294667"/>
              </a:solidFill>
            </a:endParaRPr>
          </a:p>
        </p:txBody>
      </p:sp>
      <p:pic>
        <p:nvPicPr>
          <p:cNvPr id="5" name="Imagen 4"/>
          <p:cNvPicPr>
            <a:picLocks noChangeAspect="1"/>
          </p:cNvPicPr>
          <p:nvPr/>
        </p:nvPicPr>
        <p:blipFill rotWithShape="1">
          <a:blip r:embed="rId4"/>
          <a:srcRect l="23487" t="36799" r="35571" b="22258"/>
          <a:stretch/>
        </p:blipFill>
        <p:spPr>
          <a:xfrm>
            <a:off x="3468200" y="1577340"/>
            <a:ext cx="5472852" cy="307847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 Proceso de Desarrollo de Software</a:t>
            </a:r>
            <a:endParaRPr dirty="0"/>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4</a:t>
            </a:fld>
            <a:endParaRPr dirty="0">
              <a:solidFill>
                <a:srgbClr val="294667"/>
              </a:solidFill>
            </a:endParaRPr>
          </a:p>
        </p:txBody>
      </p:sp>
      <p:sp>
        <p:nvSpPr>
          <p:cNvPr id="7"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8" name="Google Shape;120;p16"/>
          <p:cNvSpPr txBox="1">
            <a:spLocks/>
          </p:cNvSpPr>
          <p:nvPr/>
        </p:nvSpPr>
        <p:spPr>
          <a:xfrm>
            <a:off x="434706" y="1732277"/>
            <a:ext cx="5426830" cy="3110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71450" indent="-171450" algn="just">
              <a:buClr>
                <a:schemeClr val="dk1"/>
              </a:buClr>
              <a:buSzPts val="1100"/>
            </a:pPr>
            <a:r>
              <a:rPr lang="es-ES" sz="1100" dirty="0" smtClean="0"/>
              <a:t>En </a:t>
            </a:r>
            <a:r>
              <a:rPr lang="es-ES" sz="1100" dirty="0"/>
              <a:t>el contexto de la ingeniería de software, un proceso no es una prescripción rígida de cómo elaborar software de cómputo. Por el contrario, es un enfoque adaptable que permite que las personas que hacen el trabajo (el equipo de software) busquen y elijan el conjunto apropiado de acciones y tareas para el trabajo. </a:t>
            </a:r>
            <a:endParaRPr lang="es-ES" sz="1100" dirty="0" smtClean="0"/>
          </a:p>
          <a:p>
            <a:pPr marL="171450" indent="-171450" algn="just">
              <a:buClr>
                <a:schemeClr val="dk1"/>
              </a:buClr>
              <a:buSzPts val="1100"/>
            </a:pPr>
            <a:r>
              <a:rPr lang="es-ES" sz="1100" dirty="0" smtClean="0"/>
              <a:t>Se </a:t>
            </a:r>
            <a:r>
              <a:rPr lang="es-ES" sz="1100" dirty="0"/>
              <a:t>busca siempre entregar el software en forma oportuna y con calidad suficiente para satisfacer a quienes patrocinaron su creación y a aquellos que lo usarán. </a:t>
            </a:r>
          </a:p>
        </p:txBody>
      </p:sp>
      <p:sp>
        <p:nvSpPr>
          <p:cNvPr id="9" name="Google Shape;118;p16"/>
          <p:cNvSpPr txBox="1">
            <a:spLocks/>
          </p:cNvSpPr>
          <p:nvPr/>
        </p:nvSpPr>
        <p:spPr>
          <a:xfrm>
            <a:off x="6294350" y="4267200"/>
            <a:ext cx="2713200" cy="58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spcBef>
                <a:spcPts val="0"/>
              </a:spcBef>
              <a:buFont typeface="Open Sans"/>
              <a:buNone/>
            </a:pPr>
            <a:r>
              <a:rPr lang="es-ES" sz="600" b="1" dirty="0" smtClean="0">
                <a:solidFill>
                  <a:srgbClr val="FFA800"/>
                </a:solidFill>
              </a:rPr>
              <a:t>Universidad Técnica de Machala</a:t>
            </a:r>
          </a:p>
          <a:p>
            <a:pPr marL="0" indent="0">
              <a:spcBef>
                <a:spcPts val="0"/>
              </a:spcBef>
              <a:buFont typeface="Open Sans"/>
              <a:buNone/>
            </a:pPr>
            <a:r>
              <a:rPr lang="es-ES" sz="600" b="1" dirty="0" smtClean="0">
                <a:solidFill>
                  <a:srgbClr val="FFA800"/>
                </a:solidFill>
              </a:rPr>
              <a:t>Facultad de Ingeniería Civil</a:t>
            </a:r>
          </a:p>
          <a:p>
            <a:pPr marL="0" indent="0">
              <a:spcBef>
                <a:spcPts val="0"/>
              </a:spcBef>
              <a:buClr>
                <a:schemeClr val="dk1"/>
              </a:buClr>
              <a:buSzPts val="1100"/>
              <a:buFont typeface="Arial"/>
              <a:buNone/>
            </a:pPr>
            <a:r>
              <a:rPr lang="es-ES" sz="600" dirty="0" smtClean="0">
                <a:solidFill>
                  <a:srgbClr val="FFA800"/>
                </a:solidFill>
              </a:rPr>
              <a:t>Ing. Lewis Chimarro</a:t>
            </a:r>
          </a:p>
          <a:p>
            <a:pPr marL="0" indent="0">
              <a:spcBef>
                <a:spcPts val="0"/>
              </a:spcBef>
              <a:buClr>
                <a:schemeClr val="dk1"/>
              </a:buClr>
              <a:buSzPts val="1100"/>
              <a:buFont typeface="Arial"/>
              <a:buNone/>
            </a:pPr>
            <a:r>
              <a:rPr lang="es-ES" sz="600" dirty="0" smtClean="0">
                <a:solidFill>
                  <a:srgbClr val="FFA800"/>
                </a:solidFill>
              </a:rPr>
              <a:t>Magister en </a:t>
            </a:r>
            <a:r>
              <a:rPr lang="es-ES" sz="600" dirty="0" smtClean="0">
                <a:solidFill>
                  <a:srgbClr val="FFA800"/>
                </a:solidFill>
              </a:rPr>
              <a:t>Ingeniería </a:t>
            </a:r>
            <a:r>
              <a:rPr lang="es-ES" sz="600" dirty="0" smtClean="0">
                <a:solidFill>
                  <a:srgbClr val="FFA800"/>
                </a:solidFill>
              </a:rPr>
              <a:t>de Software</a:t>
            </a:r>
          </a:p>
          <a:p>
            <a:pPr marL="0" indent="0">
              <a:spcBef>
                <a:spcPts val="0"/>
              </a:spcBef>
              <a:buClr>
                <a:schemeClr val="dk1"/>
              </a:buClr>
              <a:buSzPts val="1100"/>
              <a:buFont typeface="Open Sans"/>
              <a:buNone/>
            </a:pPr>
            <a:r>
              <a:rPr lang="es-ES" sz="600" b="1" u="sng" dirty="0" smtClean="0">
                <a:solidFill>
                  <a:srgbClr val="FFA800"/>
                </a:solidFill>
                <a:hlinkClick r:id="rId4"/>
              </a:rPr>
              <a:t>vchimarro@utmachaa.edu.ec</a:t>
            </a:r>
            <a:endParaRPr lang="es-ES" sz="600" dirty="0">
              <a:solidFill>
                <a:srgbClr val="FFA800"/>
              </a:solidFill>
            </a:endParaRPr>
          </a:p>
        </p:txBody>
      </p:sp>
    </p:spTree>
    <p:extLst>
      <p:ext uri="{BB962C8B-B14F-4D97-AF65-F5344CB8AC3E}">
        <p14:creationId xmlns:p14="http://schemas.microsoft.com/office/powerpoint/2010/main" val="9193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1" name="Rectángulo 10"/>
          <p:cNvSpPr/>
          <p:nvPr/>
        </p:nvSpPr>
        <p:spPr>
          <a:xfrm>
            <a:off x="0" y="536700"/>
            <a:ext cx="4559836" cy="4606800"/>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45" name="Google Shape;145;p20"/>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p>
            <a:pPr lvl="0"/>
            <a:r>
              <a:rPr lang="es-ES" dirty="0" smtClean="0"/>
              <a:t>Problemas en el Desarrollo de Software</a:t>
            </a:r>
            <a:endParaRPr dirty="0"/>
          </a:p>
        </p:txBody>
      </p:sp>
      <p:grpSp>
        <p:nvGrpSpPr>
          <p:cNvPr id="147" name="Google Shape;147;p20"/>
          <p:cNvGrpSpPr/>
          <p:nvPr/>
        </p:nvGrpSpPr>
        <p:grpSpPr>
          <a:xfrm>
            <a:off x="1025527" y="2218331"/>
            <a:ext cx="2529937" cy="1037170"/>
            <a:chOff x="1263652" y="1992418"/>
            <a:chExt cx="2529937" cy="1037170"/>
          </a:xfrm>
        </p:grpSpPr>
        <p:sp>
          <p:nvSpPr>
            <p:cNvPr id="148" name="Google Shape;148;p20"/>
            <p:cNvSpPr/>
            <p:nvPr/>
          </p:nvSpPr>
          <p:spPr>
            <a:xfrm>
              <a:off x="1263652" y="2315755"/>
              <a:ext cx="556154" cy="713832"/>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2101178" y="2481972"/>
              <a:ext cx="316104" cy="54761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50;p20"/>
            <p:cNvGrpSpPr/>
            <p:nvPr/>
          </p:nvGrpSpPr>
          <p:grpSpPr>
            <a:xfrm>
              <a:off x="2698654" y="1992418"/>
              <a:ext cx="1094935" cy="1037170"/>
              <a:chOff x="2583100" y="2973775"/>
              <a:chExt cx="461550" cy="437200"/>
            </a:xfrm>
          </p:grpSpPr>
          <p:sp>
            <p:nvSpPr>
              <p:cNvPr id="151" name="Google Shape;151;p2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3" name="Google Shape;153;p2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12" name="Rectángulo 11"/>
          <p:cNvSpPr/>
          <p:nvPr/>
        </p:nvSpPr>
        <p:spPr>
          <a:xfrm>
            <a:off x="542700" y="4950"/>
            <a:ext cx="4017136" cy="639193"/>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3" name="Google Shape;103;p15"/>
          <p:cNvSpPr txBox="1">
            <a:spLocks/>
          </p:cNvSpPr>
          <p:nvPr/>
        </p:nvSpPr>
        <p:spPr>
          <a:xfrm>
            <a:off x="821727" y="8189"/>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solidFill>
                  <a:srgbClr val="294667"/>
                </a:solidFill>
              </a:rPr>
              <a:t>Control y Aseguramiento de la Calidad del Software</a:t>
            </a:r>
            <a:endParaRPr lang="es-ES" sz="2400" dirty="0">
              <a:solidFill>
                <a:srgbClr val="294667"/>
              </a:solidFill>
            </a:endParaRPr>
          </a:p>
        </p:txBody>
      </p:sp>
      <p:pic>
        <p:nvPicPr>
          <p:cNvPr id="15" name="Imagen 14"/>
          <p:cNvPicPr/>
          <p:nvPr/>
        </p:nvPicPr>
        <p:blipFill rotWithShape="1">
          <a:blip r:embed="rId4"/>
          <a:srcRect l="18493" t="18635" r="20158" b="24372"/>
          <a:stretch/>
        </p:blipFill>
        <p:spPr>
          <a:xfrm>
            <a:off x="4994225" y="1751344"/>
            <a:ext cx="3894942" cy="2430912"/>
          </a:xfrm>
          <a:prstGeom prst="rect">
            <a:avLst/>
          </a:prstGeom>
        </p:spPr>
      </p:pic>
    </p:spTree>
    <p:extLst>
      <p:ext uri="{BB962C8B-B14F-4D97-AF65-F5344CB8AC3E}">
        <p14:creationId xmlns:p14="http://schemas.microsoft.com/office/powerpoint/2010/main" val="2777162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8" name="Google Shape;178;p22"/>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p>
            <a:pPr lvl="0"/>
            <a:r>
              <a:rPr lang="es-ES" dirty="0"/>
              <a:t>Problemas en el Desarrollo de Software</a:t>
            </a:r>
            <a:endParaRPr dirty="0"/>
          </a:p>
        </p:txBody>
      </p:sp>
      <p:sp>
        <p:nvSpPr>
          <p:cNvPr id="180" name="Google Shape;180;p22"/>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6" name="Google Shape;103;p15"/>
          <p:cNvSpPr txBox="1">
            <a:spLocks/>
          </p:cNvSpPr>
          <p:nvPr/>
        </p:nvSpPr>
        <p:spPr>
          <a:xfrm>
            <a:off x="0" y="0"/>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solidFill>
                  <a:srgbClr val="294667"/>
                </a:solidFill>
              </a:rPr>
              <a:t>Control y Aseguramiento de la Calidad del Software</a:t>
            </a:r>
            <a:endParaRPr lang="es-ES" sz="2400" dirty="0">
              <a:solidFill>
                <a:srgbClr val="294667"/>
              </a:solidFill>
            </a:endParaRPr>
          </a:p>
        </p:txBody>
      </p:sp>
      <p:pic>
        <p:nvPicPr>
          <p:cNvPr id="1026" name="Picture 2" descr="https://i0.wp.com/itsoftware.com.co/content/wp-content/uploads/2017/04/toma-de-requisitos-de-software.jpg?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002" y="1586085"/>
            <a:ext cx="4621196" cy="343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75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1" name="Rectángulo 10"/>
          <p:cNvSpPr/>
          <p:nvPr/>
        </p:nvSpPr>
        <p:spPr>
          <a:xfrm>
            <a:off x="0" y="536700"/>
            <a:ext cx="4559836" cy="4606800"/>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45" name="Google Shape;145;p20"/>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p>
            <a:pPr lvl="0"/>
            <a:r>
              <a:rPr lang="es-ES" dirty="0" smtClean="0"/>
              <a:t>Actividades Fundamentales</a:t>
            </a:r>
            <a:endParaRPr dirty="0"/>
          </a:p>
        </p:txBody>
      </p:sp>
      <p:sp>
        <p:nvSpPr>
          <p:cNvPr id="146" name="Google Shape;146;p20"/>
          <p:cNvSpPr txBox="1">
            <a:spLocks noGrp="1"/>
          </p:cNvSpPr>
          <p:nvPr>
            <p:ph type="body" idx="1"/>
          </p:nvPr>
        </p:nvSpPr>
        <p:spPr>
          <a:xfrm>
            <a:off x="4714541" y="1472415"/>
            <a:ext cx="4258010" cy="3452009"/>
          </a:xfrm>
          <a:prstGeom prst="rect">
            <a:avLst/>
          </a:prstGeom>
        </p:spPr>
        <p:txBody>
          <a:bodyPr spcFirstLastPara="1" wrap="square" lIns="91425" tIns="91425" rIns="91425" bIns="91425" anchor="t" anchorCtr="0">
            <a:noAutofit/>
          </a:bodyPr>
          <a:lstStyle/>
          <a:p>
            <a:pPr marL="114300" lvl="0" indent="0" algn="just">
              <a:buNone/>
            </a:pPr>
            <a:r>
              <a:rPr lang="es-ES" sz="1600" dirty="0"/>
              <a:t>Existen muchos diferentes procesos de software, pero todos deben incluir cuatro actividades que son fundamentales para la ingeniería de software:</a:t>
            </a:r>
          </a:p>
          <a:p>
            <a:pPr lvl="0" algn="just">
              <a:buFont typeface="+mj-lt"/>
              <a:buAutoNum type="arabicPeriod"/>
            </a:pPr>
            <a:r>
              <a:rPr lang="es-ES" sz="1600" b="1" dirty="0" smtClean="0"/>
              <a:t>Especificación </a:t>
            </a:r>
            <a:r>
              <a:rPr lang="es-ES" sz="1600" b="1" dirty="0"/>
              <a:t>del </a:t>
            </a:r>
            <a:r>
              <a:rPr lang="es-ES" sz="1600" b="1" dirty="0" smtClean="0"/>
              <a:t>software.</a:t>
            </a:r>
            <a:r>
              <a:rPr lang="es-ES" sz="1600" dirty="0" smtClean="0"/>
              <a:t> </a:t>
            </a:r>
            <a:r>
              <a:rPr lang="es-ES" sz="1600" dirty="0"/>
              <a:t>Tienen que definirse tanto la funcionalidad del software como las restricciones de su </a:t>
            </a:r>
            <a:r>
              <a:rPr lang="es-ES" sz="1600" dirty="0" smtClean="0"/>
              <a:t>operación.</a:t>
            </a:r>
          </a:p>
          <a:p>
            <a:pPr lvl="0" algn="just">
              <a:buFont typeface="+mj-lt"/>
              <a:buAutoNum type="arabicPeriod"/>
            </a:pPr>
            <a:r>
              <a:rPr lang="es-ES" sz="1600" b="1" dirty="0" smtClean="0"/>
              <a:t>Diseño </a:t>
            </a:r>
            <a:r>
              <a:rPr lang="es-ES" sz="1600" b="1" dirty="0"/>
              <a:t>e implementación del </a:t>
            </a:r>
            <a:r>
              <a:rPr lang="es-ES" sz="1600" b="1" dirty="0" smtClean="0"/>
              <a:t>software.</a:t>
            </a:r>
            <a:r>
              <a:rPr lang="es-ES" sz="1600" dirty="0" smtClean="0"/>
              <a:t> </a:t>
            </a:r>
            <a:r>
              <a:rPr lang="es-ES" sz="1600" dirty="0"/>
              <a:t>Debe desarrollarse el software para cumplir con las especificaciones. </a:t>
            </a:r>
            <a:endParaRPr sz="1600" dirty="0"/>
          </a:p>
        </p:txBody>
      </p:sp>
      <p:grpSp>
        <p:nvGrpSpPr>
          <p:cNvPr id="147" name="Google Shape;147;p20"/>
          <p:cNvGrpSpPr/>
          <p:nvPr/>
        </p:nvGrpSpPr>
        <p:grpSpPr>
          <a:xfrm>
            <a:off x="1025527" y="2218331"/>
            <a:ext cx="2529937" cy="1037170"/>
            <a:chOff x="1263652" y="1992418"/>
            <a:chExt cx="2529937" cy="1037170"/>
          </a:xfrm>
        </p:grpSpPr>
        <p:sp>
          <p:nvSpPr>
            <p:cNvPr id="148" name="Google Shape;148;p20"/>
            <p:cNvSpPr/>
            <p:nvPr/>
          </p:nvSpPr>
          <p:spPr>
            <a:xfrm>
              <a:off x="1263652" y="2315755"/>
              <a:ext cx="556154" cy="713832"/>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2101178" y="2481972"/>
              <a:ext cx="316104" cy="54761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50;p20"/>
            <p:cNvGrpSpPr/>
            <p:nvPr/>
          </p:nvGrpSpPr>
          <p:grpSpPr>
            <a:xfrm>
              <a:off x="2698654" y="1992418"/>
              <a:ext cx="1094935" cy="1037170"/>
              <a:chOff x="2583100" y="2973775"/>
              <a:chExt cx="461550" cy="437200"/>
            </a:xfrm>
          </p:grpSpPr>
          <p:sp>
            <p:nvSpPr>
              <p:cNvPr id="151" name="Google Shape;151;p2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3" name="Google Shape;153;p2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12" name="Rectángulo 11"/>
          <p:cNvSpPr/>
          <p:nvPr/>
        </p:nvSpPr>
        <p:spPr>
          <a:xfrm>
            <a:off x="542700" y="4950"/>
            <a:ext cx="4017136" cy="639193"/>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3" name="Google Shape;103;p15"/>
          <p:cNvSpPr txBox="1">
            <a:spLocks/>
          </p:cNvSpPr>
          <p:nvPr/>
        </p:nvSpPr>
        <p:spPr>
          <a:xfrm>
            <a:off x="821727" y="8189"/>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solidFill>
                  <a:srgbClr val="294667"/>
                </a:solidFill>
              </a:rPr>
              <a:t>Control y Aseguramiento de la Calidad del Software</a:t>
            </a:r>
            <a:endParaRPr lang="es-ES" sz="2400" dirty="0">
              <a:solidFill>
                <a:srgbClr val="294667"/>
              </a:solidFill>
            </a:endParaRPr>
          </a:p>
        </p:txBody>
      </p:sp>
    </p:spTree>
    <p:extLst>
      <p:ext uri="{BB962C8B-B14F-4D97-AF65-F5344CB8AC3E}">
        <p14:creationId xmlns:p14="http://schemas.microsoft.com/office/powerpoint/2010/main" val="130735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1" name="Rectángulo 10"/>
          <p:cNvSpPr/>
          <p:nvPr/>
        </p:nvSpPr>
        <p:spPr>
          <a:xfrm>
            <a:off x="0" y="536700"/>
            <a:ext cx="4559836" cy="4606800"/>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45" name="Google Shape;145;p20"/>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p>
            <a:pPr lvl="0"/>
            <a:r>
              <a:rPr lang="es-ES" dirty="0" smtClean="0"/>
              <a:t>Actividades Fundamentales</a:t>
            </a:r>
            <a:endParaRPr dirty="0"/>
          </a:p>
        </p:txBody>
      </p:sp>
      <p:sp>
        <p:nvSpPr>
          <p:cNvPr id="146" name="Google Shape;146;p20"/>
          <p:cNvSpPr txBox="1">
            <a:spLocks noGrp="1"/>
          </p:cNvSpPr>
          <p:nvPr>
            <p:ph type="body" idx="1"/>
          </p:nvPr>
        </p:nvSpPr>
        <p:spPr>
          <a:xfrm>
            <a:off x="4714541" y="1472415"/>
            <a:ext cx="4258010" cy="3452009"/>
          </a:xfrm>
          <a:prstGeom prst="rect">
            <a:avLst/>
          </a:prstGeom>
        </p:spPr>
        <p:txBody>
          <a:bodyPr spcFirstLastPara="1" wrap="square" lIns="91425" tIns="91425" rIns="91425" bIns="91425" anchor="t" anchorCtr="0">
            <a:noAutofit/>
          </a:bodyPr>
          <a:lstStyle/>
          <a:p>
            <a:pPr lvl="0" algn="just">
              <a:buFont typeface="+mj-lt"/>
              <a:buAutoNum type="arabicPeriod" startAt="3"/>
            </a:pPr>
            <a:r>
              <a:rPr lang="es-ES" sz="1600" b="1" dirty="0" smtClean="0"/>
              <a:t>Validación </a:t>
            </a:r>
            <a:r>
              <a:rPr lang="es-ES" sz="1600" b="1" dirty="0"/>
              <a:t>del </a:t>
            </a:r>
            <a:r>
              <a:rPr lang="es-ES" sz="1600" b="1" dirty="0" smtClean="0"/>
              <a:t>software. </a:t>
            </a:r>
            <a:r>
              <a:rPr lang="es-ES" sz="1600" dirty="0"/>
              <a:t>Hay que validar el software para asegurarse de que cumple lo que el cliente </a:t>
            </a:r>
            <a:r>
              <a:rPr lang="es-ES" sz="1600" dirty="0" smtClean="0"/>
              <a:t>quiere.</a:t>
            </a:r>
          </a:p>
          <a:p>
            <a:pPr lvl="0" algn="just">
              <a:buFont typeface="+mj-lt"/>
              <a:buAutoNum type="arabicPeriod" startAt="3"/>
            </a:pPr>
            <a:r>
              <a:rPr lang="es-ES" sz="1600" b="1" dirty="0" smtClean="0"/>
              <a:t>Evolución </a:t>
            </a:r>
            <a:r>
              <a:rPr lang="es-ES" sz="1600" b="1" dirty="0"/>
              <a:t>del </a:t>
            </a:r>
            <a:r>
              <a:rPr lang="es-ES" sz="1600" b="1" dirty="0" smtClean="0"/>
              <a:t>software.</a:t>
            </a:r>
            <a:r>
              <a:rPr lang="es-ES" sz="1600" dirty="0" smtClean="0"/>
              <a:t> </a:t>
            </a:r>
            <a:r>
              <a:rPr lang="es-ES" sz="1600" dirty="0"/>
              <a:t>El software tiene que evolucionar para satisfacer las necesidades cambiantes del cliente.</a:t>
            </a:r>
          </a:p>
        </p:txBody>
      </p:sp>
      <p:grpSp>
        <p:nvGrpSpPr>
          <p:cNvPr id="147" name="Google Shape;147;p20"/>
          <p:cNvGrpSpPr/>
          <p:nvPr/>
        </p:nvGrpSpPr>
        <p:grpSpPr>
          <a:xfrm>
            <a:off x="1025527" y="2218331"/>
            <a:ext cx="2529937" cy="1037170"/>
            <a:chOff x="1263652" y="1992418"/>
            <a:chExt cx="2529937" cy="1037170"/>
          </a:xfrm>
        </p:grpSpPr>
        <p:sp>
          <p:nvSpPr>
            <p:cNvPr id="148" name="Google Shape;148;p20"/>
            <p:cNvSpPr/>
            <p:nvPr/>
          </p:nvSpPr>
          <p:spPr>
            <a:xfrm>
              <a:off x="1263652" y="2315755"/>
              <a:ext cx="556154" cy="713832"/>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2101178" y="2481972"/>
              <a:ext cx="316104" cy="54761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50;p20"/>
            <p:cNvGrpSpPr/>
            <p:nvPr/>
          </p:nvGrpSpPr>
          <p:grpSpPr>
            <a:xfrm>
              <a:off x="2698654" y="1992418"/>
              <a:ext cx="1094935" cy="1037170"/>
              <a:chOff x="2583100" y="2973775"/>
              <a:chExt cx="461550" cy="437200"/>
            </a:xfrm>
          </p:grpSpPr>
          <p:sp>
            <p:nvSpPr>
              <p:cNvPr id="151" name="Google Shape;151;p2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3" name="Google Shape;153;p2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12" name="Rectángulo 11"/>
          <p:cNvSpPr/>
          <p:nvPr/>
        </p:nvSpPr>
        <p:spPr>
          <a:xfrm>
            <a:off x="542700" y="4950"/>
            <a:ext cx="4017136" cy="639193"/>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3" name="Google Shape;103;p15"/>
          <p:cNvSpPr txBox="1">
            <a:spLocks/>
          </p:cNvSpPr>
          <p:nvPr/>
        </p:nvSpPr>
        <p:spPr>
          <a:xfrm>
            <a:off x="821727" y="8189"/>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solidFill>
                  <a:srgbClr val="294667"/>
                </a:solidFill>
              </a:rPr>
              <a:t>Control y Aseguramiento de la Calidad del Software</a:t>
            </a:r>
            <a:endParaRPr lang="es-ES" sz="2400" dirty="0">
              <a:solidFill>
                <a:srgbClr val="294667"/>
              </a:solidFill>
            </a:endParaRPr>
          </a:p>
        </p:txBody>
      </p:sp>
    </p:spTree>
    <p:extLst>
      <p:ext uri="{BB962C8B-B14F-4D97-AF65-F5344CB8AC3E}">
        <p14:creationId xmlns:p14="http://schemas.microsoft.com/office/powerpoint/2010/main" val="57640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Fases del Desarrollo de Software</a:t>
            </a:r>
            <a:endParaRPr dirty="0"/>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9</a:t>
            </a:fld>
            <a:endParaRPr dirty="0">
              <a:solidFill>
                <a:srgbClr val="294667"/>
              </a:solidFill>
            </a:endParaRPr>
          </a:p>
        </p:txBody>
      </p:sp>
      <p:sp>
        <p:nvSpPr>
          <p:cNvPr id="7"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8" name="Google Shape;120;p16"/>
          <p:cNvSpPr txBox="1">
            <a:spLocks/>
          </p:cNvSpPr>
          <p:nvPr/>
        </p:nvSpPr>
        <p:spPr>
          <a:xfrm>
            <a:off x="434706" y="1732277"/>
            <a:ext cx="5426830" cy="3110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71450" indent="-171450" algn="just">
              <a:buClr>
                <a:schemeClr val="dk1"/>
              </a:buClr>
              <a:buSzPts val="1100"/>
            </a:pPr>
            <a:r>
              <a:rPr lang="es-ES" sz="1100" dirty="0"/>
              <a:t>En cada una de las etapas de un </a:t>
            </a:r>
            <a:r>
              <a:rPr lang="es-ES" sz="1100" dirty="0" smtClean="0"/>
              <a:t>ciclo </a:t>
            </a:r>
            <a:r>
              <a:rPr lang="es-ES" sz="1100" dirty="0"/>
              <a:t>de vida, se pueden establecer una serie de objetivos, tareas y actividades que lo caracterizan. Haremos </a:t>
            </a:r>
            <a:r>
              <a:rPr lang="es-ES" sz="1100" dirty="0" smtClean="0"/>
              <a:t>descripción </a:t>
            </a:r>
            <a:r>
              <a:rPr lang="es-ES" sz="1100" dirty="0"/>
              <a:t>de cada una de las etapas del ciclo de vida del software; una vez conocidas las etapas, tendremos que analizar cómo abordarlas en su conjunto. Existen distintos modelos de ciclo de vida, y la elección de un modelo para un determinado tipo de proyecto es realmente importante; el orden de las etapas es uno de estos puntos importantes, Si elegimos el modelo de cascada puro en el cual la validación se realiza al final del proyecto, y luego debemos retomar etapas previas, puede resultarnos no sólo incómodo, sino costoso. </a:t>
            </a:r>
          </a:p>
        </p:txBody>
      </p:sp>
      <p:sp>
        <p:nvSpPr>
          <p:cNvPr id="9" name="Google Shape;118;p16"/>
          <p:cNvSpPr txBox="1">
            <a:spLocks/>
          </p:cNvSpPr>
          <p:nvPr/>
        </p:nvSpPr>
        <p:spPr>
          <a:xfrm>
            <a:off x="6294350" y="4267200"/>
            <a:ext cx="2713200" cy="58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0" indent="0">
              <a:spcBef>
                <a:spcPts val="0"/>
              </a:spcBef>
              <a:buFont typeface="Open Sans"/>
              <a:buNone/>
            </a:pPr>
            <a:r>
              <a:rPr lang="es-ES" sz="600" b="1" dirty="0" smtClean="0">
                <a:solidFill>
                  <a:srgbClr val="FFA800"/>
                </a:solidFill>
              </a:rPr>
              <a:t>Universidad Técnica de Machala</a:t>
            </a:r>
          </a:p>
          <a:p>
            <a:pPr marL="0" indent="0">
              <a:spcBef>
                <a:spcPts val="0"/>
              </a:spcBef>
              <a:buFont typeface="Open Sans"/>
              <a:buNone/>
            </a:pPr>
            <a:r>
              <a:rPr lang="es-ES" sz="600" b="1" dirty="0" smtClean="0">
                <a:solidFill>
                  <a:srgbClr val="FFA800"/>
                </a:solidFill>
              </a:rPr>
              <a:t>Facultad de Ingeniería Civil</a:t>
            </a:r>
          </a:p>
          <a:p>
            <a:pPr marL="0" indent="0">
              <a:spcBef>
                <a:spcPts val="0"/>
              </a:spcBef>
              <a:buClr>
                <a:schemeClr val="dk1"/>
              </a:buClr>
              <a:buSzPts val="1100"/>
              <a:buFont typeface="Arial"/>
              <a:buNone/>
            </a:pPr>
            <a:r>
              <a:rPr lang="es-ES" sz="600" dirty="0" smtClean="0">
                <a:solidFill>
                  <a:srgbClr val="FFA800"/>
                </a:solidFill>
              </a:rPr>
              <a:t>Ing. Lewis Chimarro</a:t>
            </a:r>
          </a:p>
          <a:p>
            <a:pPr marL="0" indent="0">
              <a:spcBef>
                <a:spcPts val="0"/>
              </a:spcBef>
              <a:buClr>
                <a:schemeClr val="dk1"/>
              </a:buClr>
              <a:buSzPts val="1100"/>
              <a:buFont typeface="Arial"/>
              <a:buNone/>
            </a:pPr>
            <a:r>
              <a:rPr lang="es-ES" sz="600" dirty="0" smtClean="0">
                <a:solidFill>
                  <a:srgbClr val="FFA800"/>
                </a:solidFill>
              </a:rPr>
              <a:t>Magister en </a:t>
            </a:r>
            <a:r>
              <a:rPr lang="es-ES" sz="600" dirty="0" smtClean="0">
                <a:solidFill>
                  <a:srgbClr val="FFA800"/>
                </a:solidFill>
              </a:rPr>
              <a:t>Ingeniería </a:t>
            </a:r>
            <a:r>
              <a:rPr lang="es-ES" sz="600" dirty="0" smtClean="0">
                <a:solidFill>
                  <a:srgbClr val="FFA800"/>
                </a:solidFill>
              </a:rPr>
              <a:t>de Software</a:t>
            </a:r>
          </a:p>
          <a:p>
            <a:pPr marL="0" indent="0">
              <a:spcBef>
                <a:spcPts val="0"/>
              </a:spcBef>
              <a:buClr>
                <a:schemeClr val="dk1"/>
              </a:buClr>
              <a:buSzPts val="1100"/>
              <a:buFont typeface="Open Sans"/>
              <a:buNone/>
            </a:pPr>
            <a:r>
              <a:rPr lang="es-ES" sz="600" b="1" u="sng" dirty="0" smtClean="0">
                <a:solidFill>
                  <a:srgbClr val="FFA800"/>
                </a:solidFill>
                <a:hlinkClick r:id="rId4"/>
              </a:rPr>
              <a:t>vchimarro@utmachaa.edu.ec</a:t>
            </a:r>
            <a:endParaRPr lang="es-ES" sz="600" dirty="0">
              <a:solidFill>
                <a:srgbClr val="FFA800"/>
              </a:solidFill>
            </a:endParaRPr>
          </a:p>
        </p:txBody>
      </p:sp>
    </p:spTree>
    <p:extLst>
      <p:ext uri="{BB962C8B-B14F-4D97-AF65-F5344CB8AC3E}">
        <p14:creationId xmlns:p14="http://schemas.microsoft.com/office/powerpoint/2010/main" val="12464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1150</Words>
  <Application>Microsoft Office PowerPoint</Application>
  <PresentationFormat>Presentación en pantalla (16:9)</PresentationFormat>
  <Paragraphs>97</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Merriweather</vt:lpstr>
      <vt:lpstr>Arial</vt:lpstr>
      <vt:lpstr>Open Sans</vt:lpstr>
      <vt:lpstr>Emilia template</vt:lpstr>
      <vt:lpstr>Unidad II El Proceso de Desarrollo de Software</vt:lpstr>
      <vt:lpstr>Definición de la Ingenieria del Software</vt:lpstr>
      <vt:lpstr>Conceptos</vt:lpstr>
      <vt:lpstr>El Proceso de Desarrollo de Software</vt:lpstr>
      <vt:lpstr>Problemas en el Desarrollo de Software</vt:lpstr>
      <vt:lpstr>Problemas en el Desarrollo de Software</vt:lpstr>
      <vt:lpstr>Actividades Fundamentales</vt:lpstr>
      <vt:lpstr>Actividades Fundamentales</vt:lpstr>
      <vt:lpstr>Fases del Desarrollo de Software</vt:lpstr>
      <vt:lpstr>Fases del Desarrollo de Software</vt:lpstr>
      <vt:lpstr>Fases del Desarrollo de Software</vt:lpstr>
      <vt:lpstr>Fases del Desarrollo de Software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 Calidad del Softwre</dc:title>
  <cp:lastModifiedBy>Lewis Chimarro</cp:lastModifiedBy>
  <cp:revision>85</cp:revision>
  <dcterms:modified xsi:type="dcterms:W3CDTF">2019-10-19T13:15:00Z</dcterms:modified>
</cp:coreProperties>
</file>