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284" r:id="rId3"/>
    <p:sldId id="285" r:id="rId4"/>
    <p:sldId id="257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63" r:id="rId15"/>
    <p:sldId id="296" r:id="rId16"/>
    <p:sldId id="297" r:id="rId17"/>
    <p:sldId id="298" r:id="rId18"/>
    <p:sldId id="272" r:id="rId19"/>
    <p:sldId id="300" r:id="rId20"/>
    <p:sldId id="301" r:id="rId21"/>
    <p:sldId id="302" r:id="rId22"/>
    <p:sldId id="258" r:id="rId23"/>
  </p:sldIdLst>
  <p:sldSz cx="9144000" cy="5143500" type="screen16x9"/>
  <p:notesSz cx="6858000" cy="9144000"/>
  <p:embeddedFontLst>
    <p:embeddedFont>
      <p:font typeface="Merriweather" panose="020B0604020202020204" charset="0"/>
      <p:regular r:id="rId25"/>
      <p:bold r:id="rId26"/>
      <p:italic r:id="rId27"/>
      <p:boldItalic r:id="rId28"/>
    </p:embeddedFont>
    <p:embeddedFont>
      <p:font typeface="Open Sans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667"/>
    <a:srgbClr val="FDB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A5A6AB-098C-4C2E-B125-AAFEC4AD71DB}">
  <a:tblStyle styleId="{35A5A6AB-098C-4C2E-B125-AAFEC4AD71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06" autoAdjust="0"/>
  </p:normalViewPr>
  <p:slideViewPr>
    <p:cSldViewPr snapToGrid="0">
      <p:cViewPr varScale="1">
        <p:scale>
          <a:sx n="102" d="100"/>
          <a:sy n="102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571B46-82E4-4D3E-AB01-7F1D841C7ABB}" type="doc">
      <dgm:prSet loTypeId="urn:microsoft.com/office/officeart/2005/8/layout/radial5" loCatId="cycle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8932F00A-E7C0-484C-8573-0F1B1FEFBC9F}">
      <dgm:prSet phldrT="[Texto]" custT="1"/>
      <dgm:spPr/>
      <dgm:t>
        <a:bodyPr/>
        <a:lstStyle/>
        <a:p>
          <a:r>
            <a:rPr lang="es-ES" sz="1200" dirty="0" smtClean="0"/>
            <a:t>Calidad SW</a:t>
          </a:r>
          <a:endParaRPr lang="es-ES" sz="1200" dirty="0"/>
        </a:p>
      </dgm:t>
    </dgm:pt>
    <dgm:pt modelId="{15DF9D0F-6B74-446F-A2E6-098B78044130}" type="parTrans" cxnId="{8D1BC331-BAEC-4574-8C74-9701BFF335A4}">
      <dgm:prSet/>
      <dgm:spPr/>
      <dgm:t>
        <a:bodyPr/>
        <a:lstStyle/>
        <a:p>
          <a:endParaRPr lang="es-ES" sz="1800"/>
        </a:p>
      </dgm:t>
    </dgm:pt>
    <dgm:pt modelId="{EEDC6628-F7EC-4CF2-A851-D0A471B3B19C}" type="sibTrans" cxnId="{8D1BC331-BAEC-4574-8C74-9701BFF335A4}">
      <dgm:prSet/>
      <dgm:spPr/>
      <dgm:t>
        <a:bodyPr/>
        <a:lstStyle/>
        <a:p>
          <a:endParaRPr lang="es-ES" sz="1800"/>
        </a:p>
      </dgm:t>
    </dgm:pt>
    <dgm:pt modelId="{1D076A25-D92E-403C-A644-25CC59A06F77}">
      <dgm:prSet phldrT="[Texto]" custT="1"/>
      <dgm:spPr/>
      <dgm:t>
        <a:bodyPr/>
        <a:lstStyle/>
        <a:p>
          <a:r>
            <a:rPr lang="es-ES" sz="700" dirty="0" smtClean="0"/>
            <a:t>Funcionalidad</a:t>
          </a:r>
          <a:endParaRPr lang="es-ES" sz="700" dirty="0"/>
        </a:p>
      </dgm:t>
    </dgm:pt>
    <dgm:pt modelId="{4274C13D-12EA-4404-BAF9-43440D360DE8}" type="parTrans" cxnId="{B6217681-DDCE-4B03-9D8E-116147BA8CEE}">
      <dgm:prSet custT="1"/>
      <dgm:spPr/>
      <dgm:t>
        <a:bodyPr/>
        <a:lstStyle/>
        <a:p>
          <a:endParaRPr lang="es-ES" sz="800"/>
        </a:p>
      </dgm:t>
    </dgm:pt>
    <dgm:pt modelId="{40F34770-6C68-4C85-8C0A-11EA7316ACAD}" type="sibTrans" cxnId="{B6217681-DDCE-4B03-9D8E-116147BA8CEE}">
      <dgm:prSet/>
      <dgm:spPr/>
      <dgm:t>
        <a:bodyPr/>
        <a:lstStyle/>
        <a:p>
          <a:endParaRPr lang="es-ES" sz="1800"/>
        </a:p>
      </dgm:t>
    </dgm:pt>
    <dgm:pt modelId="{C3180B59-DB3D-4770-A36C-A5BACCAD65CD}">
      <dgm:prSet phldrT="[Texto]" custT="1"/>
      <dgm:spPr/>
      <dgm:t>
        <a:bodyPr/>
        <a:lstStyle/>
        <a:p>
          <a:r>
            <a:rPr lang="es-ES" sz="800" dirty="0" smtClean="0"/>
            <a:t>Confiabilidad</a:t>
          </a:r>
          <a:endParaRPr lang="es-ES" sz="800" dirty="0"/>
        </a:p>
      </dgm:t>
    </dgm:pt>
    <dgm:pt modelId="{D3F9E340-C74E-4213-B4A5-4FDA379E27A3}" type="parTrans" cxnId="{E05D9C89-B457-44E8-B217-C1F149739DD4}">
      <dgm:prSet custT="1"/>
      <dgm:spPr/>
      <dgm:t>
        <a:bodyPr/>
        <a:lstStyle/>
        <a:p>
          <a:endParaRPr lang="es-ES" sz="800"/>
        </a:p>
      </dgm:t>
    </dgm:pt>
    <dgm:pt modelId="{288D4B15-863E-400D-ACD9-431E33EECF9D}" type="sibTrans" cxnId="{E05D9C89-B457-44E8-B217-C1F149739DD4}">
      <dgm:prSet/>
      <dgm:spPr/>
      <dgm:t>
        <a:bodyPr/>
        <a:lstStyle/>
        <a:p>
          <a:endParaRPr lang="es-ES" sz="1800"/>
        </a:p>
      </dgm:t>
    </dgm:pt>
    <dgm:pt modelId="{0F68B1A3-CDE3-49C4-AA57-2C63C9DB5CF2}">
      <dgm:prSet phldrT="[Texto]" custT="1"/>
      <dgm:spPr/>
      <dgm:t>
        <a:bodyPr/>
        <a:lstStyle/>
        <a:p>
          <a:r>
            <a:rPr lang="es-ES" sz="800" dirty="0" smtClean="0"/>
            <a:t>Usabilidad</a:t>
          </a:r>
          <a:endParaRPr lang="es-ES" sz="800" dirty="0"/>
        </a:p>
      </dgm:t>
    </dgm:pt>
    <dgm:pt modelId="{B1909FE0-7AFB-4AAD-BDB5-F747DDF79100}" type="parTrans" cxnId="{CB07738B-2EAA-41E3-B813-4ED34BFF6E8A}">
      <dgm:prSet custT="1"/>
      <dgm:spPr/>
      <dgm:t>
        <a:bodyPr/>
        <a:lstStyle/>
        <a:p>
          <a:endParaRPr lang="es-ES" sz="800"/>
        </a:p>
      </dgm:t>
    </dgm:pt>
    <dgm:pt modelId="{1F3DC386-144E-4EA7-929D-6E4901A6E4EA}" type="sibTrans" cxnId="{CB07738B-2EAA-41E3-B813-4ED34BFF6E8A}">
      <dgm:prSet/>
      <dgm:spPr/>
      <dgm:t>
        <a:bodyPr/>
        <a:lstStyle/>
        <a:p>
          <a:endParaRPr lang="es-ES" sz="1800"/>
        </a:p>
      </dgm:t>
    </dgm:pt>
    <dgm:pt modelId="{32124AB7-5710-4530-B656-D369E831FD1A}">
      <dgm:prSet phldrT="[Texto]" custT="1"/>
      <dgm:spPr/>
      <dgm:t>
        <a:bodyPr/>
        <a:lstStyle/>
        <a:p>
          <a:r>
            <a:rPr lang="es-ES" sz="800" dirty="0" smtClean="0"/>
            <a:t>Eficiencia</a:t>
          </a:r>
          <a:endParaRPr lang="es-ES" sz="800" dirty="0"/>
        </a:p>
      </dgm:t>
    </dgm:pt>
    <dgm:pt modelId="{4F59841F-494F-4104-A49E-3DEF91E84C7F}" type="parTrans" cxnId="{C9C52B6E-6522-4566-9A8F-7103AF77BE3F}">
      <dgm:prSet custT="1"/>
      <dgm:spPr/>
      <dgm:t>
        <a:bodyPr/>
        <a:lstStyle/>
        <a:p>
          <a:endParaRPr lang="es-ES" sz="800"/>
        </a:p>
      </dgm:t>
    </dgm:pt>
    <dgm:pt modelId="{A16E3FFF-3C83-4B54-8FD1-8011628FFE1C}" type="sibTrans" cxnId="{C9C52B6E-6522-4566-9A8F-7103AF77BE3F}">
      <dgm:prSet/>
      <dgm:spPr/>
      <dgm:t>
        <a:bodyPr/>
        <a:lstStyle/>
        <a:p>
          <a:endParaRPr lang="es-ES" sz="1800"/>
        </a:p>
      </dgm:t>
    </dgm:pt>
    <dgm:pt modelId="{E8A40909-A090-4D8B-A141-186D301D237F}">
      <dgm:prSet phldrT="[Texto]" custT="1"/>
      <dgm:spPr/>
      <dgm:t>
        <a:bodyPr/>
        <a:lstStyle/>
        <a:p>
          <a:r>
            <a:rPr lang="es-ES" sz="800" dirty="0" smtClean="0"/>
            <a:t>Mantenibilidad</a:t>
          </a:r>
          <a:endParaRPr lang="es-ES" sz="800" dirty="0"/>
        </a:p>
      </dgm:t>
    </dgm:pt>
    <dgm:pt modelId="{9AB5AC31-52A2-4FE2-A1A5-CC333F33A43D}" type="parTrans" cxnId="{5AC84578-F2D3-43FD-867C-282D7E8E7DB9}">
      <dgm:prSet custT="1"/>
      <dgm:spPr/>
      <dgm:t>
        <a:bodyPr/>
        <a:lstStyle/>
        <a:p>
          <a:endParaRPr lang="es-ES" sz="800"/>
        </a:p>
      </dgm:t>
    </dgm:pt>
    <dgm:pt modelId="{903E0791-83FA-4862-978F-CC7BA7E2B318}" type="sibTrans" cxnId="{5AC84578-F2D3-43FD-867C-282D7E8E7DB9}">
      <dgm:prSet/>
      <dgm:spPr/>
      <dgm:t>
        <a:bodyPr/>
        <a:lstStyle/>
        <a:p>
          <a:endParaRPr lang="es-ES" sz="1800"/>
        </a:p>
      </dgm:t>
    </dgm:pt>
    <dgm:pt modelId="{0EBD1848-E892-4332-9AC9-4DC7F8E2EC68}">
      <dgm:prSet phldrT="[Texto]" custT="1"/>
      <dgm:spPr/>
      <dgm:t>
        <a:bodyPr/>
        <a:lstStyle/>
        <a:p>
          <a:r>
            <a:rPr lang="es-ES" sz="800" dirty="0" smtClean="0"/>
            <a:t>Portabilidad</a:t>
          </a:r>
          <a:endParaRPr lang="es-ES" sz="800" dirty="0"/>
        </a:p>
      </dgm:t>
    </dgm:pt>
    <dgm:pt modelId="{93071574-F085-4C95-9E06-D91C9DA9799B}" type="parTrans" cxnId="{DFF1F05B-D9DF-4133-BF0D-335D06ECE771}">
      <dgm:prSet custT="1"/>
      <dgm:spPr/>
      <dgm:t>
        <a:bodyPr/>
        <a:lstStyle/>
        <a:p>
          <a:endParaRPr lang="es-ES" sz="800"/>
        </a:p>
      </dgm:t>
    </dgm:pt>
    <dgm:pt modelId="{295B4A26-5414-4BE7-A811-99C8F8C74778}" type="sibTrans" cxnId="{DFF1F05B-D9DF-4133-BF0D-335D06ECE771}">
      <dgm:prSet/>
      <dgm:spPr/>
      <dgm:t>
        <a:bodyPr/>
        <a:lstStyle/>
        <a:p>
          <a:endParaRPr lang="es-ES" sz="1800"/>
        </a:p>
      </dgm:t>
    </dgm:pt>
    <dgm:pt modelId="{FC8E2DE2-58BF-4EE1-84C4-7C03755D3EC8}" type="pres">
      <dgm:prSet presAssocID="{72571B46-82E4-4D3E-AB01-7F1D841C7AB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AB02AC4-7F2F-4762-BE45-4F0265E44490}" type="pres">
      <dgm:prSet presAssocID="{8932F00A-E7C0-484C-8573-0F1B1FEFBC9F}" presName="centerShape" presStyleLbl="node0" presStyleIdx="0" presStyleCnt="1"/>
      <dgm:spPr/>
      <dgm:t>
        <a:bodyPr/>
        <a:lstStyle/>
        <a:p>
          <a:endParaRPr lang="es-ES"/>
        </a:p>
      </dgm:t>
    </dgm:pt>
    <dgm:pt modelId="{A7EDF554-3C67-417A-9271-13CCAE6190E2}" type="pres">
      <dgm:prSet presAssocID="{4274C13D-12EA-4404-BAF9-43440D360DE8}" presName="parTrans" presStyleLbl="sibTrans2D1" presStyleIdx="0" presStyleCnt="6"/>
      <dgm:spPr/>
      <dgm:t>
        <a:bodyPr/>
        <a:lstStyle/>
        <a:p>
          <a:endParaRPr lang="es-ES"/>
        </a:p>
      </dgm:t>
    </dgm:pt>
    <dgm:pt modelId="{A33ACEEF-E869-44C3-8397-33E03C4592F3}" type="pres">
      <dgm:prSet presAssocID="{4274C13D-12EA-4404-BAF9-43440D360DE8}" presName="connectorText" presStyleLbl="sibTrans2D1" presStyleIdx="0" presStyleCnt="6"/>
      <dgm:spPr/>
      <dgm:t>
        <a:bodyPr/>
        <a:lstStyle/>
        <a:p>
          <a:endParaRPr lang="es-ES"/>
        </a:p>
      </dgm:t>
    </dgm:pt>
    <dgm:pt modelId="{FD5B72CD-0CE6-4BF1-80AD-D2EE92E80DF1}" type="pres">
      <dgm:prSet presAssocID="{1D076A25-D92E-403C-A644-25CC59A06F7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8EE456C-1566-4F95-BEA0-5668BD97D1B5}" type="pres">
      <dgm:prSet presAssocID="{D3F9E340-C74E-4213-B4A5-4FDA379E27A3}" presName="parTrans" presStyleLbl="sibTrans2D1" presStyleIdx="1" presStyleCnt="6"/>
      <dgm:spPr/>
      <dgm:t>
        <a:bodyPr/>
        <a:lstStyle/>
        <a:p>
          <a:endParaRPr lang="es-ES"/>
        </a:p>
      </dgm:t>
    </dgm:pt>
    <dgm:pt modelId="{2E4F6355-2A4E-4640-95C5-B97FCEA2FB2F}" type="pres">
      <dgm:prSet presAssocID="{D3F9E340-C74E-4213-B4A5-4FDA379E27A3}" presName="connectorText" presStyleLbl="sibTrans2D1" presStyleIdx="1" presStyleCnt="6"/>
      <dgm:spPr/>
      <dgm:t>
        <a:bodyPr/>
        <a:lstStyle/>
        <a:p>
          <a:endParaRPr lang="es-ES"/>
        </a:p>
      </dgm:t>
    </dgm:pt>
    <dgm:pt modelId="{D0B4037D-F066-47D8-A32F-FA8546CC8F82}" type="pres">
      <dgm:prSet presAssocID="{C3180B59-DB3D-4770-A36C-A5BACCAD65C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B068C2E-7B8B-43A7-822D-AC5AA09343AF}" type="pres">
      <dgm:prSet presAssocID="{B1909FE0-7AFB-4AAD-BDB5-F747DDF79100}" presName="parTrans" presStyleLbl="sibTrans2D1" presStyleIdx="2" presStyleCnt="6"/>
      <dgm:spPr/>
      <dgm:t>
        <a:bodyPr/>
        <a:lstStyle/>
        <a:p>
          <a:endParaRPr lang="es-ES"/>
        </a:p>
      </dgm:t>
    </dgm:pt>
    <dgm:pt modelId="{A2651C74-71E1-4FE6-A949-1096E3714BAD}" type="pres">
      <dgm:prSet presAssocID="{B1909FE0-7AFB-4AAD-BDB5-F747DDF79100}" presName="connectorText" presStyleLbl="sibTrans2D1" presStyleIdx="2" presStyleCnt="6"/>
      <dgm:spPr/>
      <dgm:t>
        <a:bodyPr/>
        <a:lstStyle/>
        <a:p>
          <a:endParaRPr lang="es-ES"/>
        </a:p>
      </dgm:t>
    </dgm:pt>
    <dgm:pt modelId="{45245C74-EAD5-4752-A243-61A4A0A85754}" type="pres">
      <dgm:prSet presAssocID="{0F68B1A3-CDE3-49C4-AA57-2C63C9DB5CF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93C07A8-C17C-4F3F-BE91-B9EF71B63049}" type="pres">
      <dgm:prSet presAssocID="{4F59841F-494F-4104-A49E-3DEF91E84C7F}" presName="parTrans" presStyleLbl="sibTrans2D1" presStyleIdx="3" presStyleCnt="6"/>
      <dgm:spPr/>
      <dgm:t>
        <a:bodyPr/>
        <a:lstStyle/>
        <a:p>
          <a:endParaRPr lang="es-ES"/>
        </a:p>
      </dgm:t>
    </dgm:pt>
    <dgm:pt modelId="{7049DFE3-533D-4CCF-B51F-926D0B34EFB0}" type="pres">
      <dgm:prSet presAssocID="{4F59841F-494F-4104-A49E-3DEF91E84C7F}" presName="connectorText" presStyleLbl="sibTrans2D1" presStyleIdx="3" presStyleCnt="6"/>
      <dgm:spPr/>
      <dgm:t>
        <a:bodyPr/>
        <a:lstStyle/>
        <a:p>
          <a:endParaRPr lang="es-ES"/>
        </a:p>
      </dgm:t>
    </dgm:pt>
    <dgm:pt modelId="{03AC6D7E-A61D-40AA-BCFF-13D909F8D8EB}" type="pres">
      <dgm:prSet presAssocID="{32124AB7-5710-4530-B656-D369E831FD1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DD7766-8C4B-41FE-94A2-CB8380AD288E}" type="pres">
      <dgm:prSet presAssocID="{9AB5AC31-52A2-4FE2-A1A5-CC333F33A43D}" presName="parTrans" presStyleLbl="sibTrans2D1" presStyleIdx="4" presStyleCnt="6"/>
      <dgm:spPr/>
      <dgm:t>
        <a:bodyPr/>
        <a:lstStyle/>
        <a:p>
          <a:endParaRPr lang="es-ES"/>
        </a:p>
      </dgm:t>
    </dgm:pt>
    <dgm:pt modelId="{5DB93D21-0DBF-41FC-8788-CB47F73D27A0}" type="pres">
      <dgm:prSet presAssocID="{9AB5AC31-52A2-4FE2-A1A5-CC333F33A43D}" presName="connectorText" presStyleLbl="sibTrans2D1" presStyleIdx="4" presStyleCnt="6"/>
      <dgm:spPr/>
      <dgm:t>
        <a:bodyPr/>
        <a:lstStyle/>
        <a:p>
          <a:endParaRPr lang="es-ES"/>
        </a:p>
      </dgm:t>
    </dgm:pt>
    <dgm:pt modelId="{8EDB12AD-8275-48B1-AF7D-EC4D6591145D}" type="pres">
      <dgm:prSet presAssocID="{E8A40909-A090-4D8B-A141-186D301D237F}" presName="node" presStyleLbl="node1" presStyleIdx="4" presStyleCnt="6" custScaleX="105687" custScaleY="10994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F18021-D68A-4C46-9B16-761698D5C64A}" type="pres">
      <dgm:prSet presAssocID="{93071574-F085-4C95-9E06-D91C9DA9799B}" presName="parTrans" presStyleLbl="sibTrans2D1" presStyleIdx="5" presStyleCnt="6"/>
      <dgm:spPr/>
      <dgm:t>
        <a:bodyPr/>
        <a:lstStyle/>
        <a:p>
          <a:endParaRPr lang="es-ES"/>
        </a:p>
      </dgm:t>
    </dgm:pt>
    <dgm:pt modelId="{C12AF3C4-C0C9-40D2-AC09-CA9322122DDD}" type="pres">
      <dgm:prSet presAssocID="{93071574-F085-4C95-9E06-D91C9DA9799B}" presName="connectorText" presStyleLbl="sibTrans2D1" presStyleIdx="5" presStyleCnt="6"/>
      <dgm:spPr/>
      <dgm:t>
        <a:bodyPr/>
        <a:lstStyle/>
        <a:p>
          <a:endParaRPr lang="es-ES"/>
        </a:p>
      </dgm:t>
    </dgm:pt>
    <dgm:pt modelId="{4989C1D4-AE05-413A-987E-8A233126DCA7}" type="pres">
      <dgm:prSet presAssocID="{0EBD1848-E892-4332-9AC9-4DC7F8E2EC6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CC86564-AC75-4CD5-AA06-1EC419D3EBBA}" type="presOf" srcId="{4F59841F-494F-4104-A49E-3DEF91E84C7F}" destId="{893C07A8-C17C-4F3F-BE91-B9EF71B63049}" srcOrd="0" destOrd="0" presId="urn:microsoft.com/office/officeart/2005/8/layout/radial5"/>
    <dgm:cxn modelId="{983AC43E-15DD-4DB2-B128-C09ED8251A59}" type="presOf" srcId="{4274C13D-12EA-4404-BAF9-43440D360DE8}" destId="{A33ACEEF-E869-44C3-8397-33E03C4592F3}" srcOrd="1" destOrd="0" presId="urn:microsoft.com/office/officeart/2005/8/layout/radial5"/>
    <dgm:cxn modelId="{E2F67D99-39BC-4AE4-8CED-9EC742DA5425}" type="presOf" srcId="{93071574-F085-4C95-9E06-D91C9DA9799B}" destId="{1CF18021-D68A-4C46-9B16-761698D5C64A}" srcOrd="0" destOrd="0" presId="urn:microsoft.com/office/officeart/2005/8/layout/radial5"/>
    <dgm:cxn modelId="{5AC84578-F2D3-43FD-867C-282D7E8E7DB9}" srcId="{8932F00A-E7C0-484C-8573-0F1B1FEFBC9F}" destId="{E8A40909-A090-4D8B-A141-186D301D237F}" srcOrd="4" destOrd="0" parTransId="{9AB5AC31-52A2-4FE2-A1A5-CC333F33A43D}" sibTransId="{903E0791-83FA-4862-978F-CC7BA7E2B318}"/>
    <dgm:cxn modelId="{DB005486-FC06-431B-8FBF-60887CA54B8C}" type="presOf" srcId="{72571B46-82E4-4D3E-AB01-7F1D841C7ABB}" destId="{FC8E2DE2-58BF-4EE1-84C4-7C03755D3EC8}" srcOrd="0" destOrd="0" presId="urn:microsoft.com/office/officeart/2005/8/layout/radial5"/>
    <dgm:cxn modelId="{002BEBA9-869E-4DB6-92EE-650EAEC5792A}" type="presOf" srcId="{9AB5AC31-52A2-4FE2-A1A5-CC333F33A43D}" destId="{D6DD7766-8C4B-41FE-94A2-CB8380AD288E}" srcOrd="0" destOrd="0" presId="urn:microsoft.com/office/officeart/2005/8/layout/radial5"/>
    <dgm:cxn modelId="{3C414825-4C32-42AE-A297-B4459909BDFC}" type="presOf" srcId="{9AB5AC31-52A2-4FE2-A1A5-CC333F33A43D}" destId="{5DB93D21-0DBF-41FC-8788-CB47F73D27A0}" srcOrd="1" destOrd="0" presId="urn:microsoft.com/office/officeart/2005/8/layout/radial5"/>
    <dgm:cxn modelId="{1EC8EA68-8726-4C3D-B876-B187C7740BB8}" type="presOf" srcId="{D3F9E340-C74E-4213-B4A5-4FDA379E27A3}" destId="{2E4F6355-2A4E-4640-95C5-B97FCEA2FB2F}" srcOrd="1" destOrd="0" presId="urn:microsoft.com/office/officeart/2005/8/layout/radial5"/>
    <dgm:cxn modelId="{C9C52B6E-6522-4566-9A8F-7103AF77BE3F}" srcId="{8932F00A-E7C0-484C-8573-0F1B1FEFBC9F}" destId="{32124AB7-5710-4530-B656-D369E831FD1A}" srcOrd="3" destOrd="0" parTransId="{4F59841F-494F-4104-A49E-3DEF91E84C7F}" sibTransId="{A16E3FFF-3C83-4B54-8FD1-8011628FFE1C}"/>
    <dgm:cxn modelId="{9FE9CFA0-B4CD-4C94-927E-015CE20AFF42}" type="presOf" srcId="{1D076A25-D92E-403C-A644-25CC59A06F77}" destId="{FD5B72CD-0CE6-4BF1-80AD-D2EE92E80DF1}" srcOrd="0" destOrd="0" presId="urn:microsoft.com/office/officeart/2005/8/layout/radial5"/>
    <dgm:cxn modelId="{8BEBC4ED-F89B-452B-A533-32D5AA60E38B}" type="presOf" srcId="{93071574-F085-4C95-9E06-D91C9DA9799B}" destId="{C12AF3C4-C0C9-40D2-AC09-CA9322122DDD}" srcOrd="1" destOrd="0" presId="urn:microsoft.com/office/officeart/2005/8/layout/radial5"/>
    <dgm:cxn modelId="{21DFE9AB-B3AF-46A9-AF0D-D9D181A910CF}" type="presOf" srcId="{D3F9E340-C74E-4213-B4A5-4FDA379E27A3}" destId="{68EE456C-1566-4F95-BEA0-5668BD97D1B5}" srcOrd="0" destOrd="0" presId="urn:microsoft.com/office/officeart/2005/8/layout/radial5"/>
    <dgm:cxn modelId="{E969B4CB-4AAF-45DD-AB10-55E55D135264}" type="presOf" srcId="{B1909FE0-7AFB-4AAD-BDB5-F747DDF79100}" destId="{A2651C74-71E1-4FE6-A949-1096E3714BAD}" srcOrd="1" destOrd="0" presId="urn:microsoft.com/office/officeart/2005/8/layout/radial5"/>
    <dgm:cxn modelId="{CB07738B-2EAA-41E3-B813-4ED34BFF6E8A}" srcId="{8932F00A-E7C0-484C-8573-0F1B1FEFBC9F}" destId="{0F68B1A3-CDE3-49C4-AA57-2C63C9DB5CF2}" srcOrd="2" destOrd="0" parTransId="{B1909FE0-7AFB-4AAD-BDB5-F747DDF79100}" sibTransId="{1F3DC386-144E-4EA7-929D-6E4901A6E4EA}"/>
    <dgm:cxn modelId="{EFC56880-3639-452F-8951-92561721604D}" type="presOf" srcId="{0EBD1848-E892-4332-9AC9-4DC7F8E2EC68}" destId="{4989C1D4-AE05-413A-987E-8A233126DCA7}" srcOrd="0" destOrd="0" presId="urn:microsoft.com/office/officeart/2005/8/layout/radial5"/>
    <dgm:cxn modelId="{E05D9C89-B457-44E8-B217-C1F149739DD4}" srcId="{8932F00A-E7C0-484C-8573-0F1B1FEFBC9F}" destId="{C3180B59-DB3D-4770-A36C-A5BACCAD65CD}" srcOrd="1" destOrd="0" parTransId="{D3F9E340-C74E-4213-B4A5-4FDA379E27A3}" sibTransId="{288D4B15-863E-400D-ACD9-431E33EECF9D}"/>
    <dgm:cxn modelId="{B6217681-DDCE-4B03-9D8E-116147BA8CEE}" srcId="{8932F00A-E7C0-484C-8573-0F1B1FEFBC9F}" destId="{1D076A25-D92E-403C-A644-25CC59A06F77}" srcOrd="0" destOrd="0" parTransId="{4274C13D-12EA-4404-BAF9-43440D360DE8}" sibTransId="{40F34770-6C68-4C85-8C0A-11EA7316ACAD}"/>
    <dgm:cxn modelId="{3CDE726C-61B1-47C2-9398-B3B558B20AB8}" type="presOf" srcId="{4274C13D-12EA-4404-BAF9-43440D360DE8}" destId="{A7EDF554-3C67-417A-9271-13CCAE6190E2}" srcOrd="0" destOrd="0" presId="urn:microsoft.com/office/officeart/2005/8/layout/radial5"/>
    <dgm:cxn modelId="{4707E331-0776-4DC6-A93A-92E5BB1F3E80}" type="presOf" srcId="{E8A40909-A090-4D8B-A141-186D301D237F}" destId="{8EDB12AD-8275-48B1-AF7D-EC4D6591145D}" srcOrd="0" destOrd="0" presId="urn:microsoft.com/office/officeart/2005/8/layout/radial5"/>
    <dgm:cxn modelId="{DFF1F05B-D9DF-4133-BF0D-335D06ECE771}" srcId="{8932F00A-E7C0-484C-8573-0F1B1FEFBC9F}" destId="{0EBD1848-E892-4332-9AC9-4DC7F8E2EC68}" srcOrd="5" destOrd="0" parTransId="{93071574-F085-4C95-9E06-D91C9DA9799B}" sibTransId="{295B4A26-5414-4BE7-A811-99C8F8C74778}"/>
    <dgm:cxn modelId="{8604D23D-5A45-4BE5-8F53-7993F86B9705}" type="presOf" srcId="{C3180B59-DB3D-4770-A36C-A5BACCAD65CD}" destId="{D0B4037D-F066-47D8-A32F-FA8546CC8F82}" srcOrd="0" destOrd="0" presId="urn:microsoft.com/office/officeart/2005/8/layout/radial5"/>
    <dgm:cxn modelId="{1863490B-A657-40C7-863E-1828B64B9C15}" type="presOf" srcId="{B1909FE0-7AFB-4AAD-BDB5-F747DDF79100}" destId="{FB068C2E-7B8B-43A7-822D-AC5AA09343AF}" srcOrd="0" destOrd="0" presId="urn:microsoft.com/office/officeart/2005/8/layout/radial5"/>
    <dgm:cxn modelId="{16F42545-BD91-4CC1-9B04-A2CF292AD29F}" type="presOf" srcId="{8932F00A-E7C0-484C-8573-0F1B1FEFBC9F}" destId="{4AB02AC4-7F2F-4762-BE45-4F0265E44490}" srcOrd="0" destOrd="0" presId="urn:microsoft.com/office/officeart/2005/8/layout/radial5"/>
    <dgm:cxn modelId="{8D1BC331-BAEC-4574-8C74-9701BFF335A4}" srcId="{72571B46-82E4-4D3E-AB01-7F1D841C7ABB}" destId="{8932F00A-E7C0-484C-8573-0F1B1FEFBC9F}" srcOrd="0" destOrd="0" parTransId="{15DF9D0F-6B74-446F-A2E6-098B78044130}" sibTransId="{EEDC6628-F7EC-4CF2-A851-D0A471B3B19C}"/>
    <dgm:cxn modelId="{0BEF3F2F-190C-4E18-9D30-95C3F8C23089}" type="presOf" srcId="{4F59841F-494F-4104-A49E-3DEF91E84C7F}" destId="{7049DFE3-533D-4CCF-B51F-926D0B34EFB0}" srcOrd="1" destOrd="0" presId="urn:microsoft.com/office/officeart/2005/8/layout/radial5"/>
    <dgm:cxn modelId="{CA1856BD-246A-405C-A7AB-E9B84F3F1078}" type="presOf" srcId="{0F68B1A3-CDE3-49C4-AA57-2C63C9DB5CF2}" destId="{45245C74-EAD5-4752-A243-61A4A0A85754}" srcOrd="0" destOrd="0" presId="urn:microsoft.com/office/officeart/2005/8/layout/radial5"/>
    <dgm:cxn modelId="{9030FCCA-DF3B-4C36-84E3-EDD5EBEE3F62}" type="presOf" srcId="{32124AB7-5710-4530-B656-D369E831FD1A}" destId="{03AC6D7E-A61D-40AA-BCFF-13D909F8D8EB}" srcOrd="0" destOrd="0" presId="urn:microsoft.com/office/officeart/2005/8/layout/radial5"/>
    <dgm:cxn modelId="{8CF02C3F-252C-4E72-90E7-632F6F2ECE8E}" type="presParOf" srcId="{FC8E2DE2-58BF-4EE1-84C4-7C03755D3EC8}" destId="{4AB02AC4-7F2F-4762-BE45-4F0265E44490}" srcOrd="0" destOrd="0" presId="urn:microsoft.com/office/officeart/2005/8/layout/radial5"/>
    <dgm:cxn modelId="{B1B2B39C-A08E-4BE2-B8BA-B35983BF7389}" type="presParOf" srcId="{FC8E2DE2-58BF-4EE1-84C4-7C03755D3EC8}" destId="{A7EDF554-3C67-417A-9271-13CCAE6190E2}" srcOrd="1" destOrd="0" presId="urn:microsoft.com/office/officeart/2005/8/layout/radial5"/>
    <dgm:cxn modelId="{05821293-F882-479B-A604-BCF07D4C4C18}" type="presParOf" srcId="{A7EDF554-3C67-417A-9271-13CCAE6190E2}" destId="{A33ACEEF-E869-44C3-8397-33E03C4592F3}" srcOrd="0" destOrd="0" presId="urn:microsoft.com/office/officeart/2005/8/layout/radial5"/>
    <dgm:cxn modelId="{867F27B0-C037-4CCA-B321-9B55385F54C5}" type="presParOf" srcId="{FC8E2DE2-58BF-4EE1-84C4-7C03755D3EC8}" destId="{FD5B72CD-0CE6-4BF1-80AD-D2EE92E80DF1}" srcOrd="2" destOrd="0" presId="urn:microsoft.com/office/officeart/2005/8/layout/radial5"/>
    <dgm:cxn modelId="{5CE6A5C4-566C-46A6-AEBC-A6C947D0407B}" type="presParOf" srcId="{FC8E2DE2-58BF-4EE1-84C4-7C03755D3EC8}" destId="{68EE456C-1566-4F95-BEA0-5668BD97D1B5}" srcOrd="3" destOrd="0" presId="urn:microsoft.com/office/officeart/2005/8/layout/radial5"/>
    <dgm:cxn modelId="{525E4AE8-C127-48BD-9250-82E478421071}" type="presParOf" srcId="{68EE456C-1566-4F95-BEA0-5668BD97D1B5}" destId="{2E4F6355-2A4E-4640-95C5-B97FCEA2FB2F}" srcOrd="0" destOrd="0" presId="urn:microsoft.com/office/officeart/2005/8/layout/radial5"/>
    <dgm:cxn modelId="{94A795AF-EFD6-4ED9-988B-853C7D2241C4}" type="presParOf" srcId="{FC8E2DE2-58BF-4EE1-84C4-7C03755D3EC8}" destId="{D0B4037D-F066-47D8-A32F-FA8546CC8F82}" srcOrd="4" destOrd="0" presId="urn:microsoft.com/office/officeart/2005/8/layout/radial5"/>
    <dgm:cxn modelId="{34D3E981-0140-40F9-84A9-2BAD325650E6}" type="presParOf" srcId="{FC8E2DE2-58BF-4EE1-84C4-7C03755D3EC8}" destId="{FB068C2E-7B8B-43A7-822D-AC5AA09343AF}" srcOrd="5" destOrd="0" presId="urn:microsoft.com/office/officeart/2005/8/layout/radial5"/>
    <dgm:cxn modelId="{FC795627-D14F-4C1C-8F3B-58EFEE4E0E53}" type="presParOf" srcId="{FB068C2E-7B8B-43A7-822D-AC5AA09343AF}" destId="{A2651C74-71E1-4FE6-A949-1096E3714BAD}" srcOrd="0" destOrd="0" presId="urn:microsoft.com/office/officeart/2005/8/layout/radial5"/>
    <dgm:cxn modelId="{D25146A8-149E-4EC2-A1E6-B987A262D898}" type="presParOf" srcId="{FC8E2DE2-58BF-4EE1-84C4-7C03755D3EC8}" destId="{45245C74-EAD5-4752-A243-61A4A0A85754}" srcOrd="6" destOrd="0" presId="urn:microsoft.com/office/officeart/2005/8/layout/radial5"/>
    <dgm:cxn modelId="{7B3372A4-E5EC-4E50-BD25-CA26AED13EA8}" type="presParOf" srcId="{FC8E2DE2-58BF-4EE1-84C4-7C03755D3EC8}" destId="{893C07A8-C17C-4F3F-BE91-B9EF71B63049}" srcOrd="7" destOrd="0" presId="urn:microsoft.com/office/officeart/2005/8/layout/radial5"/>
    <dgm:cxn modelId="{174BCD14-4F62-4F7B-AB42-A13F0E6A6205}" type="presParOf" srcId="{893C07A8-C17C-4F3F-BE91-B9EF71B63049}" destId="{7049DFE3-533D-4CCF-B51F-926D0B34EFB0}" srcOrd="0" destOrd="0" presId="urn:microsoft.com/office/officeart/2005/8/layout/radial5"/>
    <dgm:cxn modelId="{95F32AC0-7BE6-44F1-8043-9D8F82C48514}" type="presParOf" srcId="{FC8E2DE2-58BF-4EE1-84C4-7C03755D3EC8}" destId="{03AC6D7E-A61D-40AA-BCFF-13D909F8D8EB}" srcOrd="8" destOrd="0" presId="urn:microsoft.com/office/officeart/2005/8/layout/radial5"/>
    <dgm:cxn modelId="{92878BFC-D720-4393-B369-14DFC586A48B}" type="presParOf" srcId="{FC8E2DE2-58BF-4EE1-84C4-7C03755D3EC8}" destId="{D6DD7766-8C4B-41FE-94A2-CB8380AD288E}" srcOrd="9" destOrd="0" presId="urn:microsoft.com/office/officeart/2005/8/layout/radial5"/>
    <dgm:cxn modelId="{E7DC3800-410A-4D9D-9F30-4F6351D1BB53}" type="presParOf" srcId="{D6DD7766-8C4B-41FE-94A2-CB8380AD288E}" destId="{5DB93D21-0DBF-41FC-8788-CB47F73D27A0}" srcOrd="0" destOrd="0" presId="urn:microsoft.com/office/officeart/2005/8/layout/radial5"/>
    <dgm:cxn modelId="{47045982-A469-4D36-A292-BBE90A64831D}" type="presParOf" srcId="{FC8E2DE2-58BF-4EE1-84C4-7C03755D3EC8}" destId="{8EDB12AD-8275-48B1-AF7D-EC4D6591145D}" srcOrd="10" destOrd="0" presId="urn:microsoft.com/office/officeart/2005/8/layout/radial5"/>
    <dgm:cxn modelId="{4CE6640E-F3BF-4413-A9E2-6FCA3A4E951E}" type="presParOf" srcId="{FC8E2DE2-58BF-4EE1-84C4-7C03755D3EC8}" destId="{1CF18021-D68A-4C46-9B16-761698D5C64A}" srcOrd="11" destOrd="0" presId="urn:microsoft.com/office/officeart/2005/8/layout/radial5"/>
    <dgm:cxn modelId="{31011EFB-3953-4D7E-823F-CD92FA650216}" type="presParOf" srcId="{1CF18021-D68A-4C46-9B16-761698D5C64A}" destId="{C12AF3C4-C0C9-40D2-AC09-CA9322122DDD}" srcOrd="0" destOrd="0" presId="urn:microsoft.com/office/officeart/2005/8/layout/radial5"/>
    <dgm:cxn modelId="{876FB1FA-CD78-4F2E-AE61-7847B26602AF}" type="presParOf" srcId="{FC8E2DE2-58BF-4EE1-84C4-7C03755D3EC8}" destId="{4989C1D4-AE05-413A-987E-8A233126DCA7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02AC4-7F2F-4762-BE45-4F0265E44490}">
      <dsp:nvSpPr>
        <dsp:cNvPr id="0" name=""/>
        <dsp:cNvSpPr/>
      </dsp:nvSpPr>
      <dsp:spPr>
        <a:xfrm>
          <a:off x="2531585" y="1414105"/>
          <a:ext cx="782939" cy="782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Calidad SW</a:t>
          </a:r>
          <a:endParaRPr lang="es-ES" sz="1200" kern="1200" dirty="0"/>
        </a:p>
      </dsp:txBody>
      <dsp:txXfrm>
        <a:off x="2646244" y="1528764"/>
        <a:ext cx="553621" cy="553621"/>
      </dsp:txXfrm>
    </dsp:sp>
    <dsp:sp modelId="{A7EDF554-3C67-417A-9271-13CCAE6190E2}">
      <dsp:nvSpPr>
        <dsp:cNvPr id="0" name=""/>
        <dsp:cNvSpPr/>
      </dsp:nvSpPr>
      <dsp:spPr>
        <a:xfrm rot="16200000">
          <a:off x="2800211" y="1027944"/>
          <a:ext cx="245688" cy="322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/>
        </a:p>
      </dsp:txBody>
      <dsp:txXfrm>
        <a:off x="2837064" y="1129330"/>
        <a:ext cx="171982" cy="193599"/>
      </dsp:txXfrm>
    </dsp:sp>
    <dsp:sp modelId="{FD5B72CD-0CE6-4BF1-80AD-D2EE92E80DF1}">
      <dsp:nvSpPr>
        <dsp:cNvPr id="0" name=""/>
        <dsp:cNvSpPr/>
      </dsp:nvSpPr>
      <dsp:spPr>
        <a:xfrm>
          <a:off x="2448546" y="1525"/>
          <a:ext cx="949017" cy="9490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Funcionalidad</a:t>
          </a:r>
          <a:endParaRPr lang="es-ES" sz="700" kern="1200" dirty="0"/>
        </a:p>
      </dsp:txBody>
      <dsp:txXfrm>
        <a:off x="2587526" y="140505"/>
        <a:ext cx="671057" cy="671057"/>
      </dsp:txXfrm>
    </dsp:sp>
    <dsp:sp modelId="{68EE456C-1566-4F95-BEA0-5668BD97D1B5}">
      <dsp:nvSpPr>
        <dsp:cNvPr id="0" name=""/>
        <dsp:cNvSpPr/>
      </dsp:nvSpPr>
      <dsp:spPr>
        <a:xfrm rot="19800000">
          <a:off x="3333941" y="1336093"/>
          <a:ext cx="245688" cy="322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/>
        </a:p>
      </dsp:txBody>
      <dsp:txXfrm>
        <a:off x="3338878" y="1419053"/>
        <a:ext cx="171982" cy="193599"/>
      </dsp:txXfrm>
    </dsp:sp>
    <dsp:sp modelId="{D0B4037D-F066-47D8-A32F-FA8546CC8F82}">
      <dsp:nvSpPr>
        <dsp:cNvPr id="0" name=""/>
        <dsp:cNvSpPr/>
      </dsp:nvSpPr>
      <dsp:spPr>
        <a:xfrm>
          <a:off x="3599963" y="666295"/>
          <a:ext cx="949017" cy="9490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Confiabilidad</a:t>
          </a:r>
          <a:endParaRPr lang="es-ES" sz="800" kern="1200" dirty="0"/>
        </a:p>
      </dsp:txBody>
      <dsp:txXfrm>
        <a:off x="3738943" y="805275"/>
        <a:ext cx="671057" cy="671057"/>
      </dsp:txXfrm>
    </dsp:sp>
    <dsp:sp modelId="{FB068C2E-7B8B-43A7-822D-AC5AA09343AF}">
      <dsp:nvSpPr>
        <dsp:cNvPr id="0" name=""/>
        <dsp:cNvSpPr/>
      </dsp:nvSpPr>
      <dsp:spPr>
        <a:xfrm rot="1800000">
          <a:off x="3333941" y="1952391"/>
          <a:ext cx="245688" cy="322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/>
        </a:p>
      </dsp:txBody>
      <dsp:txXfrm>
        <a:off x="3338878" y="1998498"/>
        <a:ext cx="171982" cy="193599"/>
      </dsp:txXfrm>
    </dsp:sp>
    <dsp:sp modelId="{45245C74-EAD5-4752-A243-61A4A0A85754}">
      <dsp:nvSpPr>
        <dsp:cNvPr id="0" name=""/>
        <dsp:cNvSpPr/>
      </dsp:nvSpPr>
      <dsp:spPr>
        <a:xfrm>
          <a:off x="3599963" y="1995837"/>
          <a:ext cx="949017" cy="9490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Usabilidad</a:t>
          </a:r>
          <a:endParaRPr lang="es-ES" sz="800" kern="1200" dirty="0"/>
        </a:p>
      </dsp:txBody>
      <dsp:txXfrm>
        <a:off x="3738943" y="2134817"/>
        <a:ext cx="671057" cy="671057"/>
      </dsp:txXfrm>
    </dsp:sp>
    <dsp:sp modelId="{893C07A8-C17C-4F3F-BE91-B9EF71B63049}">
      <dsp:nvSpPr>
        <dsp:cNvPr id="0" name=""/>
        <dsp:cNvSpPr/>
      </dsp:nvSpPr>
      <dsp:spPr>
        <a:xfrm rot="5400000">
          <a:off x="2800211" y="2260540"/>
          <a:ext cx="245688" cy="322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/>
        </a:p>
      </dsp:txBody>
      <dsp:txXfrm>
        <a:off x="2837064" y="2288220"/>
        <a:ext cx="171982" cy="193599"/>
      </dsp:txXfrm>
    </dsp:sp>
    <dsp:sp modelId="{03AC6D7E-A61D-40AA-BCFF-13D909F8D8EB}">
      <dsp:nvSpPr>
        <dsp:cNvPr id="0" name=""/>
        <dsp:cNvSpPr/>
      </dsp:nvSpPr>
      <dsp:spPr>
        <a:xfrm>
          <a:off x="2448546" y="2660608"/>
          <a:ext cx="949017" cy="94901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Eficiencia</a:t>
          </a:r>
          <a:endParaRPr lang="es-ES" sz="800" kern="1200" dirty="0"/>
        </a:p>
      </dsp:txBody>
      <dsp:txXfrm>
        <a:off x="2587526" y="2799588"/>
        <a:ext cx="671057" cy="671057"/>
      </dsp:txXfrm>
    </dsp:sp>
    <dsp:sp modelId="{D6DD7766-8C4B-41FE-94A2-CB8380AD288E}">
      <dsp:nvSpPr>
        <dsp:cNvPr id="0" name=""/>
        <dsp:cNvSpPr/>
      </dsp:nvSpPr>
      <dsp:spPr>
        <a:xfrm rot="9000000">
          <a:off x="2288273" y="1944677"/>
          <a:ext cx="228828" cy="322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/>
        </a:p>
      </dsp:txBody>
      <dsp:txXfrm rot="10800000">
        <a:off x="2352322" y="1992048"/>
        <a:ext cx="160180" cy="193599"/>
      </dsp:txXfrm>
    </dsp:sp>
    <dsp:sp modelId="{8EDB12AD-8275-48B1-AF7D-EC4D6591145D}">
      <dsp:nvSpPr>
        <dsp:cNvPr id="0" name=""/>
        <dsp:cNvSpPr/>
      </dsp:nvSpPr>
      <dsp:spPr>
        <a:xfrm>
          <a:off x="1270144" y="1948666"/>
          <a:ext cx="1002988" cy="10433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Mantenibilidad</a:t>
          </a:r>
          <a:endParaRPr lang="es-ES" sz="800" kern="1200" dirty="0"/>
        </a:p>
      </dsp:txBody>
      <dsp:txXfrm>
        <a:off x="1417028" y="2101462"/>
        <a:ext cx="709220" cy="737767"/>
      </dsp:txXfrm>
    </dsp:sp>
    <dsp:sp modelId="{1CF18021-D68A-4C46-9B16-761698D5C64A}">
      <dsp:nvSpPr>
        <dsp:cNvPr id="0" name=""/>
        <dsp:cNvSpPr/>
      </dsp:nvSpPr>
      <dsp:spPr>
        <a:xfrm rot="12600000">
          <a:off x="2266481" y="1336093"/>
          <a:ext cx="245688" cy="322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/>
        </a:p>
      </dsp:txBody>
      <dsp:txXfrm rot="10800000">
        <a:off x="2335250" y="1419053"/>
        <a:ext cx="171982" cy="193599"/>
      </dsp:txXfrm>
    </dsp:sp>
    <dsp:sp modelId="{4989C1D4-AE05-413A-987E-8A233126DCA7}">
      <dsp:nvSpPr>
        <dsp:cNvPr id="0" name=""/>
        <dsp:cNvSpPr/>
      </dsp:nvSpPr>
      <dsp:spPr>
        <a:xfrm>
          <a:off x="1297130" y="666295"/>
          <a:ext cx="949017" cy="9490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Portabilidad</a:t>
          </a:r>
          <a:endParaRPr lang="es-ES" sz="800" kern="1200" dirty="0"/>
        </a:p>
      </dsp:txBody>
      <dsp:txXfrm>
        <a:off x="1436110" y="805275"/>
        <a:ext cx="671057" cy="671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713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159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63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73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051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088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605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3804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</a:pPr>
            <a:r>
              <a:rPr lang="es-EC" dirty="0" smtClean="0"/>
              <a:t>La calidad es subjetiva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</a:pPr>
            <a:r>
              <a:rPr lang="es-EC" dirty="0" smtClean="0"/>
              <a:t>Ejemplo:</a:t>
            </a:r>
            <a:r>
              <a:rPr lang="es-EC" baseline="0" dirty="0" smtClean="0"/>
              <a:t> Televisor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75366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091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39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008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EC" dirty="0" smtClean="0"/>
              <a:t>La calidad en el software depende del intelecto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EC" dirty="0" smtClean="0"/>
              <a:t>Ejemplo:</a:t>
            </a:r>
            <a:r>
              <a:rPr lang="es-EC" baseline="0" dirty="0" smtClean="0"/>
              <a:t> La artesanía</a:t>
            </a:r>
            <a:endParaRPr lang="es-EC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592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 smtClean="0"/>
              <a:t>Ejemplo:</a:t>
            </a:r>
            <a:r>
              <a:rPr lang="es-EC" baseline="0" dirty="0" smtClean="0"/>
              <a:t> Software para aviones.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4983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214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 smtClean="0"/>
              <a:t>Ejemplo: Celular Samsung Original VS Celular</a:t>
            </a:r>
            <a:r>
              <a:rPr lang="es-EC" baseline="0" dirty="0" smtClean="0"/>
              <a:t> Samsung Chino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3867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78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044100" y="0"/>
            <a:ext cx="60999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679325" y="2753850"/>
            <a:ext cx="4903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815840" y="4083900"/>
            <a:ext cx="6957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/>
          <p:nvPr/>
        </p:nvSpPr>
        <p:spPr>
          <a:xfrm>
            <a:off x="1747200" y="2787000"/>
            <a:ext cx="1296900" cy="129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- Text right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994225" y="1585101"/>
            <a:ext cx="3692400" cy="3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C200"/>
              </a:buClr>
              <a:buSzPts val="1800"/>
              <a:buChar char="▫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ts val="1800"/>
              <a:buChar char="▪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9pPr>
          </a:lstStyle>
          <a:p>
            <a:endParaRPr/>
          </a:p>
        </p:txBody>
      </p:sp>
      <p:cxnSp>
        <p:nvCxnSpPr>
          <p:cNvPr id="36" name="Google Shape;36;p5"/>
          <p:cNvCxnSpPr/>
          <p:nvPr/>
        </p:nvCxnSpPr>
        <p:spPr>
          <a:xfrm>
            <a:off x="5102787" y="1519975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5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rd - 2 columns right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3467825" y="1614875"/>
            <a:ext cx="25329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6153578" y="1614875"/>
            <a:ext cx="25329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55" name="Google Shape;55;p7"/>
          <p:cNvCxnSpPr/>
          <p:nvPr/>
        </p:nvCxnSpPr>
        <p:spPr>
          <a:xfrm>
            <a:off x="3578787" y="1519975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rd - 2 columns left">
  <p:cSld name="TITLE_AND_TWO_COLUMNS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 flipH="1">
            <a:off x="6099775" y="0"/>
            <a:ext cx="30441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 flipH="1">
            <a:off x="0" y="0"/>
            <a:ext cx="60999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434331" y="1614875"/>
            <a:ext cx="25329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2"/>
          </p:nvPr>
        </p:nvSpPr>
        <p:spPr>
          <a:xfrm>
            <a:off x="3120084" y="1614875"/>
            <a:ext cx="25329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294667"/>
                </a:solidFill>
              </a:defRPr>
            </a:lvl1pPr>
            <a:lvl2pPr lvl="1" algn="ctr" rtl="0">
              <a:buNone/>
              <a:defRPr>
                <a:solidFill>
                  <a:srgbClr val="294667"/>
                </a:solidFill>
              </a:defRPr>
            </a:lvl2pPr>
            <a:lvl3pPr lvl="2" algn="ctr" rtl="0">
              <a:buNone/>
              <a:defRPr>
                <a:solidFill>
                  <a:srgbClr val="294667"/>
                </a:solidFill>
              </a:defRPr>
            </a:lvl3pPr>
            <a:lvl4pPr lvl="3" algn="ctr" rtl="0">
              <a:buNone/>
              <a:defRPr>
                <a:solidFill>
                  <a:srgbClr val="294667"/>
                </a:solidFill>
              </a:defRPr>
            </a:lvl4pPr>
            <a:lvl5pPr lvl="4" algn="ctr" rtl="0">
              <a:buNone/>
              <a:defRPr>
                <a:solidFill>
                  <a:srgbClr val="294667"/>
                </a:solidFill>
              </a:defRPr>
            </a:lvl5pPr>
            <a:lvl6pPr lvl="5" algn="ctr" rtl="0">
              <a:buNone/>
              <a:defRPr>
                <a:solidFill>
                  <a:srgbClr val="294667"/>
                </a:solidFill>
              </a:defRPr>
            </a:lvl6pPr>
            <a:lvl7pPr lvl="6" algn="ctr" rtl="0">
              <a:buNone/>
              <a:defRPr>
                <a:solidFill>
                  <a:srgbClr val="294667"/>
                </a:solidFill>
              </a:defRPr>
            </a:lvl7pPr>
            <a:lvl8pPr lvl="7" algn="ctr" rtl="0">
              <a:buNone/>
              <a:defRPr>
                <a:solidFill>
                  <a:srgbClr val="294667"/>
                </a:solidFill>
              </a:defRPr>
            </a:lvl8pPr>
            <a:lvl9pPr lvl="8" algn="ctr" rtl="0">
              <a:buNone/>
              <a:defRPr>
                <a:solidFill>
                  <a:srgbClr val="294667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>
            <a:off x="545293" y="1519975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534892" y="1796050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FFA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0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dark)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294667"/>
                </a:solidFill>
              </a:defRPr>
            </a:lvl1pPr>
            <a:lvl2pPr lvl="1" algn="ctr">
              <a:buNone/>
              <a:defRPr>
                <a:solidFill>
                  <a:srgbClr val="294667"/>
                </a:solidFill>
              </a:defRPr>
            </a:lvl2pPr>
            <a:lvl3pPr lvl="2" algn="ctr">
              <a:buNone/>
              <a:defRPr>
                <a:solidFill>
                  <a:srgbClr val="294667"/>
                </a:solidFill>
              </a:defRPr>
            </a:lvl3pPr>
            <a:lvl4pPr lvl="3" algn="ctr">
              <a:buNone/>
              <a:defRPr>
                <a:solidFill>
                  <a:srgbClr val="294667"/>
                </a:solidFill>
              </a:defRPr>
            </a:lvl4pPr>
            <a:lvl5pPr lvl="4" algn="ctr">
              <a:buNone/>
              <a:defRPr>
                <a:solidFill>
                  <a:srgbClr val="294667"/>
                </a:solidFill>
              </a:defRPr>
            </a:lvl5pPr>
            <a:lvl6pPr lvl="5" algn="ctr">
              <a:buNone/>
              <a:defRPr>
                <a:solidFill>
                  <a:srgbClr val="294667"/>
                </a:solidFill>
              </a:defRPr>
            </a:lvl6pPr>
            <a:lvl7pPr lvl="6" algn="ctr">
              <a:buNone/>
              <a:defRPr>
                <a:solidFill>
                  <a:srgbClr val="294667"/>
                </a:solidFill>
              </a:defRPr>
            </a:lvl7pPr>
            <a:lvl8pPr lvl="7" algn="ctr">
              <a:buNone/>
              <a:defRPr>
                <a:solidFill>
                  <a:srgbClr val="294667"/>
                </a:solidFill>
              </a:defRPr>
            </a:lvl8pPr>
            <a:lvl9pPr lvl="8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vchimarro@utmachaa.edu.ec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vchimarro@utmachaa.edu.e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vchimarro@utmachaa.edu.ec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vchimarro@utmachaa.edu.ec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vchimarro@utmachaa.edu.ec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vchimarro@utmachaa.edu.e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vchimarro@utmachaa.edu.e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27218" y="0"/>
            <a:ext cx="6116781" cy="5143500"/>
          </a:xfrm>
          <a:prstGeom prst="rect">
            <a:avLst/>
          </a:prstGeom>
          <a:solidFill>
            <a:srgbClr val="FDB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3" name="Google Shape;103;p15"/>
          <p:cNvSpPr txBox="1">
            <a:spLocks noGrp="1"/>
          </p:cNvSpPr>
          <p:nvPr>
            <p:ph type="ctrTitle"/>
          </p:nvPr>
        </p:nvSpPr>
        <p:spPr>
          <a:xfrm>
            <a:off x="3364526" y="1946564"/>
            <a:ext cx="4903800" cy="1685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Unidad I</a:t>
            </a:r>
            <a:br>
              <a:rPr lang="en" dirty="0" smtClean="0"/>
            </a:br>
            <a:r>
              <a:rPr lang="en" dirty="0" smtClean="0"/>
              <a:t>Calidad del </a:t>
            </a:r>
            <a:r>
              <a:rPr lang="en" dirty="0" smtClean="0"/>
              <a:t>Softwre</a:t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>
                <a:solidFill>
                  <a:srgbClr val="294667"/>
                </a:solidFill>
              </a:rPr>
              <a:t>Introducción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12" name="Google Shape;103;p15"/>
          <p:cNvSpPr txBox="1">
            <a:spLocks/>
          </p:cNvSpPr>
          <p:nvPr/>
        </p:nvSpPr>
        <p:spPr>
          <a:xfrm>
            <a:off x="62345" y="110835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/>
              <a:t>Control y Aseguramiento de la Calidad del Software</a:t>
            </a:r>
            <a:endParaRPr lang="es-ES" sz="2400" dirty="0"/>
          </a:p>
        </p:txBody>
      </p:sp>
      <p:pic>
        <p:nvPicPr>
          <p:cNvPr id="1030" name="Picture 6" descr="Resultado de imagen para calidad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351" y="2891488"/>
            <a:ext cx="774784" cy="115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321;p37"/>
          <p:cNvSpPr txBox="1">
            <a:spLocks/>
          </p:cNvSpPr>
          <p:nvPr/>
        </p:nvSpPr>
        <p:spPr>
          <a:xfrm>
            <a:off x="6927" y="4310891"/>
            <a:ext cx="3027218" cy="100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smtClean="0">
                <a:solidFill>
                  <a:srgbClr val="FFFFFF"/>
                </a:solidFill>
              </a:rPr>
              <a:t>Ing. Lewis Chimarro 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smtClean="0">
                <a:solidFill>
                  <a:srgbClr val="FFFFFF"/>
                </a:solidFill>
              </a:rPr>
              <a:t>Magister en Ingeniería de Software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0" y="536700"/>
            <a:ext cx="4559836" cy="4606800"/>
          </a:xfrm>
          <a:prstGeom prst="rect">
            <a:avLst/>
          </a:prstGeom>
          <a:solidFill>
            <a:srgbClr val="FDB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 smtClean="0"/>
              <a:t>Aplicación </a:t>
            </a:r>
            <a:r>
              <a:rPr lang="es-ES" dirty="0"/>
              <a:t>de la Calidad en el Software</a:t>
            </a:r>
            <a:endParaRPr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4714541" y="1415265"/>
            <a:ext cx="4258010" cy="3642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>
              <a:buNone/>
            </a:pPr>
            <a:r>
              <a:rPr lang="es-ES" dirty="0"/>
              <a:t>En la actualidad, </a:t>
            </a:r>
            <a:r>
              <a:rPr lang="es-ES" dirty="0" smtClean="0"/>
              <a:t>la </a:t>
            </a:r>
            <a:r>
              <a:rPr lang="es-ES" dirty="0"/>
              <a:t>construcción de software presenta dificultades tales </a:t>
            </a:r>
            <a:r>
              <a:rPr lang="es-ES" dirty="0" smtClean="0"/>
              <a:t>como: </a:t>
            </a:r>
          </a:p>
          <a:p>
            <a:pPr algn="just"/>
            <a:r>
              <a:rPr lang="es-ES" dirty="0"/>
              <a:t>Insuficiencia en la especificación de </a:t>
            </a:r>
            <a:r>
              <a:rPr lang="es-ES" dirty="0" smtClean="0"/>
              <a:t>requisitos</a:t>
            </a:r>
            <a:r>
              <a:rPr lang="es-ES" dirty="0"/>
              <a:t>.</a:t>
            </a:r>
            <a:endParaRPr lang="es-ES" dirty="0" smtClean="0"/>
          </a:p>
          <a:p>
            <a:pPr algn="just"/>
            <a:r>
              <a:rPr lang="es-ES" dirty="0" smtClean="0"/>
              <a:t>Diseño </a:t>
            </a:r>
            <a:r>
              <a:rPr lang="es-ES" dirty="0"/>
              <a:t>poco </a:t>
            </a:r>
            <a:r>
              <a:rPr lang="es-ES" dirty="0" smtClean="0"/>
              <a:t>profundo.</a:t>
            </a:r>
          </a:p>
          <a:p>
            <a:pPr algn="just"/>
            <a:r>
              <a:rPr lang="es-ES" dirty="0" smtClean="0"/>
              <a:t>Mala </a:t>
            </a:r>
            <a:r>
              <a:rPr lang="es-ES" dirty="0"/>
              <a:t>gestión de la </a:t>
            </a:r>
            <a:r>
              <a:rPr lang="es-ES" dirty="0" smtClean="0"/>
              <a:t>configuración. </a:t>
            </a:r>
          </a:p>
          <a:p>
            <a:pPr algn="just"/>
            <a:r>
              <a:rPr lang="es-ES" dirty="0" smtClean="0"/>
              <a:t>Poca </a:t>
            </a:r>
            <a:r>
              <a:rPr lang="es-ES" dirty="0"/>
              <a:t>flexibilidad para la </a:t>
            </a:r>
            <a:r>
              <a:rPr lang="es-ES" dirty="0" smtClean="0"/>
              <a:t>incorporación </a:t>
            </a:r>
            <a:r>
              <a:rPr lang="es-ES" dirty="0"/>
              <a:t>de </a:t>
            </a:r>
            <a:r>
              <a:rPr lang="es-ES" dirty="0" smtClean="0"/>
              <a:t>cambios.</a:t>
            </a:r>
          </a:p>
          <a:p>
            <a:pPr algn="just"/>
            <a:r>
              <a:rPr lang="es-ES" dirty="0" smtClean="0"/>
              <a:t>Prolongado </a:t>
            </a:r>
            <a:r>
              <a:rPr lang="es-ES" dirty="0"/>
              <a:t>tiempo de duración y aumento en los costos. </a:t>
            </a:r>
            <a:endParaRPr dirty="0"/>
          </a:p>
        </p:txBody>
      </p:sp>
      <p:grpSp>
        <p:nvGrpSpPr>
          <p:cNvPr id="147" name="Google Shape;147;p20"/>
          <p:cNvGrpSpPr/>
          <p:nvPr/>
        </p:nvGrpSpPr>
        <p:grpSpPr>
          <a:xfrm>
            <a:off x="1025527" y="2218331"/>
            <a:ext cx="2529937" cy="1037170"/>
            <a:chOff x="1263652" y="1992418"/>
            <a:chExt cx="2529937" cy="1037170"/>
          </a:xfrm>
        </p:grpSpPr>
        <p:sp>
          <p:nvSpPr>
            <p:cNvPr id="148" name="Google Shape;148;p20"/>
            <p:cNvSpPr/>
            <p:nvPr/>
          </p:nvSpPr>
          <p:spPr>
            <a:xfrm>
              <a:off x="1263652" y="2315755"/>
              <a:ext cx="556154" cy="713832"/>
            </a:xfrm>
            <a:custGeom>
              <a:avLst/>
              <a:gdLst/>
              <a:ahLst/>
              <a:cxnLst/>
              <a:rect l="l" t="t" r="r" b="b"/>
              <a:pathLst>
                <a:path w="15978" h="20508" fill="none" extrusionOk="0">
                  <a:moveTo>
                    <a:pt x="15977" y="1292"/>
                  </a:moveTo>
                  <a:lnTo>
                    <a:pt x="15977" y="19217"/>
                  </a:lnTo>
                  <a:lnTo>
                    <a:pt x="15977" y="19217"/>
                  </a:lnTo>
                  <a:lnTo>
                    <a:pt x="15953" y="19485"/>
                  </a:lnTo>
                  <a:lnTo>
                    <a:pt x="15880" y="19728"/>
                  </a:lnTo>
                  <a:lnTo>
                    <a:pt x="15758" y="19948"/>
                  </a:lnTo>
                  <a:lnTo>
                    <a:pt x="15612" y="20142"/>
                  </a:lnTo>
                  <a:lnTo>
                    <a:pt x="15417" y="20289"/>
                  </a:lnTo>
                  <a:lnTo>
                    <a:pt x="15198" y="20410"/>
                  </a:lnTo>
                  <a:lnTo>
                    <a:pt x="14955" y="20483"/>
                  </a:lnTo>
                  <a:lnTo>
                    <a:pt x="14711" y="20508"/>
                  </a:lnTo>
                  <a:lnTo>
                    <a:pt x="1267" y="20508"/>
                  </a:lnTo>
                  <a:lnTo>
                    <a:pt x="1267" y="20508"/>
                  </a:lnTo>
                  <a:lnTo>
                    <a:pt x="1023" y="20483"/>
                  </a:lnTo>
                  <a:lnTo>
                    <a:pt x="780" y="20410"/>
                  </a:lnTo>
                  <a:lnTo>
                    <a:pt x="561" y="20289"/>
                  </a:lnTo>
                  <a:lnTo>
                    <a:pt x="366" y="20142"/>
                  </a:lnTo>
                  <a:lnTo>
                    <a:pt x="220" y="19948"/>
                  </a:lnTo>
                  <a:lnTo>
                    <a:pt x="98" y="19728"/>
                  </a:lnTo>
                  <a:lnTo>
                    <a:pt x="25" y="19485"/>
                  </a:lnTo>
                  <a:lnTo>
                    <a:pt x="1" y="19217"/>
                  </a:lnTo>
                  <a:lnTo>
                    <a:pt x="1" y="1292"/>
                  </a:lnTo>
                  <a:lnTo>
                    <a:pt x="1" y="1292"/>
                  </a:lnTo>
                  <a:lnTo>
                    <a:pt x="25" y="1024"/>
                  </a:lnTo>
                  <a:lnTo>
                    <a:pt x="98" y="780"/>
                  </a:lnTo>
                  <a:lnTo>
                    <a:pt x="220" y="561"/>
                  </a:lnTo>
                  <a:lnTo>
                    <a:pt x="366" y="366"/>
                  </a:lnTo>
                  <a:lnTo>
                    <a:pt x="561" y="220"/>
                  </a:lnTo>
                  <a:lnTo>
                    <a:pt x="780" y="98"/>
                  </a:lnTo>
                  <a:lnTo>
                    <a:pt x="1023" y="25"/>
                  </a:lnTo>
                  <a:lnTo>
                    <a:pt x="1267" y="1"/>
                  </a:lnTo>
                  <a:lnTo>
                    <a:pt x="14711" y="1"/>
                  </a:lnTo>
                  <a:lnTo>
                    <a:pt x="14711" y="1"/>
                  </a:lnTo>
                  <a:lnTo>
                    <a:pt x="14955" y="25"/>
                  </a:lnTo>
                  <a:lnTo>
                    <a:pt x="15198" y="98"/>
                  </a:lnTo>
                  <a:lnTo>
                    <a:pt x="15417" y="220"/>
                  </a:lnTo>
                  <a:lnTo>
                    <a:pt x="15612" y="366"/>
                  </a:lnTo>
                  <a:lnTo>
                    <a:pt x="15758" y="561"/>
                  </a:lnTo>
                  <a:lnTo>
                    <a:pt x="15880" y="780"/>
                  </a:lnTo>
                  <a:lnTo>
                    <a:pt x="15953" y="1024"/>
                  </a:lnTo>
                  <a:lnTo>
                    <a:pt x="15977" y="1292"/>
                  </a:lnTo>
                  <a:lnTo>
                    <a:pt x="15977" y="1292"/>
                  </a:lnTo>
                  <a:close/>
                  <a:moveTo>
                    <a:pt x="7989" y="19899"/>
                  </a:moveTo>
                  <a:lnTo>
                    <a:pt x="7989" y="19899"/>
                  </a:lnTo>
                  <a:lnTo>
                    <a:pt x="8159" y="19875"/>
                  </a:lnTo>
                  <a:lnTo>
                    <a:pt x="8306" y="19826"/>
                  </a:lnTo>
                  <a:lnTo>
                    <a:pt x="8452" y="19753"/>
                  </a:lnTo>
                  <a:lnTo>
                    <a:pt x="8574" y="19655"/>
                  </a:lnTo>
                  <a:lnTo>
                    <a:pt x="8671" y="19534"/>
                  </a:lnTo>
                  <a:lnTo>
                    <a:pt x="8744" y="19387"/>
                  </a:lnTo>
                  <a:lnTo>
                    <a:pt x="8793" y="19241"/>
                  </a:lnTo>
                  <a:lnTo>
                    <a:pt x="8817" y="19071"/>
                  </a:lnTo>
                  <a:lnTo>
                    <a:pt x="8817" y="19071"/>
                  </a:lnTo>
                  <a:lnTo>
                    <a:pt x="8793" y="18900"/>
                  </a:lnTo>
                  <a:lnTo>
                    <a:pt x="8744" y="18754"/>
                  </a:lnTo>
                  <a:lnTo>
                    <a:pt x="8671" y="18608"/>
                  </a:lnTo>
                  <a:lnTo>
                    <a:pt x="8574" y="18486"/>
                  </a:lnTo>
                  <a:lnTo>
                    <a:pt x="8452" y="18389"/>
                  </a:lnTo>
                  <a:lnTo>
                    <a:pt x="8306" y="18316"/>
                  </a:lnTo>
                  <a:lnTo>
                    <a:pt x="8159" y="18267"/>
                  </a:lnTo>
                  <a:lnTo>
                    <a:pt x="7989" y="18243"/>
                  </a:lnTo>
                  <a:lnTo>
                    <a:pt x="7989" y="18243"/>
                  </a:lnTo>
                  <a:lnTo>
                    <a:pt x="7819" y="18267"/>
                  </a:lnTo>
                  <a:lnTo>
                    <a:pt x="7672" y="18316"/>
                  </a:lnTo>
                  <a:lnTo>
                    <a:pt x="7526" y="18389"/>
                  </a:lnTo>
                  <a:lnTo>
                    <a:pt x="7404" y="18486"/>
                  </a:lnTo>
                  <a:lnTo>
                    <a:pt x="7307" y="18608"/>
                  </a:lnTo>
                  <a:lnTo>
                    <a:pt x="7234" y="18754"/>
                  </a:lnTo>
                  <a:lnTo>
                    <a:pt x="7185" y="18900"/>
                  </a:lnTo>
                  <a:lnTo>
                    <a:pt x="7161" y="19071"/>
                  </a:lnTo>
                  <a:lnTo>
                    <a:pt x="7161" y="19071"/>
                  </a:lnTo>
                  <a:lnTo>
                    <a:pt x="7185" y="19241"/>
                  </a:lnTo>
                  <a:lnTo>
                    <a:pt x="7234" y="19387"/>
                  </a:lnTo>
                  <a:lnTo>
                    <a:pt x="7307" y="19534"/>
                  </a:lnTo>
                  <a:lnTo>
                    <a:pt x="7404" y="19655"/>
                  </a:lnTo>
                  <a:lnTo>
                    <a:pt x="7526" y="19753"/>
                  </a:lnTo>
                  <a:lnTo>
                    <a:pt x="7672" y="19826"/>
                  </a:lnTo>
                  <a:lnTo>
                    <a:pt x="7819" y="19875"/>
                  </a:lnTo>
                  <a:lnTo>
                    <a:pt x="7989" y="19899"/>
                  </a:lnTo>
                  <a:lnTo>
                    <a:pt x="7989" y="19899"/>
                  </a:lnTo>
                  <a:close/>
                  <a:moveTo>
                    <a:pt x="14394" y="1584"/>
                  </a:moveTo>
                  <a:lnTo>
                    <a:pt x="1584" y="1584"/>
                  </a:lnTo>
                  <a:lnTo>
                    <a:pt x="1584" y="17634"/>
                  </a:lnTo>
                  <a:lnTo>
                    <a:pt x="14394" y="17634"/>
                  </a:lnTo>
                  <a:lnTo>
                    <a:pt x="14394" y="158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2101178" y="2481972"/>
              <a:ext cx="316104" cy="547615"/>
            </a:xfrm>
            <a:custGeom>
              <a:avLst/>
              <a:gdLst/>
              <a:ahLst/>
              <a:cxnLst/>
              <a:rect l="l" t="t" r="r" b="b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" name="Google Shape;150;p20"/>
            <p:cNvGrpSpPr/>
            <p:nvPr/>
          </p:nvGrpSpPr>
          <p:grpSpPr>
            <a:xfrm>
              <a:off x="2698654" y="1992418"/>
              <a:ext cx="1094935" cy="1037170"/>
              <a:chOff x="2583100" y="2973775"/>
              <a:chExt cx="461550" cy="437200"/>
            </a:xfrm>
          </p:grpSpPr>
          <p:sp>
            <p:nvSpPr>
              <p:cNvPr id="151" name="Google Shape;151;p20"/>
              <p:cNvSpPr/>
              <p:nvPr/>
            </p:nvSpPr>
            <p:spPr>
              <a:xfrm>
                <a:off x="2701225" y="3315975"/>
                <a:ext cx="2253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3800" fill="none" extrusionOk="0">
                    <a:moveTo>
                      <a:pt x="2947" y="0"/>
                    </a:moveTo>
                    <a:lnTo>
                      <a:pt x="2947" y="2947"/>
                    </a:lnTo>
                    <a:lnTo>
                      <a:pt x="853" y="2947"/>
                    </a:lnTo>
                    <a:lnTo>
                      <a:pt x="853" y="2947"/>
                    </a:lnTo>
                    <a:lnTo>
                      <a:pt x="682" y="2947"/>
                    </a:lnTo>
                    <a:lnTo>
                      <a:pt x="512" y="2996"/>
                    </a:lnTo>
                    <a:lnTo>
                      <a:pt x="365" y="3093"/>
                    </a:lnTo>
                    <a:lnTo>
                      <a:pt x="244" y="3191"/>
                    </a:lnTo>
                    <a:lnTo>
                      <a:pt x="146" y="3313"/>
                    </a:lnTo>
                    <a:lnTo>
                      <a:pt x="49" y="3459"/>
                    </a:lnTo>
                    <a:lnTo>
                      <a:pt x="0" y="3629"/>
                    </a:lnTo>
                    <a:lnTo>
                      <a:pt x="0" y="3800"/>
                    </a:lnTo>
                    <a:lnTo>
                      <a:pt x="9011" y="3800"/>
                    </a:lnTo>
                    <a:lnTo>
                      <a:pt x="9011" y="3800"/>
                    </a:lnTo>
                    <a:lnTo>
                      <a:pt x="9011" y="3629"/>
                    </a:lnTo>
                    <a:lnTo>
                      <a:pt x="8963" y="3459"/>
                    </a:lnTo>
                    <a:lnTo>
                      <a:pt x="8865" y="3313"/>
                    </a:lnTo>
                    <a:lnTo>
                      <a:pt x="8768" y="3191"/>
                    </a:lnTo>
                    <a:lnTo>
                      <a:pt x="8646" y="3093"/>
                    </a:lnTo>
                    <a:lnTo>
                      <a:pt x="8500" y="2996"/>
                    </a:lnTo>
                    <a:lnTo>
                      <a:pt x="8330" y="2947"/>
                    </a:lnTo>
                    <a:lnTo>
                      <a:pt x="8159" y="2947"/>
                    </a:lnTo>
                    <a:lnTo>
                      <a:pt x="6065" y="2947"/>
                    </a:lnTo>
                    <a:lnTo>
                      <a:pt x="6065" y="0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>
                <a:off x="2583100" y="2973775"/>
                <a:ext cx="461550" cy="336125"/>
              </a:xfrm>
              <a:custGeom>
                <a:avLst/>
                <a:gdLst/>
                <a:ahLst/>
                <a:cxnLst/>
                <a:rect l="l" t="t" r="r" b="b"/>
                <a:pathLst>
                  <a:path w="18462" h="13445" fill="none" extrusionOk="0">
                    <a:moveTo>
                      <a:pt x="17974" y="1"/>
                    </a:moveTo>
                    <a:lnTo>
                      <a:pt x="487" y="1"/>
                    </a:lnTo>
                    <a:lnTo>
                      <a:pt x="487" y="1"/>
                    </a:lnTo>
                    <a:lnTo>
                      <a:pt x="390" y="1"/>
                    </a:lnTo>
                    <a:lnTo>
                      <a:pt x="317" y="50"/>
                    </a:lnTo>
                    <a:lnTo>
                      <a:pt x="220" y="74"/>
                    </a:lnTo>
                    <a:lnTo>
                      <a:pt x="146" y="147"/>
                    </a:lnTo>
                    <a:lnTo>
                      <a:pt x="98" y="220"/>
                    </a:lnTo>
                    <a:lnTo>
                      <a:pt x="49" y="293"/>
                    </a:lnTo>
                    <a:lnTo>
                      <a:pt x="25" y="390"/>
                    </a:lnTo>
                    <a:lnTo>
                      <a:pt x="0" y="488"/>
                    </a:lnTo>
                    <a:lnTo>
                      <a:pt x="0" y="12958"/>
                    </a:lnTo>
                    <a:lnTo>
                      <a:pt x="0" y="12958"/>
                    </a:lnTo>
                    <a:lnTo>
                      <a:pt x="25" y="13055"/>
                    </a:lnTo>
                    <a:lnTo>
                      <a:pt x="49" y="13152"/>
                    </a:lnTo>
                    <a:lnTo>
                      <a:pt x="98" y="13226"/>
                    </a:lnTo>
                    <a:lnTo>
                      <a:pt x="146" y="13299"/>
                    </a:lnTo>
                    <a:lnTo>
                      <a:pt x="220" y="13372"/>
                    </a:lnTo>
                    <a:lnTo>
                      <a:pt x="317" y="13396"/>
                    </a:lnTo>
                    <a:lnTo>
                      <a:pt x="390" y="13445"/>
                    </a:lnTo>
                    <a:lnTo>
                      <a:pt x="487" y="13445"/>
                    </a:lnTo>
                    <a:lnTo>
                      <a:pt x="17974" y="13445"/>
                    </a:lnTo>
                    <a:lnTo>
                      <a:pt x="17974" y="13445"/>
                    </a:lnTo>
                    <a:lnTo>
                      <a:pt x="18072" y="13445"/>
                    </a:lnTo>
                    <a:lnTo>
                      <a:pt x="18145" y="13396"/>
                    </a:lnTo>
                    <a:lnTo>
                      <a:pt x="18242" y="13372"/>
                    </a:lnTo>
                    <a:lnTo>
                      <a:pt x="18315" y="13299"/>
                    </a:lnTo>
                    <a:lnTo>
                      <a:pt x="18364" y="13226"/>
                    </a:lnTo>
                    <a:lnTo>
                      <a:pt x="18413" y="13152"/>
                    </a:lnTo>
                    <a:lnTo>
                      <a:pt x="18437" y="13055"/>
                    </a:lnTo>
                    <a:lnTo>
                      <a:pt x="18461" y="12958"/>
                    </a:lnTo>
                    <a:lnTo>
                      <a:pt x="18461" y="488"/>
                    </a:lnTo>
                    <a:lnTo>
                      <a:pt x="18461" y="488"/>
                    </a:lnTo>
                    <a:lnTo>
                      <a:pt x="18437" y="390"/>
                    </a:lnTo>
                    <a:lnTo>
                      <a:pt x="18413" y="293"/>
                    </a:lnTo>
                    <a:lnTo>
                      <a:pt x="18364" y="220"/>
                    </a:lnTo>
                    <a:lnTo>
                      <a:pt x="18315" y="147"/>
                    </a:lnTo>
                    <a:lnTo>
                      <a:pt x="18242" y="74"/>
                    </a:lnTo>
                    <a:lnTo>
                      <a:pt x="18145" y="50"/>
                    </a:lnTo>
                    <a:lnTo>
                      <a:pt x="18072" y="1"/>
                    </a:lnTo>
                    <a:lnTo>
                      <a:pt x="17974" y="1"/>
                    </a:lnTo>
                    <a:lnTo>
                      <a:pt x="17974" y="1"/>
                    </a:lnTo>
                    <a:close/>
                    <a:moveTo>
                      <a:pt x="17000" y="11983"/>
                    </a:moveTo>
                    <a:lnTo>
                      <a:pt x="1462" y="11983"/>
                    </a:lnTo>
                    <a:lnTo>
                      <a:pt x="1462" y="1462"/>
                    </a:lnTo>
                    <a:lnTo>
                      <a:pt x="17000" y="1462"/>
                    </a:lnTo>
                    <a:lnTo>
                      <a:pt x="17000" y="11983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2" name="Rectángulo 11"/>
          <p:cNvSpPr/>
          <p:nvPr/>
        </p:nvSpPr>
        <p:spPr>
          <a:xfrm>
            <a:off x="542700" y="4950"/>
            <a:ext cx="4017136" cy="639193"/>
          </a:xfrm>
          <a:prstGeom prst="rect">
            <a:avLst/>
          </a:prstGeom>
          <a:solidFill>
            <a:srgbClr val="FDB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Google Shape;103;p15"/>
          <p:cNvSpPr txBox="1">
            <a:spLocks/>
          </p:cNvSpPr>
          <p:nvPr/>
        </p:nvSpPr>
        <p:spPr>
          <a:xfrm>
            <a:off x="821727" y="8189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>
                <a:solidFill>
                  <a:srgbClr val="294667"/>
                </a:solidFill>
              </a:rPr>
              <a:t>Control y Aseguramiento de la Calidad del Software</a:t>
            </a:r>
            <a:endParaRPr lang="es-ES" sz="2400" dirty="0">
              <a:solidFill>
                <a:srgbClr val="2946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20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0" y="536700"/>
            <a:ext cx="4559836" cy="4606800"/>
          </a:xfrm>
          <a:prstGeom prst="rect">
            <a:avLst/>
          </a:prstGeom>
          <a:solidFill>
            <a:srgbClr val="FDB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 smtClean="0"/>
              <a:t>Aplicación </a:t>
            </a:r>
            <a:r>
              <a:rPr lang="es-ES" dirty="0"/>
              <a:t>de la Calidad en el Software</a:t>
            </a:r>
            <a:endParaRPr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4714541" y="1415265"/>
            <a:ext cx="4258010" cy="3642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>
              <a:buNone/>
            </a:pPr>
            <a:r>
              <a:rPr lang="es-ES" dirty="0" smtClean="0"/>
              <a:t>Se debe aclarar </a:t>
            </a:r>
            <a:r>
              <a:rPr lang="es-ES" dirty="0"/>
              <a:t>que “la demanda de software y la complejidad del producto en sí, parecen crecer a mayor velocidad que las metodologías, el personal capacitado y las herramientas para automatizar la producción. A pesar de la incorporación de herramientas CASE </a:t>
            </a:r>
            <a:r>
              <a:rPr lang="es-ES" dirty="0" smtClean="0"/>
              <a:t>(</a:t>
            </a:r>
            <a:r>
              <a:rPr lang="es-ES" dirty="0" err="1" smtClean="0"/>
              <a:t>Computer</a:t>
            </a:r>
            <a:r>
              <a:rPr lang="es-ES" dirty="0" smtClean="0"/>
              <a:t> </a:t>
            </a:r>
            <a:r>
              <a:rPr lang="es-ES" dirty="0" err="1"/>
              <a:t>Assisted</a:t>
            </a:r>
            <a:r>
              <a:rPr lang="es-ES" dirty="0"/>
              <a:t> Software </a:t>
            </a:r>
            <a:r>
              <a:rPr lang="es-ES" dirty="0" err="1"/>
              <a:t>Engineering</a:t>
            </a:r>
            <a:r>
              <a:rPr lang="es-ES" dirty="0"/>
              <a:t> o Ingeniería de Software Asistido por Computadora), </a:t>
            </a:r>
            <a:endParaRPr lang="es-ES" dirty="0" smtClean="0"/>
          </a:p>
          <a:p>
            <a:pPr marL="114300" lvl="0" indent="0" algn="just">
              <a:buNone/>
            </a:pPr>
            <a:r>
              <a:rPr lang="es-ES" dirty="0" smtClean="0"/>
              <a:t>…</a:t>
            </a:r>
            <a:endParaRPr dirty="0"/>
          </a:p>
        </p:txBody>
      </p:sp>
      <p:grpSp>
        <p:nvGrpSpPr>
          <p:cNvPr id="147" name="Google Shape;147;p20"/>
          <p:cNvGrpSpPr/>
          <p:nvPr/>
        </p:nvGrpSpPr>
        <p:grpSpPr>
          <a:xfrm>
            <a:off x="1025527" y="2218331"/>
            <a:ext cx="2529937" cy="1037170"/>
            <a:chOff x="1263652" y="1992418"/>
            <a:chExt cx="2529937" cy="1037170"/>
          </a:xfrm>
        </p:grpSpPr>
        <p:sp>
          <p:nvSpPr>
            <p:cNvPr id="148" name="Google Shape;148;p20"/>
            <p:cNvSpPr/>
            <p:nvPr/>
          </p:nvSpPr>
          <p:spPr>
            <a:xfrm>
              <a:off x="1263652" y="2315755"/>
              <a:ext cx="556154" cy="713832"/>
            </a:xfrm>
            <a:custGeom>
              <a:avLst/>
              <a:gdLst/>
              <a:ahLst/>
              <a:cxnLst/>
              <a:rect l="l" t="t" r="r" b="b"/>
              <a:pathLst>
                <a:path w="15978" h="20508" fill="none" extrusionOk="0">
                  <a:moveTo>
                    <a:pt x="15977" y="1292"/>
                  </a:moveTo>
                  <a:lnTo>
                    <a:pt x="15977" y="19217"/>
                  </a:lnTo>
                  <a:lnTo>
                    <a:pt x="15977" y="19217"/>
                  </a:lnTo>
                  <a:lnTo>
                    <a:pt x="15953" y="19485"/>
                  </a:lnTo>
                  <a:lnTo>
                    <a:pt x="15880" y="19728"/>
                  </a:lnTo>
                  <a:lnTo>
                    <a:pt x="15758" y="19948"/>
                  </a:lnTo>
                  <a:lnTo>
                    <a:pt x="15612" y="20142"/>
                  </a:lnTo>
                  <a:lnTo>
                    <a:pt x="15417" y="20289"/>
                  </a:lnTo>
                  <a:lnTo>
                    <a:pt x="15198" y="20410"/>
                  </a:lnTo>
                  <a:lnTo>
                    <a:pt x="14955" y="20483"/>
                  </a:lnTo>
                  <a:lnTo>
                    <a:pt x="14711" y="20508"/>
                  </a:lnTo>
                  <a:lnTo>
                    <a:pt x="1267" y="20508"/>
                  </a:lnTo>
                  <a:lnTo>
                    <a:pt x="1267" y="20508"/>
                  </a:lnTo>
                  <a:lnTo>
                    <a:pt x="1023" y="20483"/>
                  </a:lnTo>
                  <a:lnTo>
                    <a:pt x="780" y="20410"/>
                  </a:lnTo>
                  <a:lnTo>
                    <a:pt x="561" y="20289"/>
                  </a:lnTo>
                  <a:lnTo>
                    <a:pt x="366" y="20142"/>
                  </a:lnTo>
                  <a:lnTo>
                    <a:pt x="220" y="19948"/>
                  </a:lnTo>
                  <a:lnTo>
                    <a:pt x="98" y="19728"/>
                  </a:lnTo>
                  <a:lnTo>
                    <a:pt x="25" y="19485"/>
                  </a:lnTo>
                  <a:lnTo>
                    <a:pt x="1" y="19217"/>
                  </a:lnTo>
                  <a:lnTo>
                    <a:pt x="1" y="1292"/>
                  </a:lnTo>
                  <a:lnTo>
                    <a:pt x="1" y="1292"/>
                  </a:lnTo>
                  <a:lnTo>
                    <a:pt x="25" y="1024"/>
                  </a:lnTo>
                  <a:lnTo>
                    <a:pt x="98" y="780"/>
                  </a:lnTo>
                  <a:lnTo>
                    <a:pt x="220" y="561"/>
                  </a:lnTo>
                  <a:lnTo>
                    <a:pt x="366" y="366"/>
                  </a:lnTo>
                  <a:lnTo>
                    <a:pt x="561" y="220"/>
                  </a:lnTo>
                  <a:lnTo>
                    <a:pt x="780" y="98"/>
                  </a:lnTo>
                  <a:lnTo>
                    <a:pt x="1023" y="25"/>
                  </a:lnTo>
                  <a:lnTo>
                    <a:pt x="1267" y="1"/>
                  </a:lnTo>
                  <a:lnTo>
                    <a:pt x="14711" y="1"/>
                  </a:lnTo>
                  <a:lnTo>
                    <a:pt x="14711" y="1"/>
                  </a:lnTo>
                  <a:lnTo>
                    <a:pt x="14955" y="25"/>
                  </a:lnTo>
                  <a:lnTo>
                    <a:pt x="15198" y="98"/>
                  </a:lnTo>
                  <a:lnTo>
                    <a:pt x="15417" y="220"/>
                  </a:lnTo>
                  <a:lnTo>
                    <a:pt x="15612" y="366"/>
                  </a:lnTo>
                  <a:lnTo>
                    <a:pt x="15758" y="561"/>
                  </a:lnTo>
                  <a:lnTo>
                    <a:pt x="15880" y="780"/>
                  </a:lnTo>
                  <a:lnTo>
                    <a:pt x="15953" y="1024"/>
                  </a:lnTo>
                  <a:lnTo>
                    <a:pt x="15977" y="1292"/>
                  </a:lnTo>
                  <a:lnTo>
                    <a:pt x="15977" y="1292"/>
                  </a:lnTo>
                  <a:close/>
                  <a:moveTo>
                    <a:pt x="7989" y="19899"/>
                  </a:moveTo>
                  <a:lnTo>
                    <a:pt x="7989" y="19899"/>
                  </a:lnTo>
                  <a:lnTo>
                    <a:pt x="8159" y="19875"/>
                  </a:lnTo>
                  <a:lnTo>
                    <a:pt x="8306" y="19826"/>
                  </a:lnTo>
                  <a:lnTo>
                    <a:pt x="8452" y="19753"/>
                  </a:lnTo>
                  <a:lnTo>
                    <a:pt x="8574" y="19655"/>
                  </a:lnTo>
                  <a:lnTo>
                    <a:pt x="8671" y="19534"/>
                  </a:lnTo>
                  <a:lnTo>
                    <a:pt x="8744" y="19387"/>
                  </a:lnTo>
                  <a:lnTo>
                    <a:pt x="8793" y="19241"/>
                  </a:lnTo>
                  <a:lnTo>
                    <a:pt x="8817" y="19071"/>
                  </a:lnTo>
                  <a:lnTo>
                    <a:pt x="8817" y="19071"/>
                  </a:lnTo>
                  <a:lnTo>
                    <a:pt x="8793" y="18900"/>
                  </a:lnTo>
                  <a:lnTo>
                    <a:pt x="8744" y="18754"/>
                  </a:lnTo>
                  <a:lnTo>
                    <a:pt x="8671" y="18608"/>
                  </a:lnTo>
                  <a:lnTo>
                    <a:pt x="8574" y="18486"/>
                  </a:lnTo>
                  <a:lnTo>
                    <a:pt x="8452" y="18389"/>
                  </a:lnTo>
                  <a:lnTo>
                    <a:pt x="8306" y="18316"/>
                  </a:lnTo>
                  <a:lnTo>
                    <a:pt x="8159" y="18267"/>
                  </a:lnTo>
                  <a:lnTo>
                    <a:pt x="7989" y="18243"/>
                  </a:lnTo>
                  <a:lnTo>
                    <a:pt x="7989" y="18243"/>
                  </a:lnTo>
                  <a:lnTo>
                    <a:pt x="7819" y="18267"/>
                  </a:lnTo>
                  <a:lnTo>
                    <a:pt x="7672" y="18316"/>
                  </a:lnTo>
                  <a:lnTo>
                    <a:pt x="7526" y="18389"/>
                  </a:lnTo>
                  <a:lnTo>
                    <a:pt x="7404" y="18486"/>
                  </a:lnTo>
                  <a:lnTo>
                    <a:pt x="7307" y="18608"/>
                  </a:lnTo>
                  <a:lnTo>
                    <a:pt x="7234" y="18754"/>
                  </a:lnTo>
                  <a:lnTo>
                    <a:pt x="7185" y="18900"/>
                  </a:lnTo>
                  <a:lnTo>
                    <a:pt x="7161" y="19071"/>
                  </a:lnTo>
                  <a:lnTo>
                    <a:pt x="7161" y="19071"/>
                  </a:lnTo>
                  <a:lnTo>
                    <a:pt x="7185" y="19241"/>
                  </a:lnTo>
                  <a:lnTo>
                    <a:pt x="7234" y="19387"/>
                  </a:lnTo>
                  <a:lnTo>
                    <a:pt x="7307" y="19534"/>
                  </a:lnTo>
                  <a:lnTo>
                    <a:pt x="7404" y="19655"/>
                  </a:lnTo>
                  <a:lnTo>
                    <a:pt x="7526" y="19753"/>
                  </a:lnTo>
                  <a:lnTo>
                    <a:pt x="7672" y="19826"/>
                  </a:lnTo>
                  <a:lnTo>
                    <a:pt x="7819" y="19875"/>
                  </a:lnTo>
                  <a:lnTo>
                    <a:pt x="7989" y="19899"/>
                  </a:lnTo>
                  <a:lnTo>
                    <a:pt x="7989" y="19899"/>
                  </a:lnTo>
                  <a:close/>
                  <a:moveTo>
                    <a:pt x="14394" y="1584"/>
                  </a:moveTo>
                  <a:lnTo>
                    <a:pt x="1584" y="1584"/>
                  </a:lnTo>
                  <a:lnTo>
                    <a:pt x="1584" y="17634"/>
                  </a:lnTo>
                  <a:lnTo>
                    <a:pt x="14394" y="17634"/>
                  </a:lnTo>
                  <a:lnTo>
                    <a:pt x="14394" y="158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2101178" y="2481972"/>
              <a:ext cx="316104" cy="547615"/>
            </a:xfrm>
            <a:custGeom>
              <a:avLst/>
              <a:gdLst/>
              <a:ahLst/>
              <a:cxnLst/>
              <a:rect l="l" t="t" r="r" b="b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" name="Google Shape;150;p20"/>
            <p:cNvGrpSpPr/>
            <p:nvPr/>
          </p:nvGrpSpPr>
          <p:grpSpPr>
            <a:xfrm>
              <a:off x="2698654" y="1992418"/>
              <a:ext cx="1094935" cy="1037170"/>
              <a:chOff x="2583100" y="2973775"/>
              <a:chExt cx="461550" cy="437200"/>
            </a:xfrm>
          </p:grpSpPr>
          <p:sp>
            <p:nvSpPr>
              <p:cNvPr id="151" name="Google Shape;151;p20"/>
              <p:cNvSpPr/>
              <p:nvPr/>
            </p:nvSpPr>
            <p:spPr>
              <a:xfrm>
                <a:off x="2701225" y="3315975"/>
                <a:ext cx="2253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3800" fill="none" extrusionOk="0">
                    <a:moveTo>
                      <a:pt x="2947" y="0"/>
                    </a:moveTo>
                    <a:lnTo>
                      <a:pt x="2947" y="2947"/>
                    </a:lnTo>
                    <a:lnTo>
                      <a:pt x="853" y="2947"/>
                    </a:lnTo>
                    <a:lnTo>
                      <a:pt x="853" y="2947"/>
                    </a:lnTo>
                    <a:lnTo>
                      <a:pt x="682" y="2947"/>
                    </a:lnTo>
                    <a:lnTo>
                      <a:pt x="512" y="2996"/>
                    </a:lnTo>
                    <a:lnTo>
                      <a:pt x="365" y="3093"/>
                    </a:lnTo>
                    <a:lnTo>
                      <a:pt x="244" y="3191"/>
                    </a:lnTo>
                    <a:lnTo>
                      <a:pt x="146" y="3313"/>
                    </a:lnTo>
                    <a:lnTo>
                      <a:pt x="49" y="3459"/>
                    </a:lnTo>
                    <a:lnTo>
                      <a:pt x="0" y="3629"/>
                    </a:lnTo>
                    <a:lnTo>
                      <a:pt x="0" y="3800"/>
                    </a:lnTo>
                    <a:lnTo>
                      <a:pt x="9011" y="3800"/>
                    </a:lnTo>
                    <a:lnTo>
                      <a:pt x="9011" y="3800"/>
                    </a:lnTo>
                    <a:lnTo>
                      <a:pt x="9011" y="3629"/>
                    </a:lnTo>
                    <a:lnTo>
                      <a:pt x="8963" y="3459"/>
                    </a:lnTo>
                    <a:lnTo>
                      <a:pt x="8865" y="3313"/>
                    </a:lnTo>
                    <a:lnTo>
                      <a:pt x="8768" y="3191"/>
                    </a:lnTo>
                    <a:lnTo>
                      <a:pt x="8646" y="3093"/>
                    </a:lnTo>
                    <a:lnTo>
                      <a:pt x="8500" y="2996"/>
                    </a:lnTo>
                    <a:lnTo>
                      <a:pt x="8330" y="2947"/>
                    </a:lnTo>
                    <a:lnTo>
                      <a:pt x="8159" y="2947"/>
                    </a:lnTo>
                    <a:lnTo>
                      <a:pt x="6065" y="2947"/>
                    </a:lnTo>
                    <a:lnTo>
                      <a:pt x="6065" y="0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>
                <a:off x="2583100" y="2973775"/>
                <a:ext cx="461550" cy="336125"/>
              </a:xfrm>
              <a:custGeom>
                <a:avLst/>
                <a:gdLst/>
                <a:ahLst/>
                <a:cxnLst/>
                <a:rect l="l" t="t" r="r" b="b"/>
                <a:pathLst>
                  <a:path w="18462" h="13445" fill="none" extrusionOk="0">
                    <a:moveTo>
                      <a:pt x="17974" y="1"/>
                    </a:moveTo>
                    <a:lnTo>
                      <a:pt x="487" y="1"/>
                    </a:lnTo>
                    <a:lnTo>
                      <a:pt x="487" y="1"/>
                    </a:lnTo>
                    <a:lnTo>
                      <a:pt x="390" y="1"/>
                    </a:lnTo>
                    <a:lnTo>
                      <a:pt x="317" y="50"/>
                    </a:lnTo>
                    <a:lnTo>
                      <a:pt x="220" y="74"/>
                    </a:lnTo>
                    <a:lnTo>
                      <a:pt x="146" y="147"/>
                    </a:lnTo>
                    <a:lnTo>
                      <a:pt x="98" y="220"/>
                    </a:lnTo>
                    <a:lnTo>
                      <a:pt x="49" y="293"/>
                    </a:lnTo>
                    <a:lnTo>
                      <a:pt x="25" y="390"/>
                    </a:lnTo>
                    <a:lnTo>
                      <a:pt x="0" y="488"/>
                    </a:lnTo>
                    <a:lnTo>
                      <a:pt x="0" y="12958"/>
                    </a:lnTo>
                    <a:lnTo>
                      <a:pt x="0" y="12958"/>
                    </a:lnTo>
                    <a:lnTo>
                      <a:pt x="25" y="13055"/>
                    </a:lnTo>
                    <a:lnTo>
                      <a:pt x="49" y="13152"/>
                    </a:lnTo>
                    <a:lnTo>
                      <a:pt x="98" y="13226"/>
                    </a:lnTo>
                    <a:lnTo>
                      <a:pt x="146" y="13299"/>
                    </a:lnTo>
                    <a:lnTo>
                      <a:pt x="220" y="13372"/>
                    </a:lnTo>
                    <a:lnTo>
                      <a:pt x="317" y="13396"/>
                    </a:lnTo>
                    <a:lnTo>
                      <a:pt x="390" y="13445"/>
                    </a:lnTo>
                    <a:lnTo>
                      <a:pt x="487" y="13445"/>
                    </a:lnTo>
                    <a:lnTo>
                      <a:pt x="17974" y="13445"/>
                    </a:lnTo>
                    <a:lnTo>
                      <a:pt x="17974" y="13445"/>
                    </a:lnTo>
                    <a:lnTo>
                      <a:pt x="18072" y="13445"/>
                    </a:lnTo>
                    <a:lnTo>
                      <a:pt x="18145" y="13396"/>
                    </a:lnTo>
                    <a:lnTo>
                      <a:pt x="18242" y="13372"/>
                    </a:lnTo>
                    <a:lnTo>
                      <a:pt x="18315" y="13299"/>
                    </a:lnTo>
                    <a:lnTo>
                      <a:pt x="18364" y="13226"/>
                    </a:lnTo>
                    <a:lnTo>
                      <a:pt x="18413" y="13152"/>
                    </a:lnTo>
                    <a:lnTo>
                      <a:pt x="18437" y="13055"/>
                    </a:lnTo>
                    <a:lnTo>
                      <a:pt x="18461" y="12958"/>
                    </a:lnTo>
                    <a:lnTo>
                      <a:pt x="18461" y="488"/>
                    </a:lnTo>
                    <a:lnTo>
                      <a:pt x="18461" y="488"/>
                    </a:lnTo>
                    <a:lnTo>
                      <a:pt x="18437" y="390"/>
                    </a:lnTo>
                    <a:lnTo>
                      <a:pt x="18413" y="293"/>
                    </a:lnTo>
                    <a:lnTo>
                      <a:pt x="18364" y="220"/>
                    </a:lnTo>
                    <a:lnTo>
                      <a:pt x="18315" y="147"/>
                    </a:lnTo>
                    <a:lnTo>
                      <a:pt x="18242" y="74"/>
                    </a:lnTo>
                    <a:lnTo>
                      <a:pt x="18145" y="50"/>
                    </a:lnTo>
                    <a:lnTo>
                      <a:pt x="18072" y="1"/>
                    </a:lnTo>
                    <a:lnTo>
                      <a:pt x="17974" y="1"/>
                    </a:lnTo>
                    <a:lnTo>
                      <a:pt x="17974" y="1"/>
                    </a:lnTo>
                    <a:close/>
                    <a:moveTo>
                      <a:pt x="17000" y="11983"/>
                    </a:moveTo>
                    <a:lnTo>
                      <a:pt x="1462" y="11983"/>
                    </a:lnTo>
                    <a:lnTo>
                      <a:pt x="1462" y="1462"/>
                    </a:lnTo>
                    <a:lnTo>
                      <a:pt x="17000" y="1462"/>
                    </a:lnTo>
                    <a:lnTo>
                      <a:pt x="17000" y="11983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2" name="Rectángulo 11"/>
          <p:cNvSpPr/>
          <p:nvPr/>
        </p:nvSpPr>
        <p:spPr>
          <a:xfrm>
            <a:off x="542700" y="4950"/>
            <a:ext cx="4017136" cy="639193"/>
          </a:xfrm>
          <a:prstGeom prst="rect">
            <a:avLst/>
          </a:prstGeom>
          <a:solidFill>
            <a:srgbClr val="FDB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Google Shape;103;p15"/>
          <p:cNvSpPr txBox="1">
            <a:spLocks/>
          </p:cNvSpPr>
          <p:nvPr/>
        </p:nvSpPr>
        <p:spPr>
          <a:xfrm>
            <a:off x="821727" y="8189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>
                <a:solidFill>
                  <a:srgbClr val="294667"/>
                </a:solidFill>
              </a:rPr>
              <a:t>Control y Aseguramiento de la Calidad del Software</a:t>
            </a:r>
            <a:endParaRPr lang="es-ES" sz="2400" dirty="0">
              <a:solidFill>
                <a:srgbClr val="2946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60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0" y="536700"/>
            <a:ext cx="4559836" cy="4606800"/>
          </a:xfrm>
          <a:prstGeom prst="rect">
            <a:avLst/>
          </a:prstGeom>
          <a:solidFill>
            <a:srgbClr val="FDB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 smtClean="0"/>
              <a:t>Aplicación </a:t>
            </a:r>
            <a:r>
              <a:rPr lang="es-ES" dirty="0"/>
              <a:t>de la Calidad en el Software</a:t>
            </a:r>
            <a:endParaRPr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4714541" y="1415265"/>
            <a:ext cx="4258010" cy="3642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>
              <a:buNone/>
            </a:pPr>
            <a:r>
              <a:rPr lang="es-ES" dirty="0" smtClean="0"/>
              <a:t>…</a:t>
            </a:r>
          </a:p>
          <a:p>
            <a:pPr marL="114300" lvl="0" indent="0" algn="just">
              <a:buNone/>
            </a:pPr>
            <a:r>
              <a:rPr lang="es-ES" dirty="0" smtClean="0"/>
              <a:t>la </a:t>
            </a:r>
            <a:r>
              <a:rPr lang="es-ES" dirty="0"/>
              <a:t>producción de software continúa siendo una actividad con alta participación de recursos humanos, cien por cien intelectual y en cierto sentido, sin insumos ni materias </a:t>
            </a:r>
            <a:r>
              <a:rPr lang="es-ES" dirty="0" smtClean="0"/>
              <a:t>primas.</a:t>
            </a:r>
            <a:endParaRPr dirty="0"/>
          </a:p>
        </p:txBody>
      </p:sp>
      <p:grpSp>
        <p:nvGrpSpPr>
          <p:cNvPr id="147" name="Google Shape;147;p20"/>
          <p:cNvGrpSpPr/>
          <p:nvPr/>
        </p:nvGrpSpPr>
        <p:grpSpPr>
          <a:xfrm>
            <a:off x="1025527" y="2218331"/>
            <a:ext cx="2529937" cy="1037170"/>
            <a:chOff x="1263652" y="1992418"/>
            <a:chExt cx="2529937" cy="1037170"/>
          </a:xfrm>
        </p:grpSpPr>
        <p:sp>
          <p:nvSpPr>
            <p:cNvPr id="148" name="Google Shape;148;p20"/>
            <p:cNvSpPr/>
            <p:nvPr/>
          </p:nvSpPr>
          <p:spPr>
            <a:xfrm>
              <a:off x="1263652" y="2315755"/>
              <a:ext cx="556154" cy="713832"/>
            </a:xfrm>
            <a:custGeom>
              <a:avLst/>
              <a:gdLst/>
              <a:ahLst/>
              <a:cxnLst/>
              <a:rect l="l" t="t" r="r" b="b"/>
              <a:pathLst>
                <a:path w="15978" h="20508" fill="none" extrusionOk="0">
                  <a:moveTo>
                    <a:pt x="15977" y="1292"/>
                  </a:moveTo>
                  <a:lnTo>
                    <a:pt x="15977" y="19217"/>
                  </a:lnTo>
                  <a:lnTo>
                    <a:pt x="15977" y="19217"/>
                  </a:lnTo>
                  <a:lnTo>
                    <a:pt x="15953" y="19485"/>
                  </a:lnTo>
                  <a:lnTo>
                    <a:pt x="15880" y="19728"/>
                  </a:lnTo>
                  <a:lnTo>
                    <a:pt x="15758" y="19948"/>
                  </a:lnTo>
                  <a:lnTo>
                    <a:pt x="15612" y="20142"/>
                  </a:lnTo>
                  <a:lnTo>
                    <a:pt x="15417" y="20289"/>
                  </a:lnTo>
                  <a:lnTo>
                    <a:pt x="15198" y="20410"/>
                  </a:lnTo>
                  <a:lnTo>
                    <a:pt x="14955" y="20483"/>
                  </a:lnTo>
                  <a:lnTo>
                    <a:pt x="14711" y="20508"/>
                  </a:lnTo>
                  <a:lnTo>
                    <a:pt x="1267" y="20508"/>
                  </a:lnTo>
                  <a:lnTo>
                    <a:pt x="1267" y="20508"/>
                  </a:lnTo>
                  <a:lnTo>
                    <a:pt x="1023" y="20483"/>
                  </a:lnTo>
                  <a:lnTo>
                    <a:pt x="780" y="20410"/>
                  </a:lnTo>
                  <a:lnTo>
                    <a:pt x="561" y="20289"/>
                  </a:lnTo>
                  <a:lnTo>
                    <a:pt x="366" y="20142"/>
                  </a:lnTo>
                  <a:lnTo>
                    <a:pt x="220" y="19948"/>
                  </a:lnTo>
                  <a:lnTo>
                    <a:pt x="98" y="19728"/>
                  </a:lnTo>
                  <a:lnTo>
                    <a:pt x="25" y="19485"/>
                  </a:lnTo>
                  <a:lnTo>
                    <a:pt x="1" y="19217"/>
                  </a:lnTo>
                  <a:lnTo>
                    <a:pt x="1" y="1292"/>
                  </a:lnTo>
                  <a:lnTo>
                    <a:pt x="1" y="1292"/>
                  </a:lnTo>
                  <a:lnTo>
                    <a:pt x="25" y="1024"/>
                  </a:lnTo>
                  <a:lnTo>
                    <a:pt x="98" y="780"/>
                  </a:lnTo>
                  <a:lnTo>
                    <a:pt x="220" y="561"/>
                  </a:lnTo>
                  <a:lnTo>
                    <a:pt x="366" y="366"/>
                  </a:lnTo>
                  <a:lnTo>
                    <a:pt x="561" y="220"/>
                  </a:lnTo>
                  <a:lnTo>
                    <a:pt x="780" y="98"/>
                  </a:lnTo>
                  <a:lnTo>
                    <a:pt x="1023" y="25"/>
                  </a:lnTo>
                  <a:lnTo>
                    <a:pt x="1267" y="1"/>
                  </a:lnTo>
                  <a:lnTo>
                    <a:pt x="14711" y="1"/>
                  </a:lnTo>
                  <a:lnTo>
                    <a:pt x="14711" y="1"/>
                  </a:lnTo>
                  <a:lnTo>
                    <a:pt x="14955" y="25"/>
                  </a:lnTo>
                  <a:lnTo>
                    <a:pt x="15198" y="98"/>
                  </a:lnTo>
                  <a:lnTo>
                    <a:pt x="15417" y="220"/>
                  </a:lnTo>
                  <a:lnTo>
                    <a:pt x="15612" y="366"/>
                  </a:lnTo>
                  <a:lnTo>
                    <a:pt x="15758" y="561"/>
                  </a:lnTo>
                  <a:lnTo>
                    <a:pt x="15880" y="780"/>
                  </a:lnTo>
                  <a:lnTo>
                    <a:pt x="15953" y="1024"/>
                  </a:lnTo>
                  <a:lnTo>
                    <a:pt x="15977" y="1292"/>
                  </a:lnTo>
                  <a:lnTo>
                    <a:pt x="15977" y="1292"/>
                  </a:lnTo>
                  <a:close/>
                  <a:moveTo>
                    <a:pt x="7989" y="19899"/>
                  </a:moveTo>
                  <a:lnTo>
                    <a:pt x="7989" y="19899"/>
                  </a:lnTo>
                  <a:lnTo>
                    <a:pt x="8159" y="19875"/>
                  </a:lnTo>
                  <a:lnTo>
                    <a:pt x="8306" y="19826"/>
                  </a:lnTo>
                  <a:lnTo>
                    <a:pt x="8452" y="19753"/>
                  </a:lnTo>
                  <a:lnTo>
                    <a:pt x="8574" y="19655"/>
                  </a:lnTo>
                  <a:lnTo>
                    <a:pt x="8671" y="19534"/>
                  </a:lnTo>
                  <a:lnTo>
                    <a:pt x="8744" y="19387"/>
                  </a:lnTo>
                  <a:lnTo>
                    <a:pt x="8793" y="19241"/>
                  </a:lnTo>
                  <a:lnTo>
                    <a:pt x="8817" y="19071"/>
                  </a:lnTo>
                  <a:lnTo>
                    <a:pt x="8817" y="19071"/>
                  </a:lnTo>
                  <a:lnTo>
                    <a:pt x="8793" y="18900"/>
                  </a:lnTo>
                  <a:lnTo>
                    <a:pt x="8744" y="18754"/>
                  </a:lnTo>
                  <a:lnTo>
                    <a:pt x="8671" y="18608"/>
                  </a:lnTo>
                  <a:lnTo>
                    <a:pt x="8574" y="18486"/>
                  </a:lnTo>
                  <a:lnTo>
                    <a:pt x="8452" y="18389"/>
                  </a:lnTo>
                  <a:lnTo>
                    <a:pt x="8306" y="18316"/>
                  </a:lnTo>
                  <a:lnTo>
                    <a:pt x="8159" y="18267"/>
                  </a:lnTo>
                  <a:lnTo>
                    <a:pt x="7989" y="18243"/>
                  </a:lnTo>
                  <a:lnTo>
                    <a:pt x="7989" y="18243"/>
                  </a:lnTo>
                  <a:lnTo>
                    <a:pt x="7819" y="18267"/>
                  </a:lnTo>
                  <a:lnTo>
                    <a:pt x="7672" y="18316"/>
                  </a:lnTo>
                  <a:lnTo>
                    <a:pt x="7526" y="18389"/>
                  </a:lnTo>
                  <a:lnTo>
                    <a:pt x="7404" y="18486"/>
                  </a:lnTo>
                  <a:lnTo>
                    <a:pt x="7307" y="18608"/>
                  </a:lnTo>
                  <a:lnTo>
                    <a:pt x="7234" y="18754"/>
                  </a:lnTo>
                  <a:lnTo>
                    <a:pt x="7185" y="18900"/>
                  </a:lnTo>
                  <a:lnTo>
                    <a:pt x="7161" y="19071"/>
                  </a:lnTo>
                  <a:lnTo>
                    <a:pt x="7161" y="19071"/>
                  </a:lnTo>
                  <a:lnTo>
                    <a:pt x="7185" y="19241"/>
                  </a:lnTo>
                  <a:lnTo>
                    <a:pt x="7234" y="19387"/>
                  </a:lnTo>
                  <a:lnTo>
                    <a:pt x="7307" y="19534"/>
                  </a:lnTo>
                  <a:lnTo>
                    <a:pt x="7404" y="19655"/>
                  </a:lnTo>
                  <a:lnTo>
                    <a:pt x="7526" y="19753"/>
                  </a:lnTo>
                  <a:lnTo>
                    <a:pt x="7672" y="19826"/>
                  </a:lnTo>
                  <a:lnTo>
                    <a:pt x="7819" y="19875"/>
                  </a:lnTo>
                  <a:lnTo>
                    <a:pt x="7989" y="19899"/>
                  </a:lnTo>
                  <a:lnTo>
                    <a:pt x="7989" y="19899"/>
                  </a:lnTo>
                  <a:close/>
                  <a:moveTo>
                    <a:pt x="14394" y="1584"/>
                  </a:moveTo>
                  <a:lnTo>
                    <a:pt x="1584" y="1584"/>
                  </a:lnTo>
                  <a:lnTo>
                    <a:pt x="1584" y="17634"/>
                  </a:lnTo>
                  <a:lnTo>
                    <a:pt x="14394" y="17634"/>
                  </a:lnTo>
                  <a:lnTo>
                    <a:pt x="14394" y="158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2101178" y="2481972"/>
              <a:ext cx="316104" cy="547615"/>
            </a:xfrm>
            <a:custGeom>
              <a:avLst/>
              <a:gdLst/>
              <a:ahLst/>
              <a:cxnLst/>
              <a:rect l="l" t="t" r="r" b="b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" name="Google Shape;150;p20"/>
            <p:cNvGrpSpPr/>
            <p:nvPr/>
          </p:nvGrpSpPr>
          <p:grpSpPr>
            <a:xfrm>
              <a:off x="2698654" y="1992418"/>
              <a:ext cx="1094935" cy="1037170"/>
              <a:chOff x="2583100" y="2973775"/>
              <a:chExt cx="461550" cy="437200"/>
            </a:xfrm>
          </p:grpSpPr>
          <p:sp>
            <p:nvSpPr>
              <p:cNvPr id="151" name="Google Shape;151;p20"/>
              <p:cNvSpPr/>
              <p:nvPr/>
            </p:nvSpPr>
            <p:spPr>
              <a:xfrm>
                <a:off x="2701225" y="3315975"/>
                <a:ext cx="2253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3800" fill="none" extrusionOk="0">
                    <a:moveTo>
                      <a:pt x="2947" y="0"/>
                    </a:moveTo>
                    <a:lnTo>
                      <a:pt x="2947" y="2947"/>
                    </a:lnTo>
                    <a:lnTo>
                      <a:pt x="853" y="2947"/>
                    </a:lnTo>
                    <a:lnTo>
                      <a:pt x="853" y="2947"/>
                    </a:lnTo>
                    <a:lnTo>
                      <a:pt x="682" y="2947"/>
                    </a:lnTo>
                    <a:lnTo>
                      <a:pt x="512" y="2996"/>
                    </a:lnTo>
                    <a:lnTo>
                      <a:pt x="365" y="3093"/>
                    </a:lnTo>
                    <a:lnTo>
                      <a:pt x="244" y="3191"/>
                    </a:lnTo>
                    <a:lnTo>
                      <a:pt x="146" y="3313"/>
                    </a:lnTo>
                    <a:lnTo>
                      <a:pt x="49" y="3459"/>
                    </a:lnTo>
                    <a:lnTo>
                      <a:pt x="0" y="3629"/>
                    </a:lnTo>
                    <a:lnTo>
                      <a:pt x="0" y="3800"/>
                    </a:lnTo>
                    <a:lnTo>
                      <a:pt x="9011" y="3800"/>
                    </a:lnTo>
                    <a:lnTo>
                      <a:pt x="9011" y="3800"/>
                    </a:lnTo>
                    <a:lnTo>
                      <a:pt x="9011" y="3629"/>
                    </a:lnTo>
                    <a:lnTo>
                      <a:pt x="8963" y="3459"/>
                    </a:lnTo>
                    <a:lnTo>
                      <a:pt x="8865" y="3313"/>
                    </a:lnTo>
                    <a:lnTo>
                      <a:pt x="8768" y="3191"/>
                    </a:lnTo>
                    <a:lnTo>
                      <a:pt x="8646" y="3093"/>
                    </a:lnTo>
                    <a:lnTo>
                      <a:pt x="8500" y="2996"/>
                    </a:lnTo>
                    <a:lnTo>
                      <a:pt x="8330" y="2947"/>
                    </a:lnTo>
                    <a:lnTo>
                      <a:pt x="8159" y="2947"/>
                    </a:lnTo>
                    <a:lnTo>
                      <a:pt x="6065" y="2947"/>
                    </a:lnTo>
                    <a:lnTo>
                      <a:pt x="6065" y="0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>
                <a:off x="2583100" y="2973775"/>
                <a:ext cx="461550" cy="336125"/>
              </a:xfrm>
              <a:custGeom>
                <a:avLst/>
                <a:gdLst/>
                <a:ahLst/>
                <a:cxnLst/>
                <a:rect l="l" t="t" r="r" b="b"/>
                <a:pathLst>
                  <a:path w="18462" h="13445" fill="none" extrusionOk="0">
                    <a:moveTo>
                      <a:pt x="17974" y="1"/>
                    </a:moveTo>
                    <a:lnTo>
                      <a:pt x="487" y="1"/>
                    </a:lnTo>
                    <a:lnTo>
                      <a:pt x="487" y="1"/>
                    </a:lnTo>
                    <a:lnTo>
                      <a:pt x="390" y="1"/>
                    </a:lnTo>
                    <a:lnTo>
                      <a:pt x="317" y="50"/>
                    </a:lnTo>
                    <a:lnTo>
                      <a:pt x="220" y="74"/>
                    </a:lnTo>
                    <a:lnTo>
                      <a:pt x="146" y="147"/>
                    </a:lnTo>
                    <a:lnTo>
                      <a:pt x="98" y="220"/>
                    </a:lnTo>
                    <a:lnTo>
                      <a:pt x="49" y="293"/>
                    </a:lnTo>
                    <a:lnTo>
                      <a:pt x="25" y="390"/>
                    </a:lnTo>
                    <a:lnTo>
                      <a:pt x="0" y="488"/>
                    </a:lnTo>
                    <a:lnTo>
                      <a:pt x="0" y="12958"/>
                    </a:lnTo>
                    <a:lnTo>
                      <a:pt x="0" y="12958"/>
                    </a:lnTo>
                    <a:lnTo>
                      <a:pt x="25" y="13055"/>
                    </a:lnTo>
                    <a:lnTo>
                      <a:pt x="49" y="13152"/>
                    </a:lnTo>
                    <a:lnTo>
                      <a:pt x="98" y="13226"/>
                    </a:lnTo>
                    <a:lnTo>
                      <a:pt x="146" y="13299"/>
                    </a:lnTo>
                    <a:lnTo>
                      <a:pt x="220" y="13372"/>
                    </a:lnTo>
                    <a:lnTo>
                      <a:pt x="317" y="13396"/>
                    </a:lnTo>
                    <a:lnTo>
                      <a:pt x="390" y="13445"/>
                    </a:lnTo>
                    <a:lnTo>
                      <a:pt x="487" y="13445"/>
                    </a:lnTo>
                    <a:lnTo>
                      <a:pt x="17974" y="13445"/>
                    </a:lnTo>
                    <a:lnTo>
                      <a:pt x="17974" y="13445"/>
                    </a:lnTo>
                    <a:lnTo>
                      <a:pt x="18072" y="13445"/>
                    </a:lnTo>
                    <a:lnTo>
                      <a:pt x="18145" y="13396"/>
                    </a:lnTo>
                    <a:lnTo>
                      <a:pt x="18242" y="13372"/>
                    </a:lnTo>
                    <a:lnTo>
                      <a:pt x="18315" y="13299"/>
                    </a:lnTo>
                    <a:lnTo>
                      <a:pt x="18364" y="13226"/>
                    </a:lnTo>
                    <a:lnTo>
                      <a:pt x="18413" y="13152"/>
                    </a:lnTo>
                    <a:lnTo>
                      <a:pt x="18437" y="13055"/>
                    </a:lnTo>
                    <a:lnTo>
                      <a:pt x="18461" y="12958"/>
                    </a:lnTo>
                    <a:lnTo>
                      <a:pt x="18461" y="488"/>
                    </a:lnTo>
                    <a:lnTo>
                      <a:pt x="18461" y="488"/>
                    </a:lnTo>
                    <a:lnTo>
                      <a:pt x="18437" y="390"/>
                    </a:lnTo>
                    <a:lnTo>
                      <a:pt x="18413" y="293"/>
                    </a:lnTo>
                    <a:lnTo>
                      <a:pt x="18364" y="220"/>
                    </a:lnTo>
                    <a:lnTo>
                      <a:pt x="18315" y="147"/>
                    </a:lnTo>
                    <a:lnTo>
                      <a:pt x="18242" y="74"/>
                    </a:lnTo>
                    <a:lnTo>
                      <a:pt x="18145" y="50"/>
                    </a:lnTo>
                    <a:lnTo>
                      <a:pt x="18072" y="1"/>
                    </a:lnTo>
                    <a:lnTo>
                      <a:pt x="17974" y="1"/>
                    </a:lnTo>
                    <a:lnTo>
                      <a:pt x="17974" y="1"/>
                    </a:lnTo>
                    <a:close/>
                    <a:moveTo>
                      <a:pt x="17000" y="11983"/>
                    </a:moveTo>
                    <a:lnTo>
                      <a:pt x="1462" y="11983"/>
                    </a:lnTo>
                    <a:lnTo>
                      <a:pt x="1462" y="1462"/>
                    </a:lnTo>
                    <a:lnTo>
                      <a:pt x="17000" y="1462"/>
                    </a:lnTo>
                    <a:lnTo>
                      <a:pt x="17000" y="11983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2" name="Rectángulo 11"/>
          <p:cNvSpPr/>
          <p:nvPr/>
        </p:nvSpPr>
        <p:spPr>
          <a:xfrm>
            <a:off x="542700" y="4950"/>
            <a:ext cx="4017136" cy="639193"/>
          </a:xfrm>
          <a:prstGeom prst="rect">
            <a:avLst/>
          </a:prstGeom>
          <a:solidFill>
            <a:srgbClr val="FDB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Google Shape;103;p15"/>
          <p:cNvSpPr txBox="1">
            <a:spLocks/>
          </p:cNvSpPr>
          <p:nvPr/>
        </p:nvSpPr>
        <p:spPr>
          <a:xfrm>
            <a:off x="821727" y="8189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>
                <a:solidFill>
                  <a:srgbClr val="294667"/>
                </a:solidFill>
              </a:rPr>
              <a:t>Control y Aseguramiento de la Calidad del Software</a:t>
            </a:r>
            <a:endParaRPr lang="es-ES" sz="2400" dirty="0">
              <a:solidFill>
                <a:srgbClr val="2946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15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0" y="536700"/>
            <a:ext cx="4559836" cy="4606800"/>
          </a:xfrm>
          <a:prstGeom prst="rect">
            <a:avLst/>
          </a:prstGeom>
          <a:solidFill>
            <a:srgbClr val="FDB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 smtClean="0"/>
              <a:t>Aplicación </a:t>
            </a:r>
            <a:r>
              <a:rPr lang="es-ES" dirty="0"/>
              <a:t>de la Calidad en el Software</a:t>
            </a:r>
            <a:endParaRPr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4714541" y="1415265"/>
            <a:ext cx="4258010" cy="3642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>
              <a:buNone/>
            </a:pPr>
            <a:r>
              <a:rPr lang="es-ES" dirty="0" smtClean="0"/>
              <a:t>Dada esta problemática se hizo </a:t>
            </a:r>
            <a:r>
              <a:rPr lang="es-ES" dirty="0"/>
              <a:t>necesaria la adopción de </a:t>
            </a:r>
            <a:r>
              <a:rPr lang="es-ES" b="1" dirty="0" smtClean="0"/>
              <a:t>estándares </a:t>
            </a:r>
            <a:r>
              <a:rPr lang="es-ES" b="1" dirty="0"/>
              <a:t>de calidad</a:t>
            </a:r>
            <a:r>
              <a:rPr lang="es-ES" dirty="0"/>
              <a:t>, basado en la experiencia de otras industrias con más tiempo de madurez, aunque basado en las características particulares del software como producto y como servicio. </a:t>
            </a:r>
            <a:endParaRPr dirty="0"/>
          </a:p>
        </p:txBody>
      </p:sp>
      <p:grpSp>
        <p:nvGrpSpPr>
          <p:cNvPr id="147" name="Google Shape;147;p20"/>
          <p:cNvGrpSpPr/>
          <p:nvPr/>
        </p:nvGrpSpPr>
        <p:grpSpPr>
          <a:xfrm>
            <a:off x="1025527" y="2218331"/>
            <a:ext cx="2529937" cy="1037170"/>
            <a:chOff x="1263652" y="1992418"/>
            <a:chExt cx="2529937" cy="1037170"/>
          </a:xfrm>
        </p:grpSpPr>
        <p:sp>
          <p:nvSpPr>
            <p:cNvPr id="148" name="Google Shape;148;p20"/>
            <p:cNvSpPr/>
            <p:nvPr/>
          </p:nvSpPr>
          <p:spPr>
            <a:xfrm>
              <a:off x="1263652" y="2315755"/>
              <a:ext cx="556154" cy="713832"/>
            </a:xfrm>
            <a:custGeom>
              <a:avLst/>
              <a:gdLst/>
              <a:ahLst/>
              <a:cxnLst/>
              <a:rect l="l" t="t" r="r" b="b"/>
              <a:pathLst>
                <a:path w="15978" h="20508" fill="none" extrusionOk="0">
                  <a:moveTo>
                    <a:pt x="15977" y="1292"/>
                  </a:moveTo>
                  <a:lnTo>
                    <a:pt x="15977" y="19217"/>
                  </a:lnTo>
                  <a:lnTo>
                    <a:pt x="15977" y="19217"/>
                  </a:lnTo>
                  <a:lnTo>
                    <a:pt x="15953" y="19485"/>
                  </a:lnTo>
                  <a:lnTo>
                    <a:pt x="15880" y="19728"/>
                  </a:lnTo>
                  <a:lnTo>
                    <a:pt x="15758" y="19948"/>
                  </a:lnTo>
                  <a:lnTo>
                    <a:pt x="15612" y="20142"/>
                  </a:lnTo>
                  <a:lnTo>
                    <a:pt x="15417" y="20289"/>
                  </a:lnTo>
                  <a:lnTo>
                    <a:pt x="15198" y="20410"/>
                  </a:lnTo>
                  <a:lnTo>
                    <a:pt x="14955" y="20483"/>
                  </a:lnTo>
                  <a:lnTo>
                    <a:pt x="14711" y="20508"/>
                  </a:lnTo>
                  <a:lnTo>
                    <a:pt x="1267" y="20508"/>
                  </a:lnTo>
                  <a:lnTo>
                    <a:pt x="1267" y="20508"/>
                  </a:lnTo>
                  <a:lnTo>
                    <a:pt x="1023" y="20483"/>
                  </a:lnTo>
                  <a:lnTo>
                    <a:pt x="780" y="20410"/>
                  </a:lnTo>
                  <a:lnTo>
                    <a:pt x="561" y="20289"/>
                  </a:lnTo>
                  <a:lnTo>
                    <a:pt x="366" y="20142"/>
                  </a:lnTo>
                  <a:lnTo>
                    <a:pt x="220" y="19948"/>
                  </a:lnTo>
                  <a:lnTo>
                    <a:pt x="98" y="19728"/>
                  </a:lnTo>
                  <a:lnTo>
                    <a:pt x="25" y="19485"/>
                  </a:lnTo>
                  <a:lnTo>
                    <a:pt x="1" y="19217"/>
                  </a:lnTo>
                  <a:lnTo>
                    <a:pt x="1" y="1292"/>
                  </a:lnTo>
                  <a:lnTo>
                    <a:pt x="1" y="1292"/>
                  </a:lnTo>
                  <a:lnTo>
                    <a:pt x="25" y="1024"/>
                  </a:lnTo>
                  <a:lnTo>
                    <a:pt x="98" y="780"/>
                  </a:lnTo>
                  <a:lnTo>
                    <a:pt x="220" y="561"/>
                  </a:lnTo>
                  <a:lnTo>
                    <a:pt x="366" y="366"/>
                  </a:lnTo>
                  <a:lnTo>
                    <a:pt x="561" y="220"/>
                  </a:lnTo>
                  <a:lnTo>
                    <a:pt x="780" y="98"/>
                  </a:lnTo>
                  <a:lnTo>
                    <a:pt x="1023" y="25"/>
                  </a:lnTo>
                  <a:lnTo>
                    <a:pt x="1267" y="1"/>
                  </a:lnTo>
                  <a:lnTo>
                    <a:pt x="14711" y="1"/>
                  </a:lnTo>
                  <a:lnTo>
                    <a:pt x="14711" y="1"/>
                  </a:lnTo>
                  <a:lnTo>
                    <a:pt x="14955" y="25"/>
                  </a:lnTo>
                  <a:lnTo>
                    <a:pt x="15198" y="98"/>
                  </a:lnTo>
                  <a:lnTo>
                    <a:pt x="15417" y="220"/>
                  </a:lnTo>
                  <a:lnTo>
                    <a:pt x="15612" y="366"/>
                  </a:lnTo>
                  <a:lnTo>
                    <a:pt x="15758" y="561"/>
                  </a:lnTo>
                  <a:lnTo>
                    <a:pt x="15880" y="780"/>
                  </a:lnTo>
                  <a:lnTo>
                    <a:pt x="15953" y="1024"/>
                  </a:lnTo>
                  <a:lnTo>
                    <a:pt x="15977" y="1292"/>
                  </a:lnTo>
                  <a:lnTo>
                    <a:pt x="15977" y="1292"/>
                  </a:lnTo>
                  <a:close/>
                  <a:moveTo>
                    <a:pt x="7989" y="19899"/>
                  </a:moveTo>
                  <a:lnTo>
                    <a:pt x="7989" y="19899"/>
                  </a:lnTo>
                  <a:lnTo>
                    <a:pt x="8159" y="19875"/>
                  </a:lnTo>
                  <a:lnTo>
                    <a:pt x="8306" y="19826"/>
                  </a:lnTo>
                  <a:lnTo>
                    <a:pt x="8452" y="19753"/>
                  </a:lnTo>
                  <a:lnTo>
                    <a:pt x="8574" y="19655"/>
                  </a:lnTo>
                  <a:lnTo>
                    <a:pt x="8671" y="19534"/>
                  </a:lnTo>
                  <a:lnTo>
                    <a:pt x="8744" y="19387"/>
                  </a:lnTo>
                  <a:lnTo>
                    <a:pt x="8793" y="19241"/>
                  </a:lnTo>
                  <a:lnTo>
                    <a:pt x="8817" y="19071"/>
                  </a:lnTo>
                  <a:lnTo>
                    <a:pt x="8817" y="19071"/>
                  </a:lnTo>
                  <a:lnTo>
                    <a:pt x="8793" y="18900"/>
                  </a:lnTo>
                  <a:lnTo>
                    <a:pt x="8744" y="18754"/>
                  </a:lnTo>
                  <a:lnTo>
                    <a:pt x="8671" y="18608"/>
                  </a:lnTo>
                  <a:lnTo>
                    <a:pt x="8574" y="18486"/>
                  </a:lnTo>
                  <a:lnTo>
                    <a:pt x="8452" y="18389"/>
                  </a:lnTo>
                  <a:lnTo>
                    <a:pt x="8306" y="18316"/>
                  </a:lnTo>
                  <a:lnTo>
                    <a:pt x="8159" y="18267"/>
                  </a:lnTo>
                  <a:lnTo>
                    <a:pt x="7989" y="18243"/>
                  </a:lnTo>
                  <a:lnTo>
                    <a:pt x="7989" y="18243"/>
                  </a:lnTo>
                  <a:lnTo>
                    <a:pt x="7819" y="18267"/>
                  </a:lnTo>
                  <a:lnTo>
                    <a:pt x="7672" y="18316"/>
                  </a:lnTo>
                  <a:lnTo>
                    <a:pt x="7526" y="18389"/>
                  </a:lnTo>
                  <a:lnTo>
                    <a:pt x="7404" y="18486"/>
                  </a:lnTo>
                  <a:lnTo>
                    <a:pt x="7307" y="18608"/>
                  </a:lnTo>
                  <a:lnTo>
                    <a:pt x="7234" y="18754"/>
                  </a:lnTo>
                  <a:lnTo>
                    <a:pt x="7185" y="18900"/>
                  </a:lnTo>
                  <a:lnTo>
                    <a:pt x="7161" y="19071"/>
                  </a:lnTo>
                  <a:lnTo>
                    <a:pt x="7161" y="19071"/>
                  </a:lnTo>
                  <a:lnTo>
                    <a:pt x="7185" y="19241"/>
                  </a:lnTo>
                  <a:lnTo>
                    <a:pt x="7234" y="19387"/>
                  </a:lnTo>
                  <a:lnTo>
                    <a:pt x="7307" y="19534"/>
                  </a:lnTo>
                  <a:lnTo>
                    <a:pt x="7404" y="19655"/>
                  </a:lnTo>
                  <a:lnTo>
                    <a:pt x="7526" y="19753"/>
                  </a:lnTo>
                  <a:lnTo>
                    <a:pt x="7672" y="19826"/>
                  </a:lnTo>
                  <a:lnTo>
                    <a:pt x="7819" y="19875"/>
                  </a:lnTo>
                  <a:lnTo>
                    <a:pt x="7989" y="19899"/>
                  </a:lnTo>
                  <a:lnTo>
                    <a:pt x="7989" y="19899"/>
                  </a:lnTo>
                  <a:close/>
                  <a:moveTo>
                    <a:pt x="14394" y="1584"/>
                  </a:moveTo>
                  <a:lnTo>
                    <a:pt x="1584" y="1584"/>
                  </a:lnTo>
                  <a:lnTo>
                    <a:pt x="1584" y="17634"/>
                  </a:lnTo>
                  <a:lnTo>
                    <a:pt x="14394" y="17634"/>
                  </a:lnTo>
                  <a:lnTo>
                    <a:pt x="14394" y="158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2101178" y="2481972"/>
              <a:ext cx="316104" cy="547615"/>
            </a:xfrm>
            <a:custGeom>
              <a:avLst/>
              <a:gdLst/>
              <a:ahLst/>
              <a:cxnLst/>
              <a:rect l="l" t="t" r="r" b="b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" name="Google Shape;150;p20"/>
            <p:cNvGrpSpPr/>
            <p:nvPr/>
          </p:nvGrpSpPr>
          <p:grpSpPr>
            <a:xfrm>
              <a:off x="2698654" y="1992418"/>
              <a:ext cx="1094935" cy="1037170"/>
              <a:chOff x="2583100" y="2973775"/>
              <a:chExt cx="461550" cy="437200"/>
            </a:xfrm>
          </p:grpSpPr>
          <p:sp>
            <p:nvSpPr>
              <p:cNvPr id="151" name="Google Shape;151;p20"/>
              <p:cNvSpPr/>
              <p:nvPr/>
            </p:nvSpPr>
            <p:spPr>
              <a:xfrm>
                <a:off x="2701225" y="3315975"/>
                <a:ext cx="2253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3800" fill="none" extrusionOk="0">
                    <a:moveTo>
                      <a:pt x="2947" y="0"/>
                    </a:moveTo>
                    <a:lnTo>
                      <a:pt x="2947" y="2947"/>
                    </a:lnTo>
                    <a:lnTo>
                      <a:pt x="853" y="2947"/>
                    </a:lnTo>
                    <a:lnTo>
                      <a:pt x="853" y="2947"/>
                    </a:lnTo>
                    <a:lnTo>
                      <a:pt x="682" y="2947"/>
                    </a:lnTo>
                    <a:lnTo>
                      <a:pt x="512" y="2996"/>
                    </a:lnTo>
                    <a:lnTo>
                      <a:pt x="365" y="3093"/>
                    </a:lnTo>
                    <a:lnTo>
                      <a:pt x="244" y="3191"/>
                    </a:lnTo>
                    <a:lnTo>
                      <a:pt x="146" y="3313"/>
                    </a:lnTo>
                    <a:lnTo>
                      <a:pt x="49" y="3459"/>
                    </a:lnTo>
                    <a:lnTo>
                      <a:pt x="0" y="3629"/>
                    </a:lnTo>
                    <a:lnTo>
                      <a:pt x="0" y="3800"/>
                    </a:lnTo>
                    <a:lnTo>
                      <a:pt x="9011" y="3800"/>
                    </a:lnTo>
                    <a:lnTo>
                      <a:pt x="9011" y="3800"/>
                    </a:lnTo>
                    <a:lnTo>
                      <a:pt x="9011" y="3629"/>
                    </a:lnTo>
                    <a:lnTo>
                      <a:pt x="8963" y="3459"/>
                    </a:lnTo>
                    <a:lnTo>
                      <a:pt x="8865" y="3313"/>
                    </a:lnTo>
                    <a:lnTo>
                      <a:pt x="8768" y="3191"/>
                    </a:lnTo>
                    <a:lnTo>
                      <a:pt x="8646" y="3093"/>
                    </a:lnTo>
                    <a:lnTo>
                      <a:pt x="8500" y="2996"/>
                    </a:lnTo>
                    <a:lnTo>
                      <a:pt x="8330" y="2947"/>
                    </a:lnTo>
                    <a:lnTo>
                      <a:pt x="8159" y="2947"/>
                    </a:lnTo>
                    <a:lnTo>
                      <a:pt x="6065" y="2947"/>
                    </a:lnTo>
                    <a:lnTo>
                      <a:pt x="6065" y="0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>
                <a:off x="2583100" y="2973775"/>
                <a:ext cx="461550" cy="336125"/>
              </a:xfrm>
              <a:custGeom>
                <a:avLst/>
                <a:gdLst/>
                <a:ahLst/>
                <a:cxnLst/>
                <a:rect l="l" t="t" r="r" b="b"/>
                <a:pathLst>
                  <a:path w="18462" h="13445" fill="none" extrusionOk="0">
                    <a:moveTo>
                      <a:pt x="17974" y="1"/>
                    </a:moveTo>
                    <a:lnTo>
                      <a:pt x="487" y="1"/>
                    </a:lnTo>
                    <a:lnTo>
                      <a:pt x="487" y="1"/>
                    </a:lnTo>
                    <a:lnTo>
                      <a:pt x="390" y="1"/>
                    </a:lnTo>
                    <a:lnTo>
                      <a:pt x="317" y="50"/>
                    </a:lnTo>
                    <a:lnTo>
                      <a:pt x="220" y="74"/>
                    </a:lnTo>
                    <a:lnTo>
                      <a:pt x="146" y="147"/>
                    </a:lnTo>
                    <a:lnTo>
                      <a:pt x="98" y="220"/>
                    </a:lnTo>
                    <a:lnTo>
                      <a:pt x="49" y="293"/>
                    </a:lnTo>
                    <a:lnTo>
                      <a:pt x="25" y="390"/>
                    </a:lnTo>
                    <a:lnTo>
                      <a:pt x="0" y="488"/>
                    </a:lnTo>
                    <a:lnTo>
                      <a:pt x="0" y="12958"/>
                    </a:lnTo>
                    <a:lnTo>
                      <a:pt x="0" y="12958"/>
                    </a:lnTo>
                    <a:lnTo>
                      <a:pt x="25" y="13055"/>
                    </a:lnTo>
                    <a:lnTo>
                      <a:pt x="49" y="13152"/>
                    </a:lnTo>
                    <a:lnTo>
                      <a:pt x="98" y="13226"/>
                    </a:lnTo>
                    <a:lnTo>
                      <a:pt x="146" y="13299"/>
                    </a:lnTo>
                    <a:lnTo>
                      <a:pt x="220" y="13372"/>
                    </a:lnTo>
                    <a:lnTo>
                      <a:pt x="317" y="13396"/>
                    </a:lnTo>
                    <a:lnTo>
                      <a:pt x="390" y="13445"/>
                    </a:lnTo>
                    <a:lnTo>
                      <a:pt x="487" y="13445"/>
                    </a:lnTo>
                    <a:lnTo>
                      <a:pt x="17974" y="13445"/>
                    </a:lnTo>
                    <a:lnTo>
                      <a:pt x="17974" y="13445"/>
                    </a:lnTo>
                    <a:lnTo>
                      <a:pt x="18072" y="13445"/>
                    </a:lnTo>
                    <a:lnTo>
                      <a:pt x="18145" y="13396"/>
                    </a:lnTo>
                    <a:lnTo>
                      <a:pt x="18242" y="13372"/>
                    </a:lnTo>
                    <a:lnTo>
                      <a:pt x="18315" y="13299"/>
                    </a:lnTo>
                    <a:lnTo>
                      <a:pt x="18364" y="13226"/>
                    </a:lnTo>
                    <a:lnTo>
                      <a:pt x="18413" y="13152"/>
                    </a:lnTo>
                    <a:lnTo>
                      <a:pt x="18437" y="13055"/>
                    </a:lnTo>
                    <a:lnTo>
                      <a:pt x="18461" y="12958"/>
                    </a:lnTo>
                    <a:lnTo>
                      <a:pt x="18461" y="488"/>
                    </a:lnTo>
                    <a:lnTo>
                      <a:pt x="18461" y="488"/>
                    </a:lnTo>
                    <a:lnTo>
                      <a:pt x="18437" y="390"/>
                    </a:lnTo>
                    <a:lnTo>
                      <a:pt x="18413" y="293"/>
                    </a:lnTo>
                    <a:lnTo>
                      <a:pt x="18364" y="220"/>
                    </a:lnTo>
                    <a:lnTo>
                      <a:pt x="18315" y="147"/>
                    </a:lnTo>
                    <a:lnTo>
                      <a:pt x="18242" y="74"/>
                    </a:lnTo>
                    <a:lnTo>
                      <a:pt x="18145" y="50"/>
                    </a:lnTo>
                    <a:lnTo>
                      <a:pt x="18072" y="1"/>
                    </a:lnTo>
                    <a:lnTo>
                      <a:pt x="17974" y="1"/>
                    </a:lnTo>
                    <a:lnTo>
                      <a:pt x="17974" y="1"/>
                    </a:lnTo>
                    <a:close/>
                    <a:moveTo>
                      <a:pt x="17000" y="11983"/>
                    </a:moveTo>
                    <a:lnTo>
                      <a:pt x="1462" y="11983"/>
                    </a:lnTo>
                    <a:lnTo>
                      <a:pt x="1462" y="1462"/>
                    </a:lnTo>
                    <a:lnTo>
                      <a:pt x="17000" y="1462"/>
                    </a:lnTo>
                    <a:lnTo>
                      <a:pt x="17000" y="11983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2" name="Rectángulo 11"/>
          <p:cNvSpPr/>
          <p:nvPr/>
        </p:nvSpPr>
        <p:spPr>
          <a:xfrm>
            <a:off x="542700" y="4950"/>
            <a:ext cx="4017136" cy="639193"/>
          </a:xfrm>
          <a:prstGeom prst="rect">
            <a:avLst/>
          </a:prstGeom>
          <a:solidFill>
            <a:srgbClr val="FDB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Google Shape;103;p15"/>
          <p:cNvSpPr txBox="1">
            <a:spLocks/>
          </p:cNvSpPr>
          <p:nvPr/>
        </p:nvSpPr>
        <p:spPr>
          <a:xfrm>
            <a:off x="821727" y="8189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>
                <a:solidFill>
                  <a:srgbClr val="294667"/>
                </a:solidFill>
              </a:rPr>
              <a:t>Control y Aseguramiento de la Calidad del Software</a:t>
            </a:r>
            <a:endParaRPr lang="es-ES" sz="2400" dirty="0">
              <a:solidFill>
                <a:srgbClr val="2946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81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body" idx="1"/>
          </p:nvPr>
        </p:nvSpPr>
        <p:spPr>
          <a:xfrm>
            <a:off x="3468200" y="1835729"/>
            <a:ext cx="4942751" cy="22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s-ES" dirty="0" smtClean="0"/>
              <a:t>El </a:t>
            </a:r>
            <a:r>
              <a:rPr lang="es-ES" dirty="0"/>
              <a:t>estándar ISO 9126 ha sido desarrollado en un intento de identificar los atributos clave de calidad para el </a:t>
            </a:r>
            <a:r>
              <a:rPr lang="es-ES" dirty="0" smtClean="0"/>
              <a:t>software. Esta </a:t>
            </a:r>
            <a:r>
              <a:rPr lang="es-ES" dirty="0"/>
              <a:t>norma nos indica las características de la calidad y los lineamientos para su uso. </a:t>
            </a:r>
            <a:endParaRPr lang="es-ES" dirty="0" smtClean="0"/>
          </a:p>
          <a:p>
            <a:pPr marL="0" lvl="0" indent="0" algn="just">
              <a:buNone/>
            </a:pPr>
            <a:r>
              <a:rPr lang="es-ES" dirty="0" smtClean="0"/>
              <a:t>El </a:t>
            </a:r>
            <a:r>
              <a:rPr lang="es-ES" dirty="0"/>
              <a:t>estándar identifica 6 atributos clave de calidad:</a:t>
            </a:r>
            <a:endParaRPr dirty="0"/>
          </a:p>
        </p:txBody>
      </p:sp>
      <p:sp>
        <p:nvSpPr>
          <p:cNvPr id="178" name="Google Shape;178;p22"/>
          <p:cNvSpPr txBox="1">
            <a:spLocks noGrp="1"/>
          </p:cNvSpPr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C" dirty="0" smtClean="0"/>
              <a:t>ISO-9126 - </a:t>
            </a:r>
            <a:r>
              <a:rPr lang="es-ES" dirty="0"/>
              <a:t>Calidad del producto</a:t>
            </a:r>
            <a:endParaRPr dirty="0"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" name="Google Shape;103;p15"/>
          <p:cNvSpPr txBox="1">
            <a:spLocks/>
          </p:cNvSpPr>
          <p:nvPr/>
        </p:nvSpPr>
        <p:spPr>
          <a:xfrm>
            <a:off x="0" y="0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>
                <a:solidFill>
                  <a:srgbClr val="294667"/>
                </a:solidFill>
              </a:rPr>
              <a:t>Control y Aseguramiento de la Calidad del Software</a:t>
            </a:r>
            <a:endParaRPr lang="es-ES" sz="2400" dirty="0">
              <a:solidFill>
                <a:srgbClr val="29466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>
            <a:spLocks noGrp="1"/>
          </p:cNvSpPr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C" dirty="0" smtClean="0"/>
              <a:t>ISO-9126 - </a:t>
            </a:r>
            <a:r>
              <a:rPr lang="es-ES" dirty="0"/>
              <a:t>Calidad del producto</a:t>
            </a:r>
            <a:endParaRPr dirty="0"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" name="Google Shape;103;p15"/>
          <p:cNvSpPr txBox="1">
            <a:spLocks/>
          </p:cNvSpPr>
          <p:nvPr/>
        </p:nvSpPr>
        <p:spPr>
          <a:xfrm>
            <a:off x="0" y="0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>
                <a:solidFill>
                  <a:srgbClr val="294667"/>
                </a:solidFill>
              </a:rPr>
              <a:t>Control y Aseguramiento de la Calidad del Software</a:t>
            </a:r>
            <a:endParaRPr lang="es-ES" sz="2400" dirty="0">
              <a:solidFill>
                <a:srgbClr val="294667"/>
              </a:solidFill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936445223"/>
              </p:ext>
            </p:extLst>
          </p:nvPr>
        </p:nvGraphicFramePr>
        <p:xfrm>
          <a:off x="3210575" y="1465674"/>
          <a:ext cx="5819126" cy="3611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877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>
            <a:spLocks noGrp="1"/>
          </p:cNvSpPr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C" dirty="0" smtClean="0"/>
              <a:t>ISO-9126 - </a:t>
            </a:r>
            <a:r>
              <a:rPr lang="es-ES" dirty="0"/>
              <a:t>Calidad del producto</a:t>
            </a:r>
            <a:endParaRPr dirty="0"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" name="Google Shape;103;p15"/>
          <p:cNvSpPr txBox="1">
            <a:spLocks/>
          </p:cNvSpPr>
          <p:nvPr/>
        </p:nvSpPr>
        <p:spPr>
          <a:xfrm>
            <a:off x="0" y="0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>
                <a:solidFill>
                  <a:srgbClr val="294667"/>
                </a:solidFill>
              </a:rPr>
              <a:t>Control y Aseguramiento de la Calidad del Software</a:t>
            </a:r>
            <a:endParaRPr lang="es-ES" sz="2400" dirty="0">
              <a:solidFill>
                <a:srgbClr val="294667"/>
              </a:solidFill>
            </a:endParaRPr>
          </a:p>
        </p:txBody>
      </p:sp>
      <p:sp>
        <p:nvSpPr>
          <p:cNvPr id="7" name="Google Shape;146;p20"/>
          <p:cNvSpPr txBox="1">
            <a:spLocks noGrp="1"/>
          </p:cNvSpPr>
          <p:nvPr>
            <p:ph type="body" idx="1"/>
          </p:nvPr>
        </p:nvSpPr>
        <p:spPr>
          <a:xfrm>
            <a:off x="3468200" y="1585101"/>
            <a:ext cx="5361475" cy="3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 algn="just">
              <a:buSzPts val="1800"/>
            </a:pPr>
            <a:r>
              <a:rPr lang="es-ES" b="1" dirty="0" smtClean="0"/>
              <a:t>Funcionalidad</a:t>
            </a:r>
            <a:r>
              <a:rPr lang="es-ES" b="1" dirty="0"/>
              <a:t>:</a:t>
            </a:r>
            <a:r>
              <a:rPr lang="es-ES" dirty="0"/>
              <a:t> el grado en que el software satisface las necesidades indicadas por los siguientes subatributos: idoneidad, corrección, </a:t>
            </a:r>
            <a:r>
              <a:rPr lang="es-ES" dirty="0" err="1"/>
              <a:t>interoperatividad</a:t>
            </a:r>
            <a:r>
              <a:rPr lang="es-ES" dirty="0"/>
              <a:t>, conformidad y seguridad</a:t>
            </a:r>
            <a:r>
              <a:rPr lang="es-ES" dirty="0" smtClean="0"/>
              <a:t>. </a:t>
            </a:r>
          </a:p>
          <a:p>
            <a:pPr indent="-342900" algn="just">
              <a:buSzPts val="1800"/>
            </a:pPr>
            <a:r>
              <a:rPr lang="es-ES" b="1" dirty="0" smtClean="0"/>
              <a:t>Confiabilidad</a:t>
            </a:r>
            <a:r>
              <a:rPr lang="es-ES" b="1" dirty="0"/>
              <a:t>:</a:t>
            </a:r>
            <a:r>
              <a:rPr lang="es-ES" dirty="0"/>
              <a:t> cantidad de tiempo que el software está disponible para su uso. Está referido por los siguientes subatributos: madurez, tolerancia a fallos y facilidad de recuperación</a:t>
            </a:r>
            <a:r>
              <a:rPr lang="es-ES" dirty="0" smtClean="0"/>
              <a:t>. </a:t>
            </a:r>
          </a:p>
          <a:p>
            <a:pPr indent="-342900" algn="just">
              <a:buSzPts val="1800"/>
            </a:pPr>
            <a:r>
              <a:rPr lang="es-ES" b="1" dirty="0" smtClean="0"/>
              <a:t>Usabilidad</a:t>
            </a:r>
            <a:r>
              <a:rPr lang="es-ES" b="1" dirty="0"/>
              <a:t>: </a:t>
            </a:r>
            <a:r>
              <a:rPr lang="es-ES" dirty="0"/>
              <a:t>grado en que el software es fácil de usar. Viene reflejado por los siguientes subatributos: facilidad de comprensión, facilidad de aprendizaje y operatividad.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44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>
            <a:spLocks noGrp="1"/>
          </p:cNvSpPr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C" dirty="0" smtClean="0"/>
              <a:t>ISO-9126 - </a:t>
            </a:r>
            <a:r>
              <a:rPr lang="es-ES" dirty="0"/>
              <a:t>Calidad del producto</a:t>
            </a:r>
            <a:endParaRPr dirty="0"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" name="Google Shape;103;p15"/>
          <p:cNvSpPr txBox="1">
            <a:spLocks/>
          </p:cNvSpPr>
          <p:nvPr/>
        </p:nvSpPr>
        <p:spPr>
          <a:xfrm>
            <a:off x="0" y="0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>
                <a:solidFill>
                  <a:srgbClr val="294667"/>
                </a:solidFill>
              </a:rPr>
              <a:t>Control y Aseguramiento de la Calidad del Software</a:t>
            </a:r>
            <a:endParaRPr lang="es-ES" sz="2400" dirty="0">
              <a:solidFill>
                <a:srgbClr val="294667"/>
              </a:solidFill>
            </a:endParaRPr>
          </a:p>
        </p:txBody>
      </p:sp>
      <p:sp>
        <p:nvSpPr>
          <p:cNvPr id="7" name="Google Shape;146;p20"/>
          <p:cNvSpPr txBox="1">
            <a:spLocks noGrp="1"/>
          </p:cNvSpPr>
          <p:nvPr>
            <p:ph type="body" idx="1"/>
          </p:nvPr>
        </p:nvSpPr>
        <p:spPr>
          <a:xfrm>
            <a:off x="3468200" y="1585101"/>
            <a:ext cx="5361475" cy="3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 algn="just">
              <a:buSzPts val="1800"/>
            </a:pPr>
            <a:r>
              <a:rPr lang="es-ES" b="1" dirty="0" smtClean="0"/>
              <a:t>Eficiencia</a:t>
            </a:r>
            <a:r>
              <a:rPr lang="es-ES" b="1" dirty="0"/>
              <a:t>: </a:t>
            </a:r>
            <a:r>
              <a:rPr lang="es-ES" dirty="0"/>
              <a:t>grado en que el software hace óptimo el uso de los recursos del sistema. Está indicado por los siguientes subatributos: tiempo de uso y recursos utilizados.</a:t>
            </a:r>
          </a:p>
          <a:p>
            <a:pPr indent="-342900" algn="just">
              <a:buSzPts val="1800"/>
            </a:pPr>
            <a:r>
              <a:rPr lang="es-ES" b="1" dirty="0" smtClean="0"/>
              <a:t>Mantenibilidad: </a:t>
            </a:r>
            <a:r>
              <a:rPr lang="es-ES" dirty="0"/>
              <a:t>la facilidad con que una modificación puede ser realizada. Está indicada por los siguientes subatributos: facilidad de análisis, facilidad de cambio, estabilidad y facilidad de prueba.</a:t>
            </a:r>
          </a:p>
          <a:p>
            <a:pPr indent="-342900" algn="just">
              <a:buSzPts val="1800"/>
            </a:pPr>
            <a:r>
              <a:rPr lang="es-ES" b="1" dirty="0" smtClean="0"/>
              <a:t>Portabilidad</a:t>
            </a:r>
            <a:r>
              <a:rPr lang="es-ES" b="1" dirty="0"/>
              <a:t>: </a:t>
            </a:r>
            <a:r>
              <a:rPr lang="es-ES" dirty="0"/>
              <a:t>la facilidad con que el software puede ser llevado de un entorno a otro. Está referido por los siguientes subatributos: facilidad de instalación, facilidad de ajuste, facilidad de adaptación al cambio.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761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>
            <a:spLocks noGrp="1"/>
          </p:cNvSpPr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 smtClean="0"/>
              <a:t>Definición </a:t>
            </a:r>
            <a:r>
              <a:rPr lang="es-ES" dirty="0"/>
              <a:t>de Aseguramiento de la calidad</a:t>
            </a:r>
            <a:endParaRPr dirty="0"/>
          </a:p>
        </p:txBody>
      </p:sp>
      <p:sp>
        <p:nvSpPr>
          <p:cNvPr id="266" name="Google Shape;266;p31"/>
          <p:cNvSpPr txBox="1">
            <a:spLocks noGrp="1"/>
          </p:cNvSpPr>
          <p:nvPr>
            <p:ph type="body" idx="1"/>
          </p:nvPr>
        </p:nvSpPr>
        <p:spPr>
          <a:xfrm>
            <a:off x="434325" y="1586300"/>
            <a:ext cx="25329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C" b="1" dirty="0" smtClean="0"/>
              <a:t>1. AENOR</a:t>
            </a:r>
            <a:r>
              <a:rPr lang="es-EC" b="1" dirty="0"/>
              <a:t>, </a:t>
            </a:r>
            <a:r>
              <a:rPr lang="es-EC" b="1" dirty="0" smtClean="0"/>
              <a:t>1992</a:t>
            </a:r>
          </a:p>
          <a:p>
            <a:pPr marL="0" lvl="0" indent="0" algn="just">
              <a:buNone/>
            </a:pPr>
            <a:r>
              <a:rPr lang="es-ES" sz="1200" dirty="0" smtClean="0"/>
              <a:t>Conjunto </a:t>
            </a:r>
            <a:r>
              <a:rPr lang="es-ES" sz="1200" dirty="0"/>
              <a:t>de actividades planificadas y sistemáticas necesarias para aportar la confianza en que el producto </a:t>
            </a:r>
            <a:r>
              <a:rPr lang="es-ES" sz="1200" dirty="0" smtClean="0"/>
              <a:t>satisfaga </a:t>
            </a:r>
            <a:r>
              <a:rPr lang="es-ES" sz="1200" dirty="0"/>
              <a:t>los requisitos dados de calidad</a:t>
            </a:r>
            <a:r>
              <a:rPr lang="en" sz="1200" dirty="0" smtClean="0"/>
              <a:t>.</a:t>
            </a:r>
            <a:endParaRPr sz="1200" dirty="0"/>
          </a:p>
        </p:txBody>
      </p:sp>
      <p:sp>
        <p:nvSpPr>
          <p:cNvPr id="267" name="Google Shape;267;p31"/>
          <p:cNvSpPr txBox="1">
            <a:spLocks noGrp="1"/>
          </p:cNvSpPr>
          <p:nvPr>
            <p:ph type="body" idx="2"/>
          </p:nvPr>
        </p:nvSpPr>
        <p:spPr>
          <a:xfrm>
            <a:off x="3120077" y="1586300"/>
            <a:ext cx="25329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C" b="1" dirty="0" smtClean="0"/>
              <a:t>2. IEEE</a:t>
            </a:r>
            <a:endParaRPr b="1" dirty="0"/>
          </a:p>
          <a:p>
            <a:pPr marL="0" lvl="0" indent="0" algn="just">
              <a:buNone/>
            </a:pPr>
            <a:r>
              <a:rPr lang="es-ES" sz="1200" dirty="0" smtClean="0"/>
              <a:t>Conjunto </a:t>
            </a:r>
            <a:r>
              <a:rPr lang="es-ES" sz="1200" dirty="0"/>
              <a:t>de actividades para evaluar el proceso mediante el cual se desarrolla el producto</a:t>
            </a:r>
            <a:r>
              <a:rPr lang="en" sz="1200" dirty="0" smtClean="0"/>
              <a:t>.</a:t>
            </a:r>
            <a:endParaRPr sz="1200" dirty="0"/>
          </a:p>
        </p:txBody>
      </p:sp>
      <p:sp>
        <p:nvSpPr>
          <p:cNvPr id="268" name="Google Shape;268;p31"/>
          <p:cNvSpPr txBox="1">
            <a:spLocks noGrp="1"/>
          </p:cNvSpPr>
          <p:nvPr>
            <p:ph type="body" idx="1"/>
          </p:nvPr>
        </p:nvSpPr>
        <p:spPr>
          <a:xfrm>
            <a:off x="1847927" y="3136867"/>
            <a:ext cx="2544300" cy="1729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C" b="1" dirty="0" smtClean="0"/>
              <a:t>3. LOVELLE, 1999</a:t>
            </a:r>
            <a:endParaRPr b="1" dirty="0"/>
          </a:p>
          <a:p>
            <a:pPr marL="0" lvl="0" indent="0" algn="just">
              <a:buNone/>
            </a:pPr>
            <a:r>
              <a:rPr lang="es-ES" sz="1200" dirty="0"/>
              <a:t>El aseguramiento de calidad del software es el conjunto de actividades planificadas y sistemáticas necesarias para aportar la confianza en que el producto (software) </a:t>
            </a:r>
            <a:r>
              <a:rPr lang="es-ES" sz="1200" dirty="0" smtClean="0"/>
              <a:t>satisfaga </a:t>
            </a:r>
            <a:r>
              <a:rPr lang="es-ES" sz="1200" dirty="0"/>
              <a:t>los requisitos dados de calidad</a:t>
            </a:r>
            <a:r>
              <a:rPr lang="en" sz="1200" dirty="0" smtClean="0"/>
              <a:t>. </a:t>
            </a:r>
            <a:endParaRPr sz="1200" dirty="0"/>
          </a:p>
        </p:txBody>
      </p:sp>
      <p:sp>
        <p:nvSpPr>
          <p:cNvPr id="270" name="Google Shape;270;p31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18</a:t>
            </a:fld>
            <a:endParaRPr>
              <a:solidFill>
                <a:srgbClr val="294667"/>
              </a:solidFill>
            </a:endParaRPr>
          </a:p>
        </p:txBody>
      </p:sp>
      <p:sp>
        <p:nvSpPr>
          <p:cNvPr id="9" name="Google Shape;103;p15"/>
          <p:cNvSpPr txBox="1">
            <a:spLocks/>
          </p:cNvSpPr>
          <p:nvPr/>
        </p:nvSpPr>
        <p:spPr>
          <a:xfrm>
            <a:off x="6142331" y="56221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/>
              <a:t>Control y Aseguramiento de la Calidad del Software</a:t>
            </a:r>
            <a:endParaRPr lang="es-ES" sz="2400" dirty="0"/>
          </a:p>
        </p:txBody>
      </p:sp>
      <p:grpSp>
        <p:nvGrpSpPr>
          <p:cNvPr id="10" name="Google Shape;434;p40"/>
          <p:cNvGrpSpPr/>
          <p:nvPr/>
        </p:nvGrpSpPr>
        <p:grpSpPr>
          <a:xfrm>
            <a:off x="7332006" y="2663315"/>
            <a:ext cx="621370" cy="616969"/>
            <a:chOff x="5290150" y="1636700"/>
            <a:chExt cx="425025" cy="429875"/>
          </a:xfrm>
        </p:grpSpPr>
        <p:sp>
          <p:nvSpPr>
            <p:cNvPr id="11" name="Google Shape;435;p40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6;p4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18;p16"/>
          <p:cNvSpPr txBox="1">
            <a:spLocks/>
          </p:cNvSpPr>
          <p:nvPr/>
        </p:nvSpPr>
        <p:spPr>
          <a:xfrm>
            <a:off x="6294350" y="4267200"/>
            <a:ext cx="27132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0"/>
              </a:spcBef>
              <a:buFont typeface="Open Sans"/>
              <a:buNone/>
            </a:pPr>
            <a:r>
              <a:rPr lang="es-ES" sz="600" b="1" smtClean="0">
                <a:solidFill>
                  <a:srgbClr val="FFA800"/>
                </a:solidFill>
              </a:rPr>
              <a:t>Universidad Técnica de Machala</a:t>
            </a:r>
          </a:p>
          <a:p>
            <a:pPr marL="0" indent="0">
              <a:spcBef>
                <a:spcPts val="0"/>
              </a:spcBef>
              <a:buFont typeface="Open Sans"/>
              <a:buNone/>
            </a:pPr>
            <a:r>
              <a:rPr lang="es-ES" sz="600" b="1" smtClean="0">
                <a:solidFill>
                  <a:srgbClr val="FFA800"/>
                </a:solidFill>
              </a:rPr>
              <a:t>Facultad de Ingeniería Civil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ES" sz="600" smtClean="0">
                <a:solidFill>
                  <a:srgbClr val="FFA800"/>
                </a:solidFill>
              </a:rPr>
              <a:t>Ing. Lewis Chimarro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ES" sz="600" smtClean="0">
                <a:solidFill>
                  <a:srgbClr val="FFA800"/>
                </a:solidFill>
              </a:rPr>
              <a:t>Magister en Ingenieria de Software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Open Sans"/>
              <a:buNone/>
            </a:pPr>
            <a:r>
              <a:rPr lang="es-ES" sz="600" b="1" u="sng" smtClean="0">
                <a:solidFill>
                  <a:srgbClr val="FFA800"/>
                </a:solidFill>
                <a:hlinkClick r:id="rId4"/>
              </a:rPr>
              <a:t>vchimarro@utmachaa.edu.ec</a:t>
            </a:r>
            <a:endParaRPr lang="es-ES" sz="600" dirty="0">
              <a:solidFill>
                <a:srgbClr val="FFA8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>
            <a:spLocks noGrp="1"/>
          </p:cNvSpPr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 smtClean="0"/>
              <a:t>Aseguramiento </a:t>
            </a:r>
            <a:r>
              <a:rPr lang="es-ES" dirty="0"/>
              <a:t>de la calidad</a:t>
            </a:r>
            <a:endParaRPr dirty="0"/>
          </a:p>
        </p:txBody>
      </p:sp>
      <p:sp>
        <p:nvSpPr>
          <p:cNvPr id="266" name="Google Shape;266;p31"/>
          <p:cNvSpPr txBox="1">
            <a:spLocks noGrp="1"/>
          </p:cNvSpPr>
          <p:nvPr>
            <p:ph type="body" idx="1"/>
          </p:nvPr>
        </p:nvSpPr>
        <p:spPr>
          <a:xfrm>
            <a:off x="434706" y="1795850"/>
            <a:ext cx="5219181" cy="24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dirty="0">
                <a:solidFill>
                  <a:srgbClr val="021028"/>
                </a:solidFill>
              </a:rPr>
              <a:t>El aseguramiento de calidad del software se diseña para cada aplicación antes de comenzar a desarrollarla y no </a:t>
            </a:r>
            <a:r>
              <a:rPr lang="es-ES" dirty="0" smtClean="0">
                <a:solidFill>
                  <a:srgbClr val="021028"/>
                </a:solidFill>
              </a:rPr>
              <a:t>después.</a:t>
            </a:r>
          </a:p>
          <a:p>
            <a:pPr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dirty="0">
                <a:solidFill>
                  <a:srgbClr val="021028"/>
                </a:solidFill>
              </a:rPr>
              <a:t>Algunos autores prefieren decir garantía de calidad en vez de </a:t>
            </a:r>
            <a:r>
              <a:rPr lang="es-ES" dirty="0" smtClean="0">
                <a:solidFill>
                  <a:srgbClr val="021028"/>
                </a:solidFill>
              </a:rPr>
              <a:t>aseguramiento.</a:t>
            </a:r>
          </a:p>
          <a:p>
            <a:pPr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dirty="0" smtClean="0">
                <a:solidFill>
                  <a:srgbClr val="021028"/>
                </a:solidFill>
              </a:rPr>
              <a:t>Aunque, </a:t>
            </a:r>
            <a:r>
              <a:rPr lang="es-ES" i="1" dirty="0" smtClean="0">
                <a:solidFill>
                  <a:srgbClr val="021028"/>
                </a:solidFill>
              </a:rPr>
              <a:t>Garantía</a:t>
            </a:r>
            <a:r>
              <a:rPr lang="es-ES" dirty="0">
                <a:solidFill>
                  <a:srgbClr val="021028"/>
                </a:solidFill>
              </a:rPr>
              <a:t>, puede confundir con garantía de </a:t>
            </a:r>
            <a:r>
              <a:rPr lang="es-ES" dirty="0" smtClean="0">
                <a:solidFill>
                  <a:srgbClr val="021028"/>
                </a:solidFill>
              </a:rPr>
              <a:t>productos.</a:t>
            </a:r>
          </a:p>
          <a:p>
            <a:pPr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dirty="0">
                <a:solidFill>
                  <a:srgbClr val="021028"/>
                </a:solidFill>
              </a:rPr>
              <a:t>Aseguramiento pretende dar confianza en que el producto tiene </a:t>
            </a:r>
            <a:r>
              <a:rPr lang="es-ES" dirty="0" smtClean="0">
                <a:solidFill>
                  <a:srgbClr val="021028"/>
                </a:solidFill>
              </a:rPr>
              <a:t>calidad.</a:t>
            </a:r>
            <a:endParaRPr dirty="0">
              <a:solidFill>
                <a:srgbClr val="021028"/>
              </a:solidFill>
            </a:endParaRPr>
          </a:p>
        </p:txBody>
      </p:sp>
      <p:sp>
        <p:nvSpPr>
          <p:cNvPr id="270" name="Google Shape;270;p31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19</a:t>
            </a:fld>
            <a:endParaRPr>
              <a:solidFill>
                <a:srgbClr val="294667"/>
              </a:solidFill>
            </a:endParaRPr>
          </a:p>
        </p:txBody>
      </p:sp>
      <p:sp>
        <p:nvSpPr>
          <p:cNvPr id="9" name="Google Shape;103;p15"/>
          <p:cNvSpPr txBox="1">
            <a:spLocks/>
          </p:cNvSpPr>
          <p:nvPr/>
        </p:nvSpPr>
        <p:spPr>
          <a:xfrm>
            <a:off x="6142331" y="56221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/>
              <a:t>Control y Aseguramiento de la Calidad del Software</a:t>
            </a:r>
            <a:endParaRPr lang="es-ES" sz="2400" dirty="0"/>
          </a:p>
        </p:txBody>
      </p:sp>
      <p:grpSp>
        <p:nvGrpSpPr>
          <p:cNvPr id="10" name="Google Shape;434;p40"/>
          <p:cNvGrpSpPr/>
          <p:nvPr/>
        </p:nvGrpSpPr>
        <p:grpSpPr>
          <a:xfrm>
            <a:off x="7332006" y="2663315"/>
            <a:ext cx="621370" cy="616969"/>
            <a:chOff x="5290150" y="1636700"/>
            <a:chExt cx="425025" cy="429875"/>
          </a:xfrm>
        </p:grpSpPr>
        <p:sp>
          <p:nvSpPr>
            <p:cNvPr id="11" name="Google Shape;435;p40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6;p4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18;p16"/>
          <p:cNvSpPr txBox="1">
            <a:spLocks noGrp="1"/>
          </p:cNvSpPr>
          <p:nvPr>
            <p:ph type="body" idx="2"/>
          </p:nvPr>
        </p:nvSpPr>
        <p:spPr>
          <a:xfrm>
            <a:off x="6294350" y="4267200"/>
            <a:ext cx="2713200" cy="5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 smtClean="0">
                <a:solidFill>
                  <a:srgbClr val="FFA800"/>
                </a:solidFill>
              </a:rPr>
              <a:t>Universidad Técnica de Machala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 smtClean="0">
                <a:solidFill>
                  <a:srgbClr val="FFA800"/>
                </a:solidFill>
              </a:rPr>
              <a:t>Facultad de Ingeniería Civil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 smtClean="0">
                <a:solidFill>
                  <a:srgbClr val="FFA800"/>
                </a:solidFill>
              </a:rPr>
              <a:t>Ing. </a:t>
            </a:r>
            <a:r>
              <a:rPr lang="es-EC" sz="600" dirty="0" smtClean="0">
                <a:solidFill>
                  <a:srgbClr val="FFA800"/>
                </a:solidFill>
              </a:rPr>
              <a:t>L</a:t>
            </a:r>
            <a:r>
              <a:rPr lang="en" sz="600" dirty="0" smtClean="0">
                <a:solidFill>
                  <a:srgbClr val="FFA800"/>
                </a:solidFill>
              </a:rPr>
              <a:t>ewis Chimarro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 smtClean="0">
                <a:solidFill>
                  <a:srgbClr val="FFA800"/>
                </a:solidFill>
              </a:rPr>
              <a:t>Magister en Ingenieria de Software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s-EC" sz="600" b="1" u="sng" dirty="0" smtClean="0">
                <a:solidFill>
                  <a:srgbClr val="FFA800"/>
                </a:solidFill>
                <a:hlinkClick r:id="rId4"/>
              </a:rPr>
              <a:t>vchimarro@utmachaa.edu.ec</a:t>
            </a:r>
            <a:endParaRPr sz="600" dirty="0">
              <a:solidFill>
                <a:srgbClr val="FFA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88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Definición de Calidad</a:t>
            </a:r>
            <a:endParaRPr dirty="0"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2"/>
          </p:nvPr>
        </p:nvSpPr>
        <p:spPr>
          <a:xfrm>
            <a:off x="3089563" y="1545556"/>
            <a:ext cx="2563943" cy="3345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-EC" sz="1100" b="1" dirty="0" smtClean="0"/>
              <a:t>2. LA INTERNATIONAL STANDARDS ORGANIZATION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s-ES" sz="1100" dirty="0"/>
              <a:t>ISO en la norma 8402:1994, la define como la “Totalidad de propiedades y características de un producto, proceso o servicio que le confiere su aptitud para satisfacer unas necesidades expresadas o implícitas</a:t>
            </a:r>
            <a:r>
              <a:rPr lang="es-ES" sz="1100" dirty="0" smtClean="0"/>
              <a:t>.”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es-ES" sz="1100" dirty="0" smtClean="0"/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s-ES" sz="1100" dirty="0" smtClean="0"/>
              <a:t>En </a:t>
            </a:r>
            <a:r>
              <a:rPr lang="es-ES" sz="1100" dirty="0"/>
              <a:t>la actualización de la Norma ISO, la 9000:2000, la definición </a:t>
            </a:r>
            <a:r>
              <a:rPr lang="es-ES" sz="1100" dirty="0" smtClean="0"/>
              <a:t>resultó </a:t>
            </a:r>
            <a:r>
              <a:rPr lang="es-ES" sz="1100" dirty="0"/>
              <a:t>“Grado en el que un conjunto de características inherentes cumple con los requisitos”. En esta definición se hace especial énfasis en cumplir los requerimientos de los </a:t>
            </a:r>
            <a:r>
              <a:rPr lang="es-ES" sz="1100" dirty="0" smtClean="0"/>
              <a:t>usuarios.</a:t>
            </a:r>
            <a:endParaRPr sz="1100" dirty="0"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2"/>
          </p:nvPr>
        </p:nvSpPr>
        <p:spPr>
          <a:xfrm>
            <a:off x="6294350" y="4267200"/>
            <a:ext cx="2713200" cy="5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 smtClean="0">
                <a:solidFill>
                  <a:srgbClr val="FFA800"/>
                </a:solidFill>
              </a:rPr>
              <a:t>Universidad Técnica de Machala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 smtClean="0">
                <a:solidFill>
                  <a:srgbClr val="FFA800"/>
                </a:solidFill>
              </a:rPr>
              <a:t>Facultad de Ingeniería Civil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 smtClean="0">
                <a:solidFill>
                  <a:srgbClr val="FFA800"/>
                </a:solidFill>
              </a:rPr>
              <a:t>Ing. </a:t>
            </a:r>
            <a:r>
              <a:rPr lang="es-EC" sz="600" dirty="0" smtClean="0">
                <a:solidFill>
                  <a:srgbClr val="FFA800"/>
                </a:solidFill>
              </a:rPr>
              <a:t>L</a:t>
            </a:r>
            <a:r>
              <a:rPr lang="en" sz="600" dirty="0" smtClean="0">
                <a:solidFill>
                  <a:srgbClr val="FFA800"/>
                </a:solidFill>
              </a:rPr>
              <a:t>ewis Chimarro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 smtClean="0">
                <a:solidFill>
                  <a:srgbClr val="FFA800"/>
                </a:solidFill>
              </a:rPr>
              <a:t>Magister en Ingenieria de Software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s-EC" sz="600" b="1" u="sng" dirty="0" smtClean="0">
                <a:solidFill>
                  <a:srgbClr val="FFA800"/>
                </a:solidFill>
                <a:hlinkClick r:id="rId4"/>
              </a:rPr>
              <a:t>vchimarro@utmachaa.edu.ec</a:t>
            </a:r>
            <a:endParaRPr sz="600" dirty="0">
              <a:solidFill>
                <a:srgbClr val="FFA800"/>
              </a:solidFill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6000" y="-6927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2</a:t>
            </a:fld>
            <a:endParaRPr>
              <a:solidFill>
                <a:srgbClr val="294667"/>
              </a:solidFill>
            </a:endParaRPr>
          </a:p>
        </p:txBody>
      </p:sp>
      <p:sp>
        <p:nvSpPr>
          <p:cNvPr id="9" name="Google Shape;120;p16"/>
          <p:cNvSpPr txBox="1">
            <a:spLocks noGrp="1"/>
          </p:cNvSpPr>
          <p:nvPr>
            <p:ph type="body" idx="1"/>
          </p:nvPr>
        </p:nvSpPr>
        <p:spPr>
          <a:xfrm>
            <a:off x="434707" y="1557655"/>
            <a:ext cx="2492324" cy="1114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-EC" sz="1100" b="1" dirty="0" smtClean="0"/>
              <a:t>1. LA REAL ACADEMIA ESPAÑOLA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s-ES" sz="1100" dirty="0" smtClean="0"/>
              <a:t>“</a:t>
            </a:r>
            <a:r>
              <a:rPr lang="es-ES" sz="1100" dirty="0"/>
              <a:t>Propiedad o conjunto de </a:t>
            </a:r>
            <a:r>
              <a:rPr lang="es-ES" sz="1100" dirty="0" smtClean="0"/>
              <a:t>propiedades inherentes </a:t>
            </a:r>
            <a:r>
              <a:rPr lang="es-ES" sz="1100" dirty="0"/>
              <a:t>a algo, que permiten juzgar su valor</a:t>
            </a:r>
            <a:r>
              <a:rPr lang="es-ES" sz="1100" dirty="0" smtClean="0"/>
              <a:t>”</a:t>
            </a:r>
            <a:r>
              <a:rPr lang="es-ES" sz="1100" dirty="0"/>
              <a:t>.</a:t>
            </a:r>
          </a:p>
        </p:txBody>
      </p:sp>
      <p:sp>
        <p:nvSpPr>
          <p:cNvPr id="10" name="Google Shape;120;p16"/>
          <p:cNvSpPr txBox="1">
            <a:spLocks/>
          </p:cNvSpPr>
          <p:nvPr/>
        </p:nvSpPr>
        <p:spPr>
          <a:xfrm>
            <a:off x="434707" y="2468604"/>
            <a:ext cx="2492324" cy="1321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-ES" sz="1100" b="1" dirty="0" smtClean="0"/>
              <a:t>3. EDWARDS DEMING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s-ES" sz="1100" dirty="0" smtClean="0"/>
              <a:t>Publicado </a:t>
            </a:r>
            <a:r>
              <a:rPr lang="es-ES" sz="1100" dirty="0"/>
              <a:t>en 1982: “El control de calidad no significa alcanzar la perfección. Significa conseguir una eficiente producción con la calidad que espera obtener en el mercado.</a:t>
            </a:r>
            <a:endParaRPr lang="es-ES" sz="1100" dirty="0" smtClean="0"/>
          </a:p>
          <a:p>
            <a:pPr marL="0" indent="0">
              <a:buFont typeface="Open Sans"/>
              <a:buNone/>
            </a:pPr>
            <a:endParaRPr lang="es-ES" sz="1100" dirty="0"/>
          </a:p>
        </p:txBody>
      </p:sp>
      <p:sp>
        <p:nvSpPr>
          <p:cNvPr id="11" name="Google Shape;103;p15"/>
          <p:cNvSpPr txBox="1">
            <a:spLocks/>
          </p:cNvSpPr>
          <p:nvPr/>
        </p:nvSpPr>
        <p:spPr>
          <a:xfrm>
            <a:off x="6142331" y="56221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/>
              <a:t>Control y Aseguramiento de la Calidad del Software</a:t>
            </a:r>
            <a:endParaRPr lang="es-ES" sz="2400" dirty="0"/>
          </a:p>
        </p:txBody>
      </p:sp>
      <p:sp>
        <p:nvSpPr>
          <p:cNvPr id="12" name="Google Shape;120;p16"/>
          <p:cNvSpPr txBox="1">
            <a:spLocks/>
          </p:cNvSpPr>
          <p:nvPr/>
        </p:nvSpPr>
        <p:spPr>
          <a:xfrm>
            <a:off x="434706" y="3701659"/>
            <a:ext cx="2492324" cy="1321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-ES" sz="1100" b="1" dirty="0" smtClean="0"/>
              <a:t>4. JOSEPH JURAN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s-ES" sz="1100" dirty="0"/>
              <a:t>En 1986, escribió La trilogía de Juran, esta trilogía </a:t>
            </a:r>
            <a:r>
              <a:rPr lang="es-ES" sz="1100" dirty="0" smtClean="0"/>
              <a:t>es: </a:t>
            </a:r>
            <a:r>
              <a:rPr lang="es-ES" sz="1100" dirty="0"/>
              <a:t>Planificación de la Calidad, Control de Calidad y Mejora de la </a:t>
            </a:r>
            <a:r>
              <a:rPr lang="es-ES" sz="1100" dirty="0" smtClean="0"/>
              <a:t>Calidad.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01324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build="p"/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>
            <a:spLocks noGrp="1"/>
          </p:cNvSpPr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 smtClean="0"/>
              <a:t>Aseguramiento </a:t>
            </a:r>
            <a:r>
              <a:rPr lang="es-ES" dirty="0"/>
              <a:t>de la calidad</a:t>
            </a:r>
            <a:endParaRPr dirty="0"/>
          </a:p>
        </p:txBody>
      </p:sp>
      <p:sp>
        <p:nvSpPr>
          <p:cNvPr id="266" name="Google Shape;266;p31"/>
          <p:cNvSpPr txBox="1">
            <a:spLocks noGrp="1"/>
          </p:cNvSpPr>
          <p:nvPr>
            <p:ph type="body" idx="1"/>
          </p:nvPr>
        </p:nvSpPr>
        <p:spPr>
          <a:xfrm>
            <a:off x="434706" y="1529462"/>
            <a:ext cx="5219181" cy="31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Clr>
                <a:schemeClr val="accent1">
                  <a:lumMod val="75000"/>
                </a:schemeClr>
              </a:buClr>
              <a:buSzPts val="1800"/>
              <a:buNone/>
            </a:pPr>
            <a:r>
              <a:rPr lang="es-ES" dirty="0">
                <a:solidFill>
                  <a:srgbClr val="021028"/>
                </a:solidFill>
              </a:rPr>
              <a:t>El aseguramiento de calidad del software está presente </a:t>
            </a:r>
            <a:r>
              <a:rPr lang="es-ES" dirty="0" smtClean="0">
                <a:solidFill>
                  <a:srgbClr val="021028"/>
                </a:solidFill>
              </a:rPr>
              <a:t>en:</a:t>
            </a:r>
          </a:p>
          <a:p>
            <a:pPr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dirty="0" smtClean="0">
                <a:solidFill>
                  <a:srgbClr val="021028"/>
                </a:solidFill>
              </a:rPr>
              <a:t>Métodos </a:t>
            </a:r>
            <a:r>
              <a:rPr lang="es-ES" dirty="0">
                <a:solidFill>
                  <a:srgbClr val="021028"/>
                </a:solidFill>
              </a:rPr>
              <a:t>y herramientas de </a:t>
            </a:r>
            <a:r>
              <a:rPr lang="es-ES" dirty="0" smtClean="0">
                <a:solidFill>
                  <a:srgbClr val="021028"/>
                </a:solidFill>
              </a:rPr>
              <a:t>análisis diseño.</a:t>
            </a:r>
          </a:p>
          <a:p>
            <a:pPr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dirty="0">
                <a:solidFill>
                  <a:srgbClr val="021028"/>
                </a:solidFill>
              </a:rPr>
              <a:t>P</a:t>
            </a:r>
            <a:r>
              <a:rPr lang="es-ES" dirty="0" smtClean="0">
                <a:solidFill>
                  <a:srgbClr val="021028"/>
                </a:solidFill>
              </a:rPr>
              <a:t>rogramación </a:t>
            </a:r>
            <a:r>
              <a:rPr lang="es-ES" dirty="0">
                <a:solidFill>
                  <a:srgbClr val="021028"/>
                </a:solidFill>
              </a:rPr>
              <a:t>y </a:t>
            </a:r>
            <a:r>
              <a:rPr lang="es-ES" dirty="0" smtClean="0">
                <a:solidFill>
                  <a:srgbClr val="021028"/>
                </a:solidFill>
              </a:rPr>
              <a:t>prueba.</a:t>
            </a:r>
          </a:p>
          <a:p>
            <a:pPr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dirty="0" smtClean="0">
                <a:solidFill>
                  <a:srgbClr val="021028"/>
                </a:solidFill>
              </a:rPr>
              <a:t>Inspecciones </a:t>
            </a:r>
            <a:r>
              <a:rPr lang="es-ES" dirty="0">
                <a:solidFill>
                  <a:srgbClr val="021028"/>
                </a:solidFill>
              </a:rPr>
              <a:t>técnicas </a:t>
            </a:r>
            <a:r>
              <a:rPr lang="es-ES" dirty="0" smtClean="0">
                <a:solidFill>
                  <a:srgbClr val="021028"/>
                </a:solidFill>
              </a:rPr>
              <a:t>formales, </a:t>
            </a:r>
            <a:r>
              <a:rPr lang="es-ES" dirty="0">
                <a:solidFill>
                  <a:srgbClr val="021028"/>
                </a:solidFill>
              </a:rPr>
              <a:t>en todos los pasos del proceso de desarrollo del </a:t>
            </a:r>
            <a:r>
              <a:rPr lang="es-ES" dirty="0" smtClean="0">
                <a:solidFill>
                  <a:srgbClr val="021028"/>
                </a:solidFill>
              </a:rPr>
              <a:t>software.</a:t>
            </a:r>
          </a:p>
          <a:p>
            <a:pPr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dirty="0" smtClean="0">
                <a:solidFill>
                  <a:srgbClr val="021028"/>
                </a:solidFill>
              </a:rPr>
              <a:t>Control </a:t>
            </a:r>
            <a:r>
              <a:rPr lang="es-ES" dirty="0">
                <a:solidFill>
                  <a:srgbClr val="021028"/>
                </a:solidFill>
              </a:rPr>
              <a:t>de la documentación del software y de los cambios </a:t>
            </a:r>
            <a:r>
              <a:rPr lang="es-ES" dirty="0" smtClean="0">
                <a:solidFill>
                  <a:srgbClr val="021028"/>
                </a:solidFill>
              </a:rPr>
              <a:t>realizados.</a:t>
            </a:r>
          </a:p>
          <a:p>
            <a:pPr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dirty="0" smtClean="0">
                <a:solidFill>
                  <a:srgbClr val="021028"/>
                </a:solidFill>
              </a:rPr>
              <a:t>Procedimientos </a:t>
            </a:r>
            <a:r>
              <a:rPr lang="es-ES" dirty="0">
                <a:solidFill>
                  <a:srgbClr val="021028"/>
                </a:solidFill>
              </a:rPr>
              <a:t>para ajustarse a los estándares (y dejar claro cuando se está fuera de </a:t>
            </a:r>
            <a:r>
              <a:rPr lang="es-ES" dirty="0" smtClean="0">
                <a:solidFill>
                  <a:srgbClr val="021028"/>
                </a:solidFill>
              </a:rPr>
              <a:t>ellos).</a:t>
            </a:r>
          </a:p>
          <a:p>
            <a:pPr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dirty="0" smtClean="0">
                <a:solidFill>
                  <a:srgbClr val="021028"/>
                </a:solidFill>
              </a:rPr>
              <a:t>Mecanismos </a:t>
            </a:r>
            <a:r>
              <a:rPr lang="es-ES" dirty="0">
                <a:solidFill>
                  <a:srgbClr val="021028"/>
                </a:solidFill>
              </a:rPr>
              <a:t>de medida (métricas</a:t>
            </a:r>
            <a:r>
              <a:rPr lang="es-ES" dirty="0" smtClean="0">
                <a:solidFill>
                  <a:srgbClr val="021028"/>
                </a:solidFill>
              </a:rPr>
              <a:t>).</a:t>
            </a:r>
          </a:p>
          <a:p>
            <a:pPr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dirty="0" smtClean="0">
                <a:solidFill>
                  <a:srgbClr val="021028"/>
                </a:solidFill>
              </a:rPr>
              <a:t>Registro </a:t>
            </a:r>
            <a:r>
              <a:rPr lang="es-ES" dirty="0">
                <a:solidFill>
                  <a:srgbClr val="021028"/>
                </a:solidFill>
              </a:rPr>
              <a:t>de auditorias y realización de </a:t>
            </a:r>
            <a:r>
              <a:rPr lang="es-ES" dirty="0" smtClean="0">
                <a:solidFill>
                  <a:srgbClr val="021028"/>
                </a:solidFill>
              </a:rPr>
              <a:t>informes.</a:t>
            </a:r>
          </a:p>
          <a:p>
            <a:pPr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dirty="0" smtClean="0">
                <a:solidFill>
                  <a:srgbClr val="021028"/>
                </a:solidFill>
              </a:rPr>
              <a:t>….</a:t>
            </a:r>
            <a:endParaRPr dirty="0">
              <a:solidFill>
                <a:srgbClr val="021028"/>
              </a:solidFill>
            </a:endParaRPr>
          </a:p>
        </p:txBody>
      </p:sp>
      <p:sp>
        <p:nvSpPr>
          <p:cNvPr id="270" name="Google Shape;270;p31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20</a:t>
            </a:fld>
            <a:endParaRPr>
              <a:solidFill>
                <a:srgbClr val="294667"/>
              </a:solidFill>
            </a:endParaRPr>
          </a:p>
        </p:txBody>
      </p:sp>
      <p:sp>
        <p:nvSpPr>
          <p:cNvPr id="9" name="Google Shape;103;p15"/>
          <p:cNvSpPr txBox="1">
            <a:spLocks/>
          </p:cNvSpPr>
          <p:nvPr/>
        </p:nvSpPr>
        <p:spPr>
          <a:xfrm>
            <a:off x="6142331" y="56221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/>
              <a:t>Control y Aseguramiento de la Calidad del Software</a:t>
            </a:r>
            <a:endParaRPr lang="es-ES" sz="2400" dirty="0"/>
          </a:p>
        </p:txBody>
      </p:sp>
      <p:grpSp>
        <p:nvGrpSpPr>
          <p:cNvPr id="10" name="Google Shape;434;p40"/>
          <p:cNvGrpSpPr/>
          <p:nvPr/>
        </p:nvGrpSpPr>
        <p:grpSpPr>
          <a:xfrm>
            <a:off x="7332006" y="2663315"/>
            <a:ext cx="621370" cy="616969"/>
            <a:chOff x="5290150" y="1636700"/>
            <a:chExt cx="425025" cy="429875"/>
          </a:xfrm>
        </p:grpSpPr>
        <p:sp>
          <p:nvSpPr>
            <p:cNvPr id="11" name="Google Shape;435;p40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6;p4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18;p16"/>
          <p:cNvSpPr txBox="1">
            <a:spLocks noGrp="1"/>
          </p:cNvSpPr>
          <p:nvPr>
            <p:ph type="body" idx="2"/>
          </p:nvPr>
        </p:nvSpPr>
        <p:spPr>
          <a:xfrm>
            <a:off x="6294350" y="4267200"/>
            <a:ext cx="2713200" cy="5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 smtClean="0">
                <a:solidFill>
                  <a:srgbClr val="FFA800"/>
                </a:solidFill>
              </a:rPr>
              <a:t>Universidad Técnica de Machala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 smtClean="0">
                <a:solidFill>
                  <a:srgbClr val="FFA800"/>
                </a:solidFill>
              </a:rPr>
              <a:t>Facultad de Ingeniería Civil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 smtClean="0">
                <a:solidFill>
                  <a:srgbClr val="FFA800"/>
                </a:solidFill>
              </a:rPr>
              <a:t>Ing. </a:t>
            </a:r>
            <a:r>
              <a:rPr lang="es-EC" sz="600" dirty="0" smtClean="0">
                <a:solidFill>
                  <a:srgbClr val="FFA800"/>
                </a:solidFill>
              </a:rPr>
              <a:t>L</a:t>
            </a:r>
            <a:r>
              <a:rPr lang="en" sz="600" dirty="0" smtClean="0">
                <a:solidFill>
                  <a:srgbClr val="FFA800"/>
                </a:solidFill>
              </a:rPr>
              <a:t>ewis Chimarro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 smtClean="0">
                <a:solidFill>
                  <a:srgbClr val="FFA800"/>
                </a:solidFill>
              </a:rPr>
              <a:t>Magister en Ingenieria de Software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s-EC" sz="600" b="1" u="sng" dirty="0" smtClean="0">
                <a:solidFill>
                  <a:srgbClr val="FFA800"/>
                </a:solidFill>
                <a:hlinkClick r:id="rId4"/>
              </a:rPr>
              <a:t>vchimarro@utmachaa.edu.ec</a:t>
            </a:r>
            <a:endParaRPr sz="600" dirty="0">
              <a:solidFill>
                <a:srgbClr val="FFA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20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>
            <a:spLocks noGrp="1"/>
          </p:cNvSpPr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 smtClean="0"/>
              <a:t>Aseguramiento </a:t>
            </a:r>
            <a:r>
              <a:rPr lang="es-ES" dirty="0"/>
              <a:t>de la calidad</a:t>
            </a:r>
            <a:endParaRPr dirty="0"/>
          </a:p>
        </p:txBody>
      </p:sp>
      <p:sp>
        <p:nvSpPr>
          <p:cNvPr id="266" name="Google Shape;266;p31"/>
          <p:cNvSpPr txBox="1">
            <a:spLocks noGrp="1"/>
          </p:cNvSpPr>
          <p:nvPr>
            <p:ph type="body" idx="1"/>
          </p:nvPr>
        </p:nvSpPr>
        <p:spPr>
          <a:xfrm>
            <a:off x="434325" y="1620348"/>
            <a:ext cx="5219181" cy="31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dirty="0" smtClean="0">
                <a:solidFill>
                  <a:srgbClr val="021028"/>
                </a:solidFill>
              </a:rPr>
              <a:t>…</a:t>
            </a:r>
          </a:p>
          <a:p>
            <a:pPr marL="400050" indent="-28575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dirty="0" smtClean="0">
                <a:solidFill>
                  <a:srgbClr val="021028"/>
                </a:solidFill>
              </a:rPr>
              <a:t>Métricas </a:t>
            </a:r>
            <a:r>
              <a:rPr lang="es-ES" dirty="0">
                <a:solidFill>
                  <a:srgbClr val="021028"/>
                </a:solidFill>
              </a:rPr>
              <a:t>de software para el control del </a:t>
            </a:r>
            <a:r>
              <a:rPr lang="es-ES" dirty="0" smtClean="0">
                <a:solidFill>
                  <a:srgbClr val="021028"/>
                </a:solidFill>
              </a:rPr>
              <a:t>proyecto.</a:t>
            </a:r>
          </a:p>
          <a:p>
            <a:pPr marL="400050" indent="-28575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dirty="0" smtClean="0">
                <a:solidFill>
                  <a:srgbClr val="021028"/>
                </a:solidFill>
              </a:rPr>
              <a:t>Verificación </a:t>
            </a:r>
            <a:r>
              <a:rPr lang="es-ES" dirty="0">
                <a:solidFill>
                  <a:srgbClr val="021028"/>
                </a:solidFill>
              </a:rPr>
              <a:t>y validación del software a lo largo del ciclo de </a:t>
            </a:r>
            <a:r>
              <a:rPr lang="es-ES" dirty="0" smtClean="0">
                <a:solidFill>
                  <a:srgbClr val="021028"/>
                </a:solidFill>
              </a:rPr>
              <a:t>vida.</a:t>
            </a:r>
          </a:p>
          <a:p>
            <a:pPr marL="400050" indent="-28575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dirty="0" smtClean="0">
                <a:solidFill>
                  <a:srgbClr val="021028"/>
                </a:solidFill>
              </a:rPr>
              <a:t>La </a:t>
            </a:r>
            <a:r>
              <a:rPr lang="es-ES" dirty="0">
                <a:solidFill>
                  <a:srgbClr val="021028"/>
                </a:solidFill>
              </a:rPr>
              <a:t>gestión de la configuración del </a:t>
            </a:r>
            <a:r>
              <a:rPr lang="es-ES" dirty="0" smtClean="0">
                <a:solidFill>
                  <a:srgbClr val="021028"/>
                </a:solidFill>
              </a:rPr>
              <a:t>software.</a:t>
            </a:r>
            <a:endParaRPr dirty="0">
              <a:solidFill>
                <a:srgbClr val="021028"/>
              </a:solidFill>
            </a:endParaRPr>
          </a:p>
        </p:txBody>
      </p:sp>
      <p:sp>
        <p:nvSpPr>
          <p:cNvPr id="270" name="Google Shape;270;p31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21</a:t>
            </a:fld>
            <a:endParaRPr>
              <a:solidFill>
                <a:srgbClr val="294667"/>
              </a:solidFill>
            </a:endParaRPr>
          </a:p>
        </p:txBody>
      </p:sp>
      <p:sp>
        <p:nvSpPr>
          <p:cNvPr id="9" name="Google Shape;103;p15"/>
          <p:cNvSpPr txBox="1">
            <a:spLocks/>
          </p:cNvSpPr>
          <p:nvPr/>
        </p:nvSpPr>
        <p:spPr>
          <a:xfrm>
            <a:off x="6142331" y="56221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/>
              <a:t>Control y Aseguramiento de la Calidad del Software</a:t>
            </a:r>
            <a:endParaRPr lang="es-ES" sz="2400" dirty="0"/>
          </a:p>
        </p:txBody>
      </p:sp>
      <p:grpSp>
        <p:nvGrpSpPr>
          <p:cNvPr id="10" name="Google Shape;434;p40"/>
          <p:cNvGrpSpPr/>
          <p:nvPr/>
        </p:nvGrpSpPr>
        <p:grpSpPr>
          <a:xfrm>
            <a:off x="7332006" y="2663315"/>
            <a:ext cx="621370" cy="616969"/>
            <a:chOff x="5290150" y="1636700"/>
            <a:chExt cx="425025" cy="429875"/>
          </a:xfrm>
        </p:grpSpPr>
        <p:sp>
          <p:nvSpPr>
            <p:cNvPr id="11" name="Google Shape;435;p40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6;p4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18;p16"/>
          <p:cNvSpPr txBox="1">
            <a:spLocks noGrp="1"/>
          </p:cNvSpPr>
          <p:nvPr>
            <p:ph type="body" idx="2"/>
          </p:nvPr>
        </p:nvSpPr>
        <p:spPr>
          <a:xfrm>
            <a:off x="6294350" y="4267200"/>
            <a:ext cx="2713200" cy="5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 smtClean="0">
                <a:solidFill>
                  <a:srgbClr val="FFA800"/>
                </a:solidFill>
              </a:rPr>
              <a:t>Universidad Técnica de Machala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 smtClean="0">
                <a:solidFill>
                  <a:srgbClr val="FFA800"/>
                </a:solidFill>
              </a:rPr>
              <a:t>Facultad de Ingeniería Civil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 smtClean="0">
                <a:solidFill>
                  <a:srgbClr val="FFA800"/>
                </a:solidFill>
              </a:rPr>
              <a:t>Ing. </a:t>
            </a:r>
            <a:r>
              <a:rPr lang="es-EC" sz="600" dirty="0" smtClean="0">
                <a:solidFill>
                  <a:srgbClr val="FFA800"/>
                </a:solidFill>
              </a:rPr>
              <a:t>L</a:t>
            </a:r>
            <a:r>
              <a:rPr lang="en" sz="600" dirty="0" smtClean="0">
                <a:solidFill>
                  <a:srgbClr val="FFA800"/>
                </a:solidFill>
              </a:rPr>
              <a:t>ewis Chimarro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 smtClean="0">
                <a:solidFill>
                  <a:srgbClr val="FFA800"/>
                </a:solidFill>
              </a:rPr>
              <a:t>Magister en Ingenieria de Software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s-EC" sz="600" b="1" u="sng" dirty="0" smtClean="0">
                <a:solidFill>
                  <a:srgbClr val="FFA800"/>
                </a:solidFill>
                <a:hlinkClick r:id="rId4"/>
              </a:rPr>
              <a:t>vchimarro@utmachaa.edu.ec</a:t>
            </a:r>
            <a:endParaRPr sz="600" dirty="0">
              <a:solidFill>
                <a:srgbClr val="FFA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02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" name="Google Shape;320;p37"/>
          <p:cNvSpPr txBox="1">
            <a:spLocks/>
          </p:cNvSpPr>
          <p:nvPr/>
        </p:nvSpPr>
        <p:spPr>
          <a:xfrm>
            <a:off x="1275150" y="1356349"/>
            <a:ext cx="6593700" cy="944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C" sz="2400" dirty="0" smtClean="0">
                <a:solidFill>
                  <a:srgbClr val="FFA800"/>
                </a:solidFill>
              </a:rPr>
              <a:t>Gracias!</a:t>
            </a:r>
            <a:endParaRPr lang="es-EC" sz="2400" dirty="0">
              <a:solidFill>
                <a:srgbClr val="FFA800"/>
              </a:solidFill>
            </a:endParaRPr>
          </a:p>
        </p:txBody>
      </p:sp>
      <p:sp>
        <p:nvSpPr>
          <p:cNvPr id="6" name="Google Shape;321;p37"/>
          <p:cNvSpPr txBox="1">
            <a:spLocks/>
          </p:cNvSpPr>
          <p:nvPr/>
        </p:nvSpPr>
        <p:spPr>
          <a:xfrm>
            <a:off x="1275150" y="2298054"/>
            <a:ext cx="6593700" cy="16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Font typeface="Open Sans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Preguntas?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smtClean="0">
                <a:solidFill>
                  <a:srgbClr val="FFFFFF"/>
                </a:solidFill>
              </a:rPr>
              <a:t>vchimarro@utmachala.edu.ec</a:t>
            </a:r>
            <a:endParaRPr lang="en-US" sz="1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>
            <a:spLocks noGrp="1"/>
          </p:cNvSpPr>
          <p:nvPr>
            <p:ph type="title"/>
          </p:nvPr>
        </p:nvSpPr>
        <p:spPr>
          <a:xfrm>
            <a:off x="442404" y="1045150"/>
            <a:ext cx="2353549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 smtClean="0"/>
              <a:t>Evolución</a:t>
            </a:r>
            <a:r>
              <a:rPr lang="en" dirty="0" smtClean="0"/>
              <a:t> de la Calidad</a:t>
            </a:r>
            <a:endParaRPr dirty="0"/>
          </a:p>
        </p:txBody>
      </p:sp>
      <p:sp>
        <p:nvSpPr>
          <p:cNvPr id="253" name="Google Shape;253;p30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5" name="Grupo 14"/>
          <p:cNvGrpSpPr/>
          <p:nvPr/>
        </p:nvGrpSpPr>
        <p:grpSpPr>
          <a:xfrm>
            <a:off x="3543300" y="498600"/>
            <a:ext cx="5210175" cy="4164367"/>
            <a:chOff x="3543300" y="498600"/>
            <a:chExt cx="5210175" cy="4164367"/>
          </a:xfrm>
        </p:grpSpPr>
        <p:cxnSp>
          <p:nvCxnSpPr>
            <p:cNvPr id="258" name="Google Shape;258;p30"/>
            <p:cNvCxnSpPr/>
            <p:nvPr/>
          </p:nvCxnSpPr>
          <p:spPr>
            <a:xfrm flipV="1">
              <a:off x="3543300" y="4076700"/>
              <a:ext cx="5210175" cy="952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5" name="Google Shape;255;p30"/>
            <p:cNvSpPr txBox="1"/>
            <p:nvPr/>
          </p:nvSpPr>
          <p:spPr>
            <a:xfrm>
              <a:off x="3840248" y="4184467"/>
              <a:ext cx="742153" cy="4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1940</a:t>
              </a:r>
              <a:endParaRPr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7" name="Google Shape;258;p30"/>
            <p:cNvCxnSpPr/>
            <p:nvPr/>
          </p:nvCxnSpPr>
          <p:spPr>
            <a:xfrm flipH="1" flipV="1">
              <a:off x="3733800" y="498600"/>
              <a:ext cx="24769" cy="382874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Google Shape;255;p30"/>
            <p:cNvSpPr txBox="1"/>
            <p:nvPr/>
          </p:nvSpPr>
          <p:spPr>
            <a:xfrm>
              <a:off x="5100238" y="4174942"/>
              <a:ext cx="742153" cy="4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1980</a:t>
              </a:r>
              <a:endParaRPr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" name="Google Shape;255;p30"/>
            <p:cNvSpPr txBox="1"/>
            <p:nvPr/>
          </p:nvSpPr>
          <p:spPr>
            <a:xfrm>
              <a:off x="6212510" y="4184467"/>
              <a:ext cx="971550" cy="4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&gt; 1980</a:t>
              </a:r>
              <a:endParaRPr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6" name="Elipse 15"/>
          <p:cNvSpPr/>
          <p:nvPr/>
        </p:nvSpPr>
        <p:spPr>
          <a:xfrm>
            <a:off x="3848100" y="3000374"/>
            <a:ext cx="1038225" cy="9525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800" dirty="0" smtClean="0">
                <a:solidFill>
                  <a:schemeClr val="tx1"/>
                </a:solidFill>
              </a:rPr>
              <a:t>DETECTAR ERRORES</a:t>
            </a:r>
            <a:endParaRPr lang="es-EC" sz="800" dirty="0">
              <a:solidFill>
                <a:schemeClr val="tx1"/>
              </a:solidFill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4912507" y="2253349"/>
            <a:ext cx="1038225" cy="9525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800" dirty="0" smtClean="0">
                <a:solidFill>
                  <a:schemeClr val="tx1"/>
                </a:solidFill>
              </a:rPr>
              <a:t>CONTROL DE CALIDAD</a:t>
            </a:r>
            <a:endParaRPr lang="es-EC" sz="800" dirty="0">
              <a:solidFill>
                <a:schemeClr val="tx1"/>
              </a:solidFill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5911444" y="1460470"/>
            <a:ext cx="1038225" cy="95250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800" dirty="0" smtClean="0"/>
              <a:t>GESTIÓN DE CALIDAD</a:t>
            </a:r>
            <a:endParaRPr lang="es-EC" sz="800" dirty="0"/>
          </a:p>
        </p:txBody>
      </p:sp>
      <p:sp>
        <p:nvSpPr>
          <p:cNvPr id="31" name="Elipse 30"/>
          <p:cNvSpPr/>
          <p:nvPr/>
        </p:nvSpPr>
        <p:spPr>
          <a:xfrm>
            <a:off x="6949669" y="630866"/>
            <a:ext cx="1038225" cy="95250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800" dirty="0" smtClean="0"/>
              <a:t>CALIDAD TOTAL</a:t>
            </a:r>
            <a:endParaRPr lang="es-EC" sz="800" dirty="0"/>
          </a:p>
        </p:txBody>
      </p:sp>
    </p:spTree>
    <p:extLst>
      <p:ext uri="{BB962C8B-B14F-4D97-AF65-F5344CB8AC3E}">
        <p14:creationId xmlns:p14="http://schemas.microsoft.com/office/powerpoint/2010/main" val="216733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Definición de Calidad de Software</a:t>
            </a:r>
            <a:endParaRPr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6000" y="-6927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4</a:t>
            </a:fld>
            <a:endParaRPr>
              <a:solidFill>
                <a:srgbClr val="294667"/>
              </a:solidFill>
            </a:endParaRPr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434325" y="1682400"/>
            <a:ext cx="2499376" cy="13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C" sz="1100" b="1" dirty="0" smtClean="0"/>
              <a:t>1. PRIMERA DEFINICIÓN</a:t>
            </a:r>
            <a:endParaRPr sz="1100" dirty="0"/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s-ES" sz="1100" dirty="0" smtClean="0"/>
              <a:t>“La </a:t>
            </a:r>
            <a:r>
              <a:rPr lang="es-ES" sz="1100" dirty="0"/>
              <a:t>calidad de un programa o sistema se evaluaba de acuerdo al número de defectos por cada mil líneas de código. (KLOC: Kilo </a:t>
            </a:r>
            <a:r>
              <a:rPr lang="es-ES" sz="1100" dirty="0" err="1"/>
              <a:t>Lines</a:t>
            </a:r>
            <a:r>
              <a:rPr lang="es-ES" sz="1100" dirty="0"/>
              <a:t> Of </a:t>
            </a:r>
            <a:r>
              <a:rPr lang="es-ES" sz="1100" dirty="0" err="1"/>
              <a:t>Code</a:t>
            </a:r>
            <a:r>
              <a:rPr lang="es-ES" sz="1100" dirty="0"/>
              <a:t>)”.</a:t>
            </a:r>
            <a:endParaRPr sz="1100" dirty="0"/>
          </a:p>
        </p:txBody>
      </p:sp>
      <p:sp>
        <p:nvSpPr>
          <p:cNvPr id="7" name="Google Shape;103;p15"/>
          <p:cNvSpPr txBox="1">
            <a:spLocks/>
          </p:cNvSpPr>
          <p:nvPr/>
        </p:nvSpPr>
        <p:spPr>
          <a:xfrm>
            <a:off x="6142331" y="56221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/>
              <a:t>Control y Aseguramiento de la Calidad del Software</a:t>
            </a:r>
            <a:endParaRPr lang="es-ES" sz="2400" dirty="0"/>
          </a:p>
        </p:txBody>
      </p:sp>
      <p:sp>
        <p:nvSpPr>
          <p:cNvPr id="9" name="Google Shape;120;p16"/>
          <p:cNvSpPr txBox="1">
            <a:spLocks/>
          </p:cNvSpPr>
          <p:nvPr/>
        </p:nvSpPr>
        <p:spPr>
          <a:xfrm>
            <a:off x="3044106" y="1663350"/>
            <a:ext cx="2499376" cy="13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 b="1" dirty="0" smtClean="0"/>
              <a:t>2. IEEE, STD. 610-1990</a:t>
            </a:r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 dirty="0" smtClean="0"/>
              <a:t>“El </a:t>
            </a:r>
            <a:r>
              <a:rPr lang="es-ES" sz="1100" dirty="0"/>
              <a:t>grado con el que un sistema, componente o proceso cumple los requerimientos especificados y las necesidades o expectativas del cliente o usuario”</a:t>
            </a:r>
          </a:p>
        </p:txBody>
      </p:sp>
      <p:sp>
        <p:nvSpPr>
          <p:cNvPr id="10" name="Google Shape;120;p16"/>
          <p:cNvSpPr txBox="1">
            <a:spLocks/>
          </p:cNvSpPr>
          <p:nvPr/>
        </p:nvSpPr>
        <p:spPr>
          <a:xfrm>
            <a:off x="434325" y="3044577"/>
            <a:ext cx="2499376" cy="1632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 b="1" dirty="0" smtClean="0"/>
              <a:t>3. PRESSMAN, 1992</a:t>
            </a:r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 dirty="0"/>
              <a:t>“Concordancia con los requisitos funcionales y de rendimiento explícitamente establecidos con los estándares de desarrollo explícitamente documentados y con las características implícitas que se espera de todo software desarrollado profesionalmente” </a:t>
            </a:r>
          </a:p>
        </p:txBody>
      </p:sp>
      <p:sp>
        <p:nvSpPr>
          <p:cNvPr id="11" name="Google Shape;120;p16"/>
          <p:cNvSpPr txBox="1">
            <a:spLocks/>
          </p:cNvSpPr>
          <p:nvPr/>
        </p:nvSpPr>
        <p:spPr>
          <a:xfrm>
            <a:off x="3044106" y="3028950"/>
            <a:ext cx="2499376" cy="1632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 b="1" dirty="0" smtClean="0"/>
              <a:t>4. PRESSMAN, 1998</a:t>
            </a:r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 dirty="0" smtClean="0"/>
              <a:t>“</a:t>
            </a:r>
            <a:r>
              <a:rPr lang="es-ES" sz="1100" dirty="0"/>
              <a:t>Concordancia del software producido con los requerimientos explícitamente establecidos, con los estándares de desarrollo prefijados y con los requerimientos implícitos no establecidos formalmente, que desea el usuario”</a:t>
            </a:r>
          </a:p>
        </p:txBody>
      </p:sp>
      <p:sp>
        <p:nvSpPr>
          <p:cNvPr id="13" name="Google Shape;118;p16"/>
          <p:cNvSpPr txBox="1">
            <a:spLocks/>
          </p:cNvSpPr>
          <p:nvPr/>
        </p:nvSpPr>
        <p:spPr>
          <a:xfrm>
            <a:off x="6294350" y="4267200"/>
            <a:ext cx="27132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0"/>
              </a:spcBef>
              <a:buFont typeface="Open Sans"/>
              <a:buNone/>
            </a:pPr>
            <a:r>
              <a:rPr lang="es-ES" sz="600" b="1" smtClean="0">
                <a:solidFill>
                  <a:srgbClr val="FFA800"/>
                </a:solidFill>
              </a:rPr>
              <a:t>Universidad Técnica de Machala</a:t>
            </a:r>
          </a:p>
          <a:p>
            <a:pPr marL="0" indent="0">
              <a:spcBef>
                <a:spcPts val="0"/>
              </a:spcBef>
              <a:buFont typeface="Open Sans"/>
              <a:buNone/>
            </a:pPr>
            <a:r>
              <a:rPr lang="es-ES" sz="600" b="1" smtClean="0">
                <a:solidFill>
                  <a:srgbClr val="FFA800"/>
                </a:solidFill>
              </a:rPr>
              <a:t>Facultad de Ingeniería Civil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ES" sz="600" smtClean="0">
                <a:solidFill>
                  <a:srgbClr val="FFA800"/>
                </a:solidFill>
              </a:rPr>
              <a:t>Ing. Lewis Chimarro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ES" sz="600" smtClean="0">
                <a:solidFill>
                  <a:srgbClr val="FFA800"/>
                </a:solidFill>
              </a:rPr>
              <a:t>Magister en Ingenieria de Software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Open Sans"/>
              <a:buNone/>
            </a:pPr>
            <a:r>
              <a:rPr lang="es-ES" sz="600" b="1" u="sng" smtClean="0">
                <a:solidFill>
                  <a:srgbClr val="FFA800"/>
                </a:solidFill>
                <a:hlinkClick r:id="rId4"/>
              </a:rPr>
              <a:t>vchimarro@utmachaa.edu.ec</a:t>
            </a:r>
            <a:endParaRPr lang="es-ES" sz="600" dirty="0">
              <a:solidFill>
                <a:srgbClr val="FFA8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Definición de Calidad de Software</a:t>
            </a:r>
            <a:endParaRPr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6000" y="-6927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5</a:t>
            </a:fld>
            <a:endParaRPr>
              <a:solidFill>
                <a:srgbClr val="294667"/>
              </a:solidFill>
            </a:endParaRPr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434324" y="2562223"/>
            <a:ext cx="5166375" cy="1716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C" sz="1100" b="1" dirty="0" smtClean="0"/>
              <a:t>6. PRESSMAN, 2010</a:t>
            </a:r>
            <a:endParaRPr sz="1100" dirty="0"/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s-ES" sz="1100" dirty="0"/>
              <a:t>En el desarrollo del software, la calidad del diseño incluye el grado en el que el diseño cumple las funciones y características especificadas en el modelo de requerimientos. </a:t>
            </a:r>
            <a:endParaRPr lang="es-ES" sz="1100" dirty="0" smtClean="0"/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s-ES" sz="1100" dirty="0" smtClean="0"/>
              <a:t>La </a:t>
            </a:r>
            <a:r>
              <a:rPr lang="es-ES" sz="1100" dirty="0"/>
              <a:t>calidad de la conformidad se centra en el grado en el que la implementación se apega al diseño y en el que el sistema resultante cumple sus metas de requerimientos y desempeño.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7" name="Google Shape;103;p15"/>
          <p:cNvSpPr txBox="1">
            <a:spLocks/>
          </p:cNvSpPr>
          <p:nvPr/>
        </p:nvSpPr>
        <p:spPr>
          <a:xfrm>
            <a:off x="6142331" y="56221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/>
              <a:t>Control y Aseguramiento de la Calidad del Software</a:t>
            </a:r>
            <a:endParaRPr lang="es-ES" sz="2400" dirty="0"/>
          </a:p>
        </p:txBody>
      </p:sp>
      <p:sp>
        <p:nvSpPr>
          <p:cNvPr id="8" name="Google Shape;120;p16"/>
          <p:cNvSpPr txBox="1">
            <a:spLocks/>
          </p:cNvSpPr>
          <p:nvPr/>
        </p:nvSpPr>
        <p:spPr>
          <a:xfrm>
            <a:off x="434324" y="1626321"/>
            <a:ext cx="5166375" cy="9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 b="1" dirty="0" smtClean="0"/>
              <a:t>5. ISO </a:t>
            </a:r>
            <a:r>
              <a:rPr lang="es-ES" sz="1100" b="1" dirty="0"/>
              <a:t>8402 </a:t>
            </a:r>
            <a:endParaRPr lang="es-ES" sz="1100" b="1" dirty="0" smtClean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 dirty="0" smtClean="0"/>
              <a:t>“</a:t>
            </a:r>
            <a:r>
              <a:rPr lang="es-ES" sz="1100" dirty="0"/>
              <a:t>El conjunto de características de una entidad que le confieren su aptitud para satisfacer las necesidades expresadas y las implícitas”</a:t>
            </a:r>
          </a:p>
        </p:txBody>
      </p:sp>
      <p:sp>
        <p:nvSpPr>
          <p:cNvPr id="9" name="Google Shape;118;p16"/>
          <p:cNvSpPr txBox="1">
            <a:spLocks/>
          </p:cNvSpPr>
          <p:nvPr/>
        </p:nvSpPr>
        <p:spPr>
          <a:xfrm>
            <a:off x="6294350" y="4267200"/>
            <a:ext cx="27132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0"/>
              </a:spcBef>
              <a:buFont typeface="Open Sans"/>
              <a:buNone/>
            </a:pPr>
            <a:r>
              <a:rPr lang="es-ES" sz="600" b="1" smtClean="0">
                <a:solidFill>
                  <a:srgbClr val="FFA800"/>
                </a:solidFill>
              </a:rPr>
              <a:t>Universidad Técnica de Machala</a:t>
            </a:r>
          </a:p>
          <a:p>
            <a:pPr marL="0" indent="0">
              <a:spcBef>
                <a:spcPts val="0"/>
              </a:spcBef>
              <a:buFont typeface="Open Sans"/>
              <a:buNone/>
            </a:pPr>
            <a:r>
              <a:rPr lang="es-ES" sz="600" b="1" smtClean="0">
                <a:solidFill>
                  <a:srgbClr val="FFA800"/>
                </a:solidFill>
              </a:rPr>
              <a:t>Facultad de Ingeniería Civil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ES" sz="600" smtClean="0">
                <a:solidFill>
                  <a:srgbClr val="FFA800"/>
                </a:solidFill>
              </a:rPr>
              <a:t>Ing. Lewis Chimarro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ES" sz="600" smtClean="0">
                <a:solidFill>
                  <a:srgbClr val="FFA800"/>
                </a:solidFill>
              </a:rPr>
              <a:t>Magister en Ingenieria de Software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Open Sans"/>
              <a:buNone/>
            </a:pPr>
            <a:r>
              <a:rPr lang="es-ES" sz="600" b="1" u="sng" smtClean="0">
                <a:solidFill>
                  <a:srgbClr val="FFA800"/>
                </a:solidFill>
                <a:hlinkClick r:id="rId4"/>
              </a:rPr>
              <a:t>vchimarro@utmachaa.edu.ec</a:t>
            </a:r>
            <a:endParaRPr lang="es-ES" sz="600" dirty="0">
              <a:solidFill>
                <a:srgbClr val="FFA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0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0" y="536700"/>
            <a:ext cx="4559836" cy="4606800"/>
          </a:xfrm>
          <a:prstGeom prst="rect">
            <a:avLst/>
          </a:prstGeom>
          <a:solidFill>
            <a:srgbClr val="FDB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 smtClean="0"/>
              <a:t>Aplicación </a:t>
            </a:r>
            <a:r>
              <a:rPr lang="es-ES" dirty="0"/>
              <a:t>de la Calidad en el Software</a:t>
            </a:r>
            <a:endParaRPr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4919913" y="1472415"/>
            <a:ext cx="3766711" cy="3452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>
              <a:buNone/>
            </a:pPr>
            <a:r>
              <a:rPr lang="es-ES" dirty="0"/>
              <a:t>En el desarrollo de software, el </a:t>
            </a:r>
            <a:r>
              <a:rPr lang="es-ES" b="1" dirty="0"/>
              <a:t>control de la calidad </a:t>
            </a:r>
            <a:r>
              <a:rPr lang="es-ES" dirty="0"/>
              <a:t>es realizado por el mismo desarrollador, que dispone de poco tiempo, cuando lo tiene. En otros casos, está ligado a las etapas del ciclo de vida del desarrollo del software o bajo un conjunto de rígidos patrones (listas de chequeo o </a:t>
            </a: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list</a:t>
            </a:r>
            <a:r>
              <a:rPr lang="es-ES" dirty="0"/>
              <a:t> en inglés) cuya revisión suele consumir demasiado tiempo.</a:t>
            </a:r>
            <a:endParaRPr dirty="0"/>
          </a:p>
        </p:txBody>
      </p:sp>
      <p:grpSp>
        <p:nvGrpSpPr>
          <p:cNvPr id="147" name="Google Shape;147;p20"/>
          <p:cNvGrpSpPr/>
          <p:nvPr/>
        </p:nvGrpSpPr>
        <p:grpSpPr>
          <a:xfrm>
            <a:off x="1025527" y="2218331"/>
            <a:ext cx="2529937" cy="1037170"/>
            <a:chOff x="1263652" y="1992418"/>
            <a:chExt cx="2529937" cy="1037170"/>
          </a:xfrm>
        </p:grpSpPr>
        <p:sp>
          <p:nvSpPr>
            <p:cNvPr id="148" name="Google Shape;148;p20"/>
            <p:cNvSpPr/>
            <p:nvPr/>
          </p:nvSpPr>
          <p:spPr>
            <a:xfrm>
              <a:off x="1263652" y="2315755"/>
              <a:ext cx="556154" cy="713832"/>
            </a:xfrm>
            <a:custGeom>
              <a:avLst/>
              <a:gdLst/>
              <a:ahLst/>
              <a:cxnLst/>
              <a:rect l="l" t="t" r="r" b="b"/>
              <a:pathLst>
                <a:path w="15978" h="20508" fill="none" extrusionOk="0">
                  <a:moveTo>
                    <a:pt x="15977" y="1292"/>
                  </a:moveTo>
                  <a:lnTo>
                    <a:pt x="15977" y="19217"/>
                  </a:lnTo>
                  <a:lnTo>
                    <a:pt x="15977" y="19217"/>
                  </a:lnTo>
                  <a:lnTo>
                    <a:pt x="15953" y="19485"/>
                  </a:lnTo>
                  <a:lnTo>
                    <a:pt x="15880" y="19728"/>
                  </a:lnTo>
                  <a:lnTo>
                    <a:pt x="15758" y="19948"/>
                  </a:lnTo>
                  <a:lnTo>
                    <a:pt x="15612" y="20142"/>
                  </a:lnTo>
                  <a:lnTo>
                    <a:pt x="15417" y="20289"/>
                  </a:lnTo>
                  <a:lnTo>
                    <a:pt x="15198" y="20410"/>
                  </a:lnTo>
                  <a:lnTo>
                    <a:pt x="14955" y="20483"/>
                  </a:lnTo>
                  <a:lnTo>
                    <a:pt x="14711" y="20508"/>
                  </a:lnTo>
                  <a:lnTo>
                    <a:pt x="1267" y="20508"/>
                  </a:lnTo>
                  <a:lnTo>
                    <a:pt x="1267" y="20508"/>
                  </a:lnTo>
                  <a:lnTo>
                    <a:pt x="1023" y="20483"/>
                  </a:lnTo>
                  <a:lnTo>
                    <a:pt x="780" y="20410"/>
                  </a:lnTo>
                  <a:lnTo>
                    <a:pt x="561" y="20289"/>
                  </a:lnTo>
                  <a:lnTo>
                    <a:pt x="366" y="20142"/>
                  </a:lnTo>
                  <a:lnTo>
                    <a:pt x="220" y="19948"/>
                  </a:lnTo>
                  <a:lnTo>
                    <a:pt x="98" y="19728"/>
                  </a:lnTo>
                  <a:lnTo>
                    <a:pt x="25" y="19485"/>
                  </a:lnTo>
                  <a:lnTo>
                    <a:pt x="1" y="19217"/>
                  </a:lnTo>
                  <a:lnTo>
                    <a:pt x="1" y="1292"/>
                  </a:lnTo>
                  <a:lnTo>
                    <a:pt x="1" y="1292"/>
                  </a:lnTo>
                  <a:lnTo>
                    <a:pt x="25" y="1024"/>
                  </a:lnTo>
                  <a:lnTo>
                    <a:pt x="98" y="780"/>
                  </a:lnTo>
                  <a:lnTo>
                    <a:pt x="220" y="561"/>
                  </a:lnTo>
                  <a:lnTo>
                    <a:pt x="366" y="366"/>
                  </a:lnTo>
                  <a:lnTo>
                    <a:pt x="561" y="220"/>
                  </a:lnTo>
                  <a:lnTo>
                    <a:pt x="780" y="98"/>
                  </a:lnTo>
                  <a:lnTo>
                    <a:pt x="1023" y="25"/>
                  </a:lnTo>
                  <a:lnTo>
                    <a:pt x="1267" y="1"/>
                  </a:lnTo>
                  <a:lnTo>
                    <a:pt x="14711" y="1"/>
                  </a:lnTo>
                  <a:lnTo>
                    <a:pt x="14711" y="1"/>
                  </a:lnTo>
                  <a:lnTo>
                    <a:pt x="14955" y="25"/>
                  </a:lnTo>
                  <a:lnTo>
                    <a:pt x="15198" y="98"/>
                  </a:lnTo>
                  <a:lnTo>
                    <a:pt x="15417" y="220"/>
                  </a:lnTo>
                  <a:lnTo>
                    <a:pt x="15612" y="366"/>
                  </a:lnTo>
                  <a:lnTo>
                    <a:pt x="15758" y="561"/>
                  </a:lnTo>
                  <a:lnTo>
                    <a:pt x="15880" y="780"/>
                  </a:lnTo>
                  <a:lnTo>
                    <a:pt x="15953" y="1024"/>
                  </a:lnTo>
                  <a:lnTo>
                    <a:pt x="15977" y="1292"/>
                  </a:lnTo>
                  <a:lnTo>
                    <a:pt x="15977" y="1292"/>
                  </a:lnTo>
                  <a:close/>
                  <a:moveTo>
                    <a:pt x="7989" y="19899"/>
                  </a:moveTo>
                  <a:lnTo>
                    <a:pt x="7989" y="19899"/>
                  </a:lnTo>
                  <a:lnTo>
                    <a:pt x="8159" y="19875"/>
                  </a:lnTo>
                  <a:lnTo>
                    <a:pt x="8306" y="19826"/>
                  </a:lnTo>
                  <a:lnTo>
                    <a:pt x="8452" y="19753"/>
                  </a:lnTo>
                  <a:lnTo>
                    <a:pt x="8574" y="19655"/>
                  </a:lnTo>
                  <a:lnTo>
                    <a:pt x="8671" y="19534"/>
                  </a:lnTo>
                  <a:lnTo>
                    <a:pt x="8744" y="19387"/>
                  </a:lnTo>
                  <a:lnTo>
                    <a:pt x="8793" y="19241"/>
                  </a:lnTo>
                  <a:lnTo>
                    <a:pt x="8817" y="19071"/>
                  </a:lnTo>
                  <a:lnTo>
                    <a:pt x="8817" y="19071"/>
                  </a:lnTo>
                  <a:lnTo>
                    <a:pt x="8793" y="18900"/>
                  </a:lnTo>
                  <a:lnTo>
                    <a:pt x="8744" y="18754"/>
                  </a:lnTo>
                  <a:lnTo>
                    <a:pt x="8671" y="18608"/>
                  </a:lnTo>
                  <a:lnTo>
                    <a:pt x="8574" y="18486"/>
                  </a:lnTo>
                  <a:lnTo>
                    <a:pt x="8452" y="18389"/>
                  </a:lnTo>
                  <a:lnTo>
                    <a:pt x="8306" y="18316"/>
                  </a:lnTo>
                  <a:lnTo>
                    <a:pt x="8159" y="18267"/>
                  </a:lnTo>
                  <a:lnTo>
                    <a:pt x="7989" y="18243"/>
                  </a:lnTo>
                  <a:lnTo>
                    <a:pt x="7989" y="18243"/>
                  </a:lnTo>
                  <a:lnTo>
                    <a:pt x="7819" y="18267"/>
                  </a:lnTo>
                  <a:lnTo>
                    <a:pt x="7672" y="18316"/>
                  </a:lnTo>
                  <a:lnTo>
                    <a:pt x="7526" y="18389"/>
                  </a:lnTo>
                  <a:lnTo>
                    <a:pt x="7404" y="18486"/>
                  </a:lnTo>
                  <a:lnTo>
                    <a:pt x="7307" y="18608"/>
                  </a:lnTo>
                  <a:lnTo>
                    <a:pt x="7234" y="18754"/>
                  </a:lnTo>
                  <a:lnTo>
                    <a:pt x="7185" y="18900"/>
                  </a:lnTo>
                  <a:lnTo>
                    <a:pt x="7161" y="19071"/>
                  </a:lnTo>
                  <a:lnTo>
                    <a:pt x="7161" y="19071"/>
                  </a:lnTo>
                  <a:lnTo>
                    <a:pt x="7185" y="19241"/>
                  </a:lnTo>
                  <a:lnTo>
                    <a:pt x="7234" y="19387"/>
                  </a:lnTo>
                  <a:lnTo>
                    <a:pt x="7307" y="19534"/>
                  </a:lnTo>
                  <a:lnTo>
                    <a:pt x="7404" y="19655"/>
                  </a:lnTo>
                  <a:lnTo>
                    <a:pt x="7526" y="19753"/>
                  </a:lnTo>
                  <a:lnTo>
                    <a:pt x="7672" y="19826"/>
                  </a:lnTo>
                  <a:lnTo>
                    <a:pt x="7819" y="19875"/>
                  </a:lnTo>
                  <a:lnTo>
                    <a:pt x="7989" y="19899"/>
                  </a:lnTo>
                  <a:lnTo>
                    <a:pt x="7989" y="19899"/>
                  </a:lnTo>
                  <a:close/>
                  <a:moveTo>
                    <a:pt x="14394" y="1584"/>
                  </a:moveTo>
                  <a:lnTo>
                    <a:pt x="1584" y="1584"/>
                  </a:lnTo>
                  <a:lnTo>
                    <a:pt x="1584" y="17634"/>
                  </a:lnTo>
                  <a:lnTo>
                    <a:pt x="14394" y="17634"/>
                  </a:lnTo>
                  <a:lnTo>
                    <a:pt x="14394" y="158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2101178" y="2481972"/>
              <a:ext cx="316104" cy="547615"/>
            </a:xfrm>
            <a:custGeom>
              <a:avLst/>
              <a:gdLst/>
              <a:ahLst/>
              <a:cxnLst/>
              <a:rect l="l" t="t" r="r" b="b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" name="Google Shape;150;p20"/>
            <p:cNvGrpSpPr/>
            <p:nvPr/>
          </p:nvGrpSpPr>
          <p:grpSpPr>
            <a:xfrm>
              <a:off x="2698654" y="1992418"/>
              <a:ext cx="1094935" cy="1037170"/>
              <a:chOff x="2583100" y="2973775"/>
              <a:chExt cx="461550" cy="437200"/>
            </a:xfrm>
          </p:grpSpPr>
          <p:sp>
            <p:nvSpPr>
              <p:cNvPr id="151" name="Google Shape;151;p20"/>
              <p:cNvSpPr/>
              <p:nvPr/>
            </p:nvSpPr>
            <p:spPr>
              <a:xfrm>
                <a:off x="2701225" y="3315975"/>
                <a:ext cx="2253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3800" fill="none" extrusionOk="0">
                    <a:moveTo>
                      <a:pt x="2947" y="0"/>
                    </a:moveTo>
                    <a:lnTo>
                      <a:pt x="2947" y="2947"/>
                    </a:lnTo>
                    <a:lnTo>
                      <a:pt x="853" y="2947"/>
                    </a:lnTo>
                    <a:lnTo>
                      <a:pt x="853" y="2947"/>
                    </a:lnTo>
                    <a:lnTo>
                      <a:pt x="682" y="2947"/>
                    </a:lnTo>
                    <a:lnTo>
                      <a:pt x="512" y="2996"/>
                    </a:lnTo>
                    <a:lnTo>
                      <a:pt x="365" y="3093"/>
                    </a:lnTo>
                    <a:lnTo>
                      <a:pt x="244" y="3191"/>
                    </a:lnTo>
                    <a:lnTo>
                      <a:pt x="146" y="3313"/>
                    </a:lnTo>
                    <a:lnTo>
                      <a:pt x="49" y="3459"/>
                    </a:lnTo>
                    <a:lnTo>
                      <a:pt x="0" y="3629"/>
                    </a:lnTo>
                    <a:lnTo>
                      <a:pt x="0" y="3800"/>
                    </a:lnTo>
                    <a:lnTo>
                      <a:pt x="9011" y="3800"/>
                    </a:lnTo>
                    <a:lnTo>
                      <a:pt x="9011" y="3800"/>
                    </a:lnTo>
                    <a:lnTo>
                      <a:pt x="9011" y="3629"/>
                    </a:lnTo>
                    <a:lnTo>
                      <a:pt x="8963" y="3459"/>
                    </a:lnTo>
                    <a:lnTo>
                      <a:pt x="8865" y="3313"/>
                    </a:lnTo>
                    <a:lnTo>
                      <a:pt x="8768" y="3191"/>
                    </a:lnTo>
                    <a:lnTo>
                      <a:pt x="8646" y="3093"/>
                    </a:lnTo>
                    <a:lnTo>
                      <a:pt x="8500" y="2996"/>
                    </a:lnTo>
                    <a:lnTo>
                      <a:pt x="8330" y="2947"/>
                    </a:lnTo>
                    <a:lnTo>
                      <a:pt x="8159" y="2947"/>
                    </a:lnTo>
                    <a:lnTo>
                      <a:pt x="6065" y="2947"/>
                    </a:lnTo>
                    <a:lnTo>
                      <a:pt x="6065" y="0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>
                <a:off x="2583100" y="2973775"/>
                <a:ext cx="461550" cy="336125"/>
              </a:xfrm>
              <a:custGeom>
                <a:avLst/>
                <a:gdLst/>
                <a:ahLst/>
                <a:cxnLst/>
                <a:rect l="l" t="t" r="r" b="b"/>
                <a:pathLst>
                  <a:path w="18462" h="13445" fill="none" extrusionOk="0">
                    <a:moveTo>
                      <a:pt x="17974" y="1"/>
                    </a:moveTo>
                    <a:lnTo>
                      <a:pt x="487" y="1"/>
                    </a:lnTo>
                    <a:lnTo>
                      <a:pt x="487" y="1"/>
                    </a:lnTo>
                    <a:lnTo>
                      <a:pt x="390" y="1"/>
                    </a:lnTo>
                    <a:lnTo>
                      <a:pt x="317" y="50"/>
                    </a:lnTo>
                    <a:lnTo>
                      <a:pt x="220" y="74"/>
                    </a:lnTo>
                    <a:lnTo>
                      <a:pt x="146" y="147"/>
                    </a:lnTo>
                    <a:lnTo>
                      <a:pt x="98" y="220"/>
                    </a:lnTo>
                    <a:lnTo>
                      <a:pt x="49" y="293"/>
                    </a:lnTo>
                    <a:lnTo>
                      <a:pt x="25" y="390"/>
                    </a:lnTo>
                    <a:lnTo>
                      <a:pt x="0" y="488"/>
                    </a:lnTo>
                    <a:lnTo>
                      <a:pt x="0" y="12958"/>
                    </a:lnTo>
                    <a:lnTo>
                      <a:pt x="0" y="12958"/>
                    </a:lnTo>
                    <a:lnTo>
                      <a:pt x="25" y="13055"/>
                    </a:lnTo>
                    <a:lnTo>
                      <a:pt x="49" y="13152"/>
                    </a:lnTo>
                    <a:lnTo>
                      <a:pt x="98" y="13226"/>
                    </a:lnTo>
                    <a:lnTo>
                      <a:pt x="146" y="13299"/>
                    </a:lnTo>
                    <a:lnTo>
                      <a:pt x="220" y="13372"/>
                    </a:lnTo>
                    <a:lnTo>
                      <a:pt x="317" y="13396"/>
                    </a:lnTo>
                    <a:lnTo>
                      <a:pt x="390" y="13445"/>
                    </a:lnTo>
                    <a:lnTo>
                      <a:pt x="487" y="13445"/>
                    </a:lnTo>
                    <a:lnTo>
                      <a:pt x="17974" y="13445"/>
                    </a:lnTo>
                    <a:lnTo>
                      <a:pt x="17974" y="13445"/>
                    </a:lnTo>
                    <a:lnTo>
                      <a:pt x="18072" y="13445"/>
                    </a:lnTo>
                    <a:lnTo>
                      <a:pt x="18145" y="13396"/>
                    </a:lnTo>
                    <a:lnTo>
                      <a:pt x="18242" y="13372"/>
                    </a:lnTo>
                    <a:lnTo>
                      <a:pt x="18315" y="13299"/>
                    </a:lnTo>
                    <a:lnTo>
                      <a:pt x="18364" y="13226"/>
                    </a:lnTo>
                    <a:lnTo>
                      <a:pt x="18413" y="13152"/>
                    </a:lnTo>
                    <a:lnTo>
                      <a:pt x="18437" y="13055"/>
                    </a:lnTo>
                    <a:lnTo>
                      <a:pt x="18461" y="12958"/>
                    </a:lnTo>
                    <a:lnTo>
                      <a:pt x="18461" y="488"/>
                    </a:lnTo>
                    <a:lnTo>
                      <a:pt x="18461" y="488"/>
                    </a:lnTo>
                    <a:lnTo>
                      <a:pt x="18437" y="390"/>
                    </a:lnTo>
                    <a:lnTo>
                      <a:pt x="18413" y="293"/>
                    </a:lnTo>
                    <a:lnTo>
                      <a:pt x="18364" y="220"/>
                    </a:lnTo>
                    <a:lnTo>
                      <a:pt x="18315" y="147"/>
                    </a:lnTo>
                    <a:lnTo>
                      <a:pt x="18242" y="74"/>
                    </a:lnTo>
                    <a:lnTo>
                      <a:pt x="18145" y="50"/>
                    </a:lnTo>
                    <a:lnTo>
                      <a:pt x="18072" y="1"/>
                    </a:lnTo>
                    <a:lnTo>
                      <a:pt x="17974" y="1"/>
                    </a:lnTo>
                    <a:lnTo>
                      <a:pt x="17974" y="1"/>
                    </a:lnTo>
                    <a:close/>
                    <a:moveTo>
                      <a:pt x="17000" y="11983"/>
                    </a:moveTo>
                    <a:lnTo>
                      <a:pt x="1462" y="11983"/>
                    </a:lnTo>
                    <a:lnTo>
                      <a:pt x="1462" y="1462"/>
                    </a:lnTo>
                    <a:lnTo>
                      <a:pt x="17000" y="1462"/>
                    </a:lnTo>
                    <a:lnTo>
                      <a:pt x="17000" y="11983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" name="Rectángulo 11"/>
          <p:cNvSpPr/>
          <p:nvPr/>
        </p:nvSpPr>
        <p:spPr>
          <a:xfrm>
            <a:off x="542700" y="4950"/>
            <a:ext cx="4017136" cy="639193"/>
          </a:xfrm>
          <a:prstGeom prst="rect">
            <a:avLst/>
          </a:prstGeom>
          <a:solidFill>
            <a:srgbClr val="FDB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Google Shape;103;p15"/>
          <p:cNvSpPr txBox="1">
            <a:spLocks/>
          </p:cNvSpPr>
          <p:nvPr/>
        </p:nvSpPr>
        <p:spPr>
          <a:xfrm>
            <a:off x="821727" y="8189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>
                <a:solidFill>
                  <a:srgbClr val="294667"/>
                </a:solidFill>
              </a:rPr>
              <a:t>Control y Aseguramiento de la Calidad del Software</a:t>
            </a:r>
            <a:endParaRPr lang="es-ES" sz="2400" dirty="0">
              <a:solidFill>
                <a:srgbClr val="2946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16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0" y="536700"/>
            <a:ext cx="4559836" cy="4606800"/>
          </a:xfrm>
          <a:prstGeom prst="rect">
            <a:avLst/>
          </a:prstGeom>
          <a:solidFill>
            <a:srgbClr val="FDB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 smtClean="0"/>
              <a:t>Aplicación </a:t>
            </a:r>
            <a:r>
              <a:rPr lang="es-ES" dirty="0"/>
              <a:t>de la Calidad en el Software</a:t>
            </a:r>
            <a:endParaRPr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4714541" y="1472415"/>
            <a:ext cx="4258010" cy="3452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>
              <a:buNone/>
            </a:pPr>
            <a:r>
              <a:rPr lang="es-ES" dirty="0"/>
              <a:t>La </a:t>
            </a:r>
            <a:r>
              <a:rPr lang="es-ES" b="1" dirty="0"/>
              <a:t>garantía de calidad </a:t>
            </a:r>
            <a:r>
              <a:rPr lang="es-ES" dirty="0"/>
              <a:t>se inicia con las acciones </a:t>
            </a:r>
            <a:r>
              <a:rPr lang="es-ES" dirty="0" smtClean="0"/>
              <a:t>durante </a:t>
            </a:r>
            <a:r>
              <a:rPr lang="es-ES" dirty="0"/>
              <a:t>la planificación como el conjunto de procedimientos, técnicas y herramientas durante el ciclo de vida, las actividades de auditoria tales como revisiones técnicas o inspecciones, optimizando los criterios de </a:t>
            </a:r>
            <a:r>
              <a:rPr lang="es-ES" dirty="0" err="1"/>
              <a:t>correctitud</a:t>
            </a:r>
            <a:r>
              <a:rPr lang="es-ES" dirty="0"/>
              <a:t> y completitud y las funciones de información de la gestión, más orientadas a la documentación y al desarrollo de pruebas.</a:t>
            </a:r>
            <a:endParaRPr dirty="0"/>
          </a:p>
        </p:txBody>
      </p:sp>
      <p:grpSp>
        <p:nvGrpSpPr>
          <p:cNvPr id="147" name="Google Shape;147;p20"/>
          <p:cNvGrpSpPr/>
          <p:nvPr/>
        </p:nvGrpSpPr>
        <p:grpSpPr>
          <a:xfrm>
            <a:off x="1025527" y="2218331"/>
            <a:ext cx="2529937" cy="1037170"/>
            <a:chOff x="1263652" y="1992418"/>
            <a:chExt cx="2529937" cy="1037170"/>
          </a:xfrm>
        </p:grpSpPr>
        <p:sp>
          <p:nvSpPr>
            <p:cNvPr id="148" name="Google Shape;148;p20"/>
            <p:cNvSpPr/>
            <p:nvPr/>
          </p:nvSpPr>
          <p:spPr>
            <a:xfrm>
              <a:off x="1263652" y="2315755"/>
              <a:ext cx="556154" cy="713832"/>
            </a:xfrm>
            <a:custGeom>
              <a:avLst/>
              <a:gdLst/>
              <a:ahLst/>
              <a:cxnLst/>
              <a:rect l="l" t="t" r="r" b="b"/>
              <a:pathLst>
                <a:path w="15978" h="20508" fill="none" extrusionOk="0">
                  <a:moveTo>
                    <a:pt x="15977" y="1292"/>
                  </a:moveTo>
                  <a:lnTo>
                    <a:pt x="15977" y="19217"/>
                  </a:lnTo>
                  <a:lnTo>
                    <a:pt x="15977" y="19217"/>
                  </a:lnTo>
                  <a:lnTo>
                    <a:pt x="15953" y="19485"/>
                  </a:lnTo>
                  <a:lnTo>
                    <a:pt x="15880" y="19728"/>
                  </a:lnTo>
                  <a:lnTo>
                    <a:pt x="15758" y="19948"/>
                  </a:lnTo>
                  <a:lnTo>
                    <a:pt x="15612" y="20142"/>
                  </a:lnTo>
                  <a:lnTo>
                    <a:pt x="15417" y="20289"/>
                  </a:lnTo>
                  <a:lnTo>
                    <a:pt x="15198" y="20410"/>
                  </a:lnTo>
                  <a:lnTo>
                    <a:pt x="14955" y="20483"/>
                  </a:lnTo>
                  <a:lnTo>
                    <a:pt x="14711" y="20508"/>
                  </a:lnTo>
                  <a:lnTo>
                    <a:pt x="1267" y="20508"/>
                  </a:lnTo>
                  <a:lnTo>
                    <a:pt x="1267" y="20508"/>
                  </a:lnTo>
                  <a:lnTo>
                    <a:pt x="1023" y="20483"/>
                  </a:lnTo>
                  <a:lnTo>
                    <a:pt x="780" y="20410"/>
                  </a:lnTo>
                  <a:lnTo>
                    <a:pt x="561" y="20289"/>
                  </a:lnTo>
                  <a:lnTo>
                    <a:pt x="366" y="20142"/>
                  </a:lnTo>
                  <a:lnTo>
                    <a:pt x="220" y="19948"/>
                  </a:lnTo>
                  <a:lnTo>
                    <a:pt x="98" y="19728"/>
                  </a:lnTo>
                  <a:lnTo>
                    <a:pt x="25" y="19485"/>
                  </a:lnTo>
                  <a:lnTo>
                    <a:pt x="1" y="19217"/>
                  </a:lnTo>
                  <a:lnTo>
                    <a:pt x="1" y="1292"/>
                  </a:lnTo>
                  <a:lnTo>
                    <a:pt x="1" y="1292"/>
                  </a:lnTo>
                  <a:lnTo>
                    <a:pt x="25" y="1024"/>
                  </a:lnTo>
                  <a:lnTo>
                    <a:pt x="98" y="780"/>
                  </a:lnTo>
                  <a:lnTo>
                    <a:pt x="220" y="561"/>
                  </a:lnTo>
                  <a:lnTo>
                    <a:pt x="366" y="366"/>
                  </a:lnTo>
                  <a:lnTo>
                    <a:pt x="561" y="220"/>
                  </a:lnTo>
                  <a:lnTo>
                    <a:pt x="780" y="98"/>
                  </a:lnTo>
                  <a:lnTo>
                    <a:pt x="1023" y="25"/>
                  </a:lnTo>
                  <a:lnTo>
                    <a:pt x="1267" y="1"/>
                  </a:lnTo>
                  <a:lnTo>
                    <a:pt x="14711" y="1"/>
                  </a:lnTo>
                  <a:lnTo>
                    <a:pt x="14711" y="1"/>
                  </a:lnTo>
                  <a:lnTo>
                    <a:pt x="14955" y="25"/>
                  </a:lnTo>
                  <a:lnTo>
                    <a:pt x="15198" y="98"/>
                  </a:lnTo>
                  <a:lnTo>
                    <a:pt x="15417" y="220"/>
                  </a:lnTo>
                  <a:lnTo>
                    <a:pt x="15612" y="366"/>
                  </a:lnTo>
                  <a:lnTo>
                    <a:pt x="15758" y="561"/>
                  </a:lnTo>
                  <a:lnTo>
                    <a:pt x="15880" y="780"/>
                  </a:lnTo>
                  <a:lnTo>
                    <a:pt x="15953" y="1024"/>
                  </a:lnTo>
                  <a:lnTo>
                    <a:pt x="15977" y="1292"/>
                  </a:lnTo>
                  <a:lnTo>
                    <a:pt x="15977" y="1292"/>
                  </a:lnTo>
                  <a:close/>
                  <a:moveTo>
                    <a:pt x="7989" y="19899"/>
                  </a:moveTo>
                  <a:lnTo>
                    <a:pt x="7989" y="19899"/>
                  </a:lnTo>
                  <a:lnTo>
                    <a:pt x="8159" y="19875"/>
                  </a:lnTo>
                  <a:lnTo>
                    <a:pt x="8306" y="19826"/>
                  </a:lnTo>
                  <a:lnTo>
                    <a:pt x="8452" y="19753"/>
                  </a:lnTo>
                  <a:lnTo>
                    <a:pt x="8574" y="19655"/>
                  </a:lnTo>
                  <a:lnTo>
                    <a:pt x="8671" y="19534"/>
                  </a:lnTo>
                  <a:lnTo>
                    <a:pt x="8744" y="19387"/>
                  </a:lnTo>
                  <a:lnTo>
                    <a:pt x="8793" y="19241"/>
                  </a:lnTo>
                  <a:lnTo>
                    <a:pt x="8817" y="19071"/>
                  </a:lnTo>
                  <a:lnTo>
                    <a:pt x="8817" y="19071"/>
                  </a:lnTo>
                  <a:lnTo>
                    <a:pt x="8793" y="18900"/>
                  </a:lnTo>
                  <a:lnTo>
                    <a:pt x="8744" y="18754"/>
                  </a:lnTo>
                  <a:lnTo>
                    <a:pt x="8671" y="18608"/>
                  </a:lnTo>
                  <a:lnTo>
                    <a:pt x="8574" y="18486"/>
                  </a:lnTo>
                  <a:lnTo>
                    <a:pt x="8452" y="18389"/>
                  </a:lnTo>
                  <a:lnTo>
                    <a:pt x="8306" y="18316"/>
                  </a:lnTo>
                  <a:lnTo>
                    <a:pt x="8159" y="18267"/>
                  </a:lnTo>
                  <a:lnTo>
                    <a:pt x="7989" y="18243"/>
                  </a:lnTo>
                  <a:lnTo>
                    <a:pt x="7989" y="18243"/>
                  </a:lnTo>
                  <a:lnTo>
                    <a:pt x="7819" y="18267"/>
                  </a:lnTo>
                  <a:lnTo>
                    <a:pt x="7672" y="18316"/>
                  </a:lnTo>
                  <a:lnTo>
                    <a:pt x="7526" y="18389"/>
                  </a:lnTo>
                  <a:lnTo>
                    <a:pt x="7404" y="18486"/>
                  </a:lnTo>
                  <a:lnTo>
                    <a:pt x="7307" y="18608"/>
                  </a:lnTo>
                  <a:lnTo>
                    <a:pt x="7234" y="18754"/>
                  </a:lnTo>
                  <a:lnTo>
                    <a:pt x="7185" y="18900"/>
                  </a:lnTo>
                  <a:lnTo>
                    <a:pt x="7161" y="19071"/>
                  </a:lnTo>
                  <a:lnTo>
                    <a:pt x="7161" y="19071"/>
                  </a:lnTo>
                  <a:lnTo>
                    <a:pt x="7185" y="19241"/>
                  </a:lnTo>
                  <a:lnTo>
                    <a:pt x="7234" y="19387"/>
                  </a:lnTo>
                  <a:lnTo>
                    <a:pt x="7307" y="19534"/>
                  </a:lnTo>
                  <a:lnTo>
                    <a:pt x="7404" y="19655"/>
                  </a:lnTo>
                  <a:lnTo>
                    <a:pt x="7526" y="19753"/>
                  </a:lnTo>
                  <a:lnTo>
                    <a:pt x="7672" y="19826"/>
                  </a:lnTo>
                  <a:lnTo>
                    <a:pt x="7819" y="19875"/>
                  </a:lnTo>
                  <a:lnTo>
                    <a:pt x="7989" y="19899"/>
                  </a:lnTo>
                  <a:lnTo>
                    <a:pt x="7989" y="19899"/>
                  </a:lnTo>
                  <a:close/>
                  <a:moveTo>
                    <a:pt x="14394" y="1584"/>
                  </a:moveTo>
                  <a:lnTo>
                    <a:pt x="1584" y="1584"/>
                  </a:lnTo>
                  <a:lnTo>
                    <a:pt x="1584" y="17634"/>
                  </a:lnTo>
                  <a:lnTo>
                    <a:pt x="14394" y="17634"/>
                  </a:lnTo>
                  <a:lnTo>
                    <a:pt x="14394" y="158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2101178" y="2481972"/>
              <a:ext cx="316104" cy="547615"/>
            </a:xfrm>
            <a:custGeom>
              <a:avLst/>
              <a:gdLst/>
              <a:ahLst/>
              <a:cxnLst/>
              <a:rect l="l" t="t" r="r" b="b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" name="Google Shape;150;p20"/>
            <p:cNvGrpSpPr/>
            <p:nvPr/>
          </p:nvGrpSpPr>
          <p:grpSpPr>
            <a:xfrm>
              <a:off x="2698654" y="1992418"/>
              <a:ext cx="1094935" cy="1037170"/>
              <a:chOff x="2583100" y="2973775"/>
              <a:chExt cx="461550" cy="437200"/>
            </a:xfrm>
          </p:grpSpPr>
          <p:sp>
            <p:nvSpPr>
              <p:cNvPr id="151" name="Google Shape;151;p20"/>
              <p:cNvSpPr/>
              <p:nvPr/>
            </p:nvSpPr>
            <p:spPr>
              <a:xfrm>
                <a:off x="2701225" y="3315975"/>
                <a:ext cx="2253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3800" fill="none" extrusionOk="0">
                    <a:moveTo>
                      <a:pt x="2947" y="0"/>
                    </a:moveTo>
                    <a:lnTo>
                      <a:pt x="2947" y="2947"/>
                    </a:lnTo>
                    <a:lnTo>
                      <a:pt x="853" y="2947"/>
                    </a:lnTo>
                    <a:lnTo>
                      <a:pt x="853" y="2947"/>
                    </a:lnTo>
                    <a:lnTo>
                      <a:pt x="682" y="2947"/>
                    </a:lnTo>
                    <a:lnTo>
                      <a:pt x="512" y="2996"/>
                    </a:lnTo>
                    <a:lnTo>
                      <a:pt x="365" y="3093"/>
                    </a:lnTo>
                    <a:lnTo>
                      <a:pt x="244" y="3191"/>
                    </a:lnTo>
                    <a:lnTo>
                      <a:pt x="146" y="3313"/>
                    </a:lnTo>
                    <a:lnTo>
                      <a:pt x="49" y="3459"/>
                    </a:lnTo>
                    <a:lnTo>
                      <a:pt x="0" y="3629"/>
                    </a:lnTo>
                    <a:lnTo>
                      <a:pt x="0" y="3800"/>
                    </a:lnTo>
                    <a:lnTo>
                      <a:pt x="9011" y="3800"/>
                    </a:lnTo>
                    <a:lnTo>
                      <a:pt x="9011" y="3800"/>
                    </a:lnTo>
                    <a:lnTo>
                      <a:pt x="9011" y="3629"/>
                    </a:lnTo>
                    <a:lnTo>
                      <a:pt x="8963" y="3459"/>
                    </a:lnTo>
                    <a:lnTo>
                      <a:pt x="8865" y="3313"/>
                    </a:lnTo>
                    <a:lnTo>
                      <a:pt x="8768" y="3191"/>
                    </a:lnTo>
                    <a:lnTo>
                      <a:pt x="8646" y="3093"/>
                    </a:lnTo>
                    <a:lnTo>
                      <a:pt x="8500" y="2996"/>
                    </a:lnTo>
                    <a:lnTo>
                      <a:pt x="8330" y="2947"/>
                    </a:lnTo>
                    <a:lnTo>
                      <a:pt x="8159" y="2947"/>
                    </a:lnTo>
                    <a:lnTo>
                      <a:pt x="6065" y="2947"/>
                    </a:lnTo>
                    <a:lnTo>
                      <a:pt x="6065" y="0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>
                <a:off x="2583100" y="2973775"/>
                <a:ext cx="461550" cy="336125"/>
              </a:xfrm>
              <a:custGeom>
                <a:avLst/>
                <a:gdLst/>
                <a:ahLst/>
                <a:cxnLst/>
                <a:rect l="l" t="t" r="r" b="b"/>
                <a:pathLst>
                  <a:path w="18462" h="13445" fill="none" extrusionOk="0">
                    <a:moveTo>
                      <a:pt x="17974" y="1"/>
                    </a:moveTo>
                    <a:lnTo>
                      <a:pt x="487" y="1"/>
                    </a:lnTo>
                    <a:lnTo>
                      <a:pt x="487" y="1"/>
                    </a:lnTo>
                    <a:lnTo>
                      <a:pt x="390" y="1"/>
                    </a:lnTo>
                    <a:lnTo>
                      <a:pt x="317" y="50"/>
                    </a:lnTo>
                    <a:lnTo>
                      <a:pt x="220" y="74"/>
                    </a:lnTo>
                    <a:lnTo>
                      <a:pt x="146" y="147"/>
                    </a:lnTo>
                    <a:lnTo>
                      <a:pt x="98" y="220"/>
                    </a:lnTo>
                    <a:lnTo>
                      <a:pt x="49" y="293"/>
                    </a:lnTo>
                    <a:lnTo>
                      <a:pt x="25" y="390"/>
                    </a:lnTo>
                    <a:lnTo>
                      <a:pt x="0" y="488"/>
                    </a:lnTo>
                    <a:lnTo>
                      <a:pt x="0" y="12958"/>
                    </a:lnTo>
                    <a:lnTo>
                      <a:pt x="0" y="12958"/>
                    </a:lnTo>
                    <a:lnTo>
                      <a:pt x="25" y="13055"/>
                    </a:lnTo>
                    <a:lnTo>
                      <a:pt x="49" y="13152"/>
                    </a:lnTo>
                    <a:lnTo>
                      <a:pt x="98" y="13226"/>
                    </a:lnTo>
                    <a:lnTo>
                      <a:pt x="146" y="13299"/>
                    </a:lnTo>
                    <a:lnTo>
                      <a:pt x="220" y="13372"/>
                    </a:lnTo>
                    <a:lnTo>
                      <a:pt x="317" y="13396"/>
                    </a:lnTo>
                    <a:lnTo>
                      <a:pt x="390" y="13445"/>
                    </a:lnTo>
                    <a:lnTo>
                      <a:pt x="487" y="13445"/>
                    </a:lnTo>
                    <a:lnTo>
                      <a:pt x="17974" y="13445"/>
                    </a:lnTo>
                    <a:lnTo>
                      <a:pt x="17974" y="13445"/>
                    </a:lnTo>
                    <a:lnTo>
                      <a:pt x="18072" y="13445"/>
                    </a:lnTo>
                    <a:lnTo>
                      <a:pt x="18145" y="13396"/>
                    </a:lnTo>
                    <a:lnTo>
                      <a:pt x="18242" y="13372"/>
                    </a:lnTo>
                    <a:lnTo>
                      <a:pt x="18315" y="13299"/>
                    </a:lnTo>
                    <a:lnTo>
                      <a:pt x="18364" y="13226"/>
                    </a:lnTo>
                    <a:lnTo>
                      <a:pt x="18413" y="13152"/>
                    </a:lnTo>
                    <a:lnTo>
                      <a:pt x="18437" y="13055"/>
                    </a:lnTo>
                    <a:lnTo>
                      <a:pt x="18461" y="12958"/>
                    </a:lnTo>
                    <a:lnTo>
                      <a:pt x="18461" y="488"/>
                    </a:lnTo>
                    <a:lnTo>
                      <a:pt x="18461" y="488"/>
                    </a:lnTo>
                    <a:lnTo>
                      <a:pt x="18437" y="390"/>
                    </a:lnTo>
                    <a:lnTo>
                      <a:pt x="18413" y="293"/>
                    </a:lnTo>
                    <a:lnTo>
                      <a:pt x="18364" y="220"/>
                    </a:lnTo>
                    <a:lnTo>
                      <a:pt x="18315" y="147"/>
                    </a:lnTo>
                    <a:lnTo>
                      <a:pt x="18242" y="74"/>
                    </a:lnTo>
                    <a:lnTo>
                      <a:pt x="18145" y="50"/>
                    </a:lnTo>
                    <a:lnTo>
                      <a:pt x="18072" y="1"/>
                    </a:lnTo>
                    <a:lnTo>
                      <a:pt x="17974" y="1"/>
                    </a:lnTo>
                    <a:lnTo>
                      <a:pt x="17974" y="1"/>
                    </a:lnTo>
                    <a:close/>
                    <a:moveTo>
                      <a:pt x="17000" y="11983"/>
                    </a:moveTo>
                    <a:lnTo>
                      <a:pt x="1462" y="11983"/>
                    </a:lnTo>
                    <a:lnTo>
                      <a:pt x="1462" y="1462"/>
                    </a:lnTo>
                    <a:lnTo>
                      <a:pt x="17000" y="1462"/>
                    </a:lnTo>
                    <a:lnTo>
                      <a:pt x="17000" y="11983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" name="Rectángulo 11"/>
          <p:cNvSpPr/>
          <p:nvPr/>
        </p:nvSpPr>
        <p:spPr>
          <a:xfrm>
            <a:off x="542700" y="4950"/>
            <a:ext cx="4017136" cy="639193"/>
          </a:xfrm>
          <a:prstGeom prst="rect">
            <a:avLst/>
          </a:prstGeom>
          <a:solidFill>
            <a:srgbClr val="FDB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Google Shape;103;p15"/>
          <p:cNvSpPr txBox="1">
            <a:spLocks/>
          </p:cNvSpPr>
          <p:nvPr/>
        </p:nvSpPr>
        <p:spPr>
          <a:xfrm>
            <a:off x="821727" y="8189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>
                <a:solidFill>
                  <a:srgbClr val="294667"/>
                </a:solidFill>
              </a:rPr>
              <a:t>Control y Aseguramiento de la Calidad del Software</a:t>
            </a:r>
            <a:endParaRPr lang="es-ES" sz="2400" dirty="0">
              <a:solidFill>
                <a:srgbClr val="2946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3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0" y="536700"/>
            <a:ext cx="4559836" cy="4606800"/>
          </a:xfrm>
          <a:prstGeom prst="rect">
            <a:avLst/>
          </a:prstGeom>
          <a:solidFill>
            <a:srgbClr val="FDB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 smtClean="0"/>
              <a:t>Aplicación </a:t>
            </a:r>
            <a:r>
              <a:rPr lang="es-ES" dirty="0"/>
              <a:t>de la Calidad en el Software</a:t>
            </a:r>
            <a:endParaRPr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4714541" y="1472415"/>
            <a:ext cx="4258010" cy="3452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>
              <a:buNone/>
            </a:pPr>
            <a:r>
              <a:rPr lang="es-ES" dirty="0"/>
              <a:t>La </a:t>
            </a:r>
            <a:r>
              <a:rPr lang="es-ES" b="1" dirty="0"/>
              <a:t>calidad total </a:t>
            </a:r>
            <a:r>
              <a:rPr lang="es-ES" dirty="0"/>
              <a:t>depende de la calidad con la cual se lleve a cabo todo el proceso - las </a:t>
            </a:r>
            <a:r>
              <a:rPr lang="es-ES" dirty="0" smtClean="0"/>
              <a:t>etapas </a:t>
            </a:r>
            <a:r>
              <a:rPr lang="es-ES" dirty="0"/>
              <a:t>del ciclo de vida de </a:t>
            </a:r>
            <a:r>
              <a:rPr lang="es-ES" dirty="0" smtClean="0"/>
              <a:t>desarrollo </a:t>
            </a:r>
            <a:r>
              <a:rPr lang="es-ES" dirty="0"/>
              <a:t>de software </a:t>
            </a:r>
            <a:r>
              <a:rPr lang="es-ES" dirty="0" smtClean="0"/>
              <a:t>y </a:t>
            </a:r>
            <a:r>
              <a:rPr lang="es-ES" dirty="0"/>
              <a:t>cada </a:t>
            </a:r>
            <a:r>
              <a:rPr lang="es-ES" dirty="0" smtClean="0"/>
              <a:t>subproceso, </a:t>
            </a:r>
            <a:r>
              <a:rPr lang="es-ES" dirty="0"/>
              <a:t>fase o etapa del </a:t>
            </a:r>
            <a:r>
              <a:rPr lang="es-ES" dirty="0" smtClean="0"/>
              <a:t>proyecto. Adicionalmente</a:t>
            </a:r>
            <a:r>
              <a:rPr lang="es-ES" dirty="0"/>
              <a:t>, es indispensable contar con los siguientes </a:t>
            </a:r>
            <a:r>
              <a:rPr lang="es-ES" dirty="0" smtClean="0"/>
              <a:t>componentes: claridad,   involucramiento, planeamiento</a:t>
            </a:r>
            <a:r>
              <a:rPr lang="es-ES" dirty="0"/>
              <a:t>, estándares, entrenamiento, experiencia, controles, documentación, soporte y finalización. </a:t>
            </a:r>
            <a:endParaRPr dirty="0"/>
          </a:p>
        </p:txBody>
      </p:sp>
      <p:grpSp>
        <p:nvGrpSpPr>
          <p:cNvPr id="147" name="Google Shape;147;p20"/>
          <p:cNvGrpSpPr/>
          <p:nvPr/>
        </p:nvGrpSpPr>
        <p:grpSpPr>
          <a:xfrm>
            <a:off x="1025527" y="2218331"/>
            <a:ext cx="2529937" cy="1037170"/>
            <a:chOff x="1263652" y="1992418"/>
            <a:chExt cx="2529937" cy="1037170"/>
          </a:xfrm>
        </p:grpSpPr>
        <p:sp>
          <p:nvSpPr>
            <p:cNvPr id="148" name="Google Shape;148;p20"/>
            <p:cNvSpPr/>
            <p:nvPr/>
          </p:nvSpPr>
          <p:spPr>
            <a:xfrm>
              <a:off x="1263652" y="2315755"/>
              <a:ext cx="556154" cy="713832"/>
            </a:xfrm>
            <a:custGeom>
              <a:avLst/>
              <a:gdLst/>
              <a:ahLst/>
              <a:cxnLst/>
              <a:rect l="l" t="t" r="r" b="b"/>
              <a:pathLst>
                <a:path w="15978" h="20508" fill="none" extrusionOk="0">
                  <a:moveTo>
                    <a:pt x="15977" y="1292"/>
                  </a:moveTo>
                  <a:lnTo>
                    <a:pt x="15977" y="19217"/>
                  </a:lnTo>
                  <a:lnTo>
                    <a:pt x="15977" y="19217"/>
                  </a:lnTo>
                  <a:lnTo>
                    <a:pt x="15953" y="19485"/>
                  </a:lnTo>
                  <a:lnTo>
                    <a:pt x="15880" y="19728"/>
                  </a:lnTo>
                  <a:lnTo>
                    <a:pt x="15758" y="19948"/>
                  </a:lnTo>
                  <a:lnTo>
                    <a:pt x="15612" y="20142"/>
                  </a:lnTo>
                  <a:lnTo>
                    <a:pt x="15417" y="20289"/>
                  </a:lnTo>
                  <a:lnTo>
                    <a:pt x="15198" y="20410"/>
                  </a:lnTo>
                  <a:lnTo>
                    <a:pt x="14955" y="20483"/>
                  </a:lnTo>
                  <a:lnTo>
                    <a:pt x="14711" y="20508"/>
                  </a:lnTo>
                  <a:lnTo>
                    <a:pt x="1267" y="20508"/>
                  </a:lnTo>
                  <a:lnTo>
                    <a:pt x="1267" y="20508"/>
                  </a:lnTo>
                  <a:lnTo>
                    <a:pt x="1023" y="20483"/>
                  </a:lnTo>
                  <a:lnTo>
                    <a:pt x="780" y="20410"/>
                  </a:lnTo>
                  <a:lnTo>
                    <a:pt x="561" y="20289"/>
                  </a:lnTo>
                  <a:lnTo>
                    <a:pt x="366" y="20142"/>
                  </a:lnTo>
                  <a:lnTo>
                    <a:pt x="220" y="19948"/>
                  </a:lnTo>
                  <a:lnTo>
                    <a:pt x="98" y="19728"/>
                  </a:lnTo>
                  <a:lnTo>
                    <a:pt x="25" y="19485"/>
                  </a:lnTo>
                  <a:lnTo>
                    <a:pt x="1" y="19217"/>
                  </a:lnTo>
                  <a:lnTo>
                    <a:pt x="1" y="1292"/>
                  </a:lnTo>
                  <a:lnTo>
                    <a:pt x="1" y="1292"/>
                  </a:lnTo>
                  <a:lnTo>
                    <a:pt x="25" y="1024"/>
                  </a:lnTo>
                  <a:lnTo>
                    <a:pt x="98" y="780"/>
                  </a:lnTo>
                  <a:lnTo>
                    <a:pt x="220" y="561"/>
                  </a:lnTo>
                  <a:lnTo>
                    <a:pt x="366" y="366"/>
                  </a:lnTo>
                  <a:lnTo>
                    <a:pt x="561" y="220"/>
                  </a:lnTo>
                  <a:lnTo>
                    <a:pt x="780" y="98"/>
                  </a:lnTo>
                  <a:lnTo>
                    <a:pt x="1023" y="25"/>
                  </a:lnTo>
                  <a:lnTo>
                    <a:pt x="1267" y="1"/>
                  </a:lnTo>
                  <a:lnTo>
                    <a:pt x="14711" y="1"/>
                  </a:lnTo>
                  <a:lnTo>
                    <a:pt x="14711" y="1"/>
                  </a:lnTo>
                  <a:lnTo>
                    <a:pt x="14955" y="25"/>
                  </a:lnTo>
                  <a:lnTo>
                    <a:pt x="15198" y="98"/>
                  </a:lnTo>
                  <a:lnTo>
                    <a:pt x="15417" y="220"/>
                  </a:lnTo>
                  <a:lnTo>
                    <a:pt x="15612" y="366"/>
                  </a:lnTo>
                  <a:lnTo>
                    <a:pt x="15758" y="561"/>
                  </a:lnTo>
                  <a:lnTo>
                    <a:pt x="15880" y="780"/>
                  </a:lnTo>
                  <a:lnTo>
                    <a:pt x="15953" y="1024"/>
                  </a:lnTo>
                  <a:lnTo>
                    <a:pt x="15977" y="1292"/>
                  </a:lnTo>
                  <a:lnTo>
                    <a:pt x="15977" y="1292"/>
                  </a:lnTo>
                  <a:close/>
                  <a:moveTo>
                    <a:pt x="7989" y="19899"/>
                  </a:moveTo>
                  <a:lnTo>
                    <a:pt x="7989" y="19899"/>
                  </a:lnTo>
                  <a:lnTo>
                    <a:pt x="8159" y="19875"/>
                  </a:lnTo>
                  <a:lnTo>
                    <a:pt x="8306" y="19826"/>
                  </a:lnTo>
                  <a:lnTo>
                    <a:pt x="8452" y="19753"/>
                  </a:lnTo>
                  <a:lnTo>
                    <a:pt x="8574" y="19655"/>
                  </a:lnTo>
                  <a:lnTo>
                    <a:pt x="8671" y="19534"/>
                  </a:lnTo>
                  <a:lnTo>
                    <a:pt x="8744" y="19387"/>
                  </a:lnTo>
                  <a:lnTo>
                    <a:pt x="8793" y="19241"/>
                  </a:lnTo>
                  <a:lnTo>
                    <a:pt x="8817" y="19071"/>
                  </a:lnTo>
                  <a:lnTo>
                    <a:pt x="8817" y="19071"/>
                  </a:lnTo>
                  <a:lnTo>
                    <a:pt x="8793" y="18900"/>
                  </a:lnTo>
                  <a:lnTo>
                    <a:pt x="8744" y="18754"/>
                  </a:lnTo>
                  <a:lnTo>
                    <a:pt x="8671" y="18608"/>
                  </a:lnTo>
                  <a:lnTo>
                    <a:pt x="8574" y="18486"/>
                  </a:lnTo>
                  <a:lnTo>
                    <a:pt x="8452" y="18389"/>
                  </a:lnTo>
                  <a:lnTo>
                    <a:pt x="8306" y="18316"/>
                  </a:lnTo>
                  <a:lnTo>
                    <a:pt x="8159" y="18267"/>
                  </a:lnTo>
                  <a:lnTo>
                    <a:pt x="7989" y="18243"/>
                  </a:lnTo>
                  <a:lnTo>
                    <a:pt x="7989" y="18243"/>
                  </a:lnTo>
                  <a:lnTo>
                    <a:pt x="7819" y="18267"/>
                  </a:lnTo>
                  <a:lnTo>
                    <a:pt x="7672" y="18316"/>
                  </a:lnTo>
                  <a:lnTo>
                    <a:pt x="7526" y="18389"/>
                  </a:lnTo>
                  <a:lnTo>
                    <a:pt x="7404" y="18486"/>
                  </a:lnTo>
                  <a:lnTo>
                    <a:pt x="7307" y="18608"/>
                  </a:lnTo>
                  <a:lnTo>
                    <a:pt x="7234" y="18754"/>
                  </a:lnTo>
                  <a:lnTo>
                    <a:pt x="7185" y="18900"/>
                  </a:lnTo>
                  <a:lnTo>
                    <a:pt x="7161" y="19071"/>
                  </a:lnTo>
                  <a:lnTo>
                    <a:pt x="7161" y="19071"/>
                  </a:lnTo>
                  <a:lnTo>
                    <a:pt x="7185" y="19241"/>
                  </a:lnTo>
                  <a:lnTo>
                    <a:pt x="7234" y="19387"/>
                  </a:lnTo>
                  <a:lnTo>
                    <a:pt x="7307" y="19534"/>
                  </a:lnTo>
                  <a:lnTo>
                    <a:pt x="7404" y="19655"/>
                  </a:lnTo>
                  <a:lnTo>
                    <a:pt x="7526" y="19753"/>
                  </a:lnTo>
                  <a:lnTo>
                    <a:pt x="7672" y="19826"/>
                  </a:lnTo>
                  <a:lnTo>
                    <a:pt x="7819" y="19875"/>
                  </a:lnTo>
                  <a:lnTo>
                    <a:pt x="7989" y="19899"/>
                  </a:lnTo>
                  <a:lnTo>
                    <a:pt x="7989" y="19899"/>
                  </a:lnTo>
                  <a:close/>
                  <a:moveTo>
                    <a:pt x="14394" y="1584"/>
                  </a:moveTo>
                  <a:lnTo>
                    <a:pt x="1584" y="1584"/>
                  </a:lnTo>
                  <a:lnTo>
                    <a:pt x="1584" y="17634"/>
                  </a:lnTo>
                  <a:lnTo>
                    <a:pt x="14394" y="17634"/>
                  </a:lnTo>
                  <a:lnTo>
                    <a:pt x="14394" y="158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2101178" y="2481972"/>
              <a:ext cx="316104" cy="547615"/>
            </a:xfrm>
            <a:custGeom>
              <a:avLst/>
              <a:gdLst/>
              <a:ahLst/>
              <a:cxnLst/>
              <a:rect l="l" t="t" r="r" b="b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" name="Google Shape;150;p20"/>
            <p:cNvGrpSpPr/>
            <p:nvPr/>
          </p:nvGrpSpPr>
          <p:grpSpPr>
            <a:xfrm>
              <a:off x="2698654" y="1992418"/>
              <a:ext cx="1094935" cy="1037170"/>
              <a:chOff x="2583100" y="2973775"/>
              <a:chExt cx="461550" cy="437200"/>
            </a:xfrm>
          </p:grpSpPr>
          <p:sp>
            <p:nvSpPr>
              <p:cNvPr id="151" name="Google Shape;151;p20"/>
              <p:cNvSpPr/>
              <p:nvPr/>
            </p:nvSpPr>
            <p:spPr>
              <a:xfrm>
                <a:off x="2701225" y="3315975"/>
                <a:ext cx="2253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3800" fill="none" extrusionOk="0">
                    <a:moveTo>
                      <a:pt x="2947" y="0"/>
                    </a:moveTo>
                    <a:lnTo>
                      <a:pt x="2947" y="2947"/>
                    </a:lnTo>
                    <a:lnTo>
                      <a:pt x="853" y="2947"/>
                    </a:lnTo>
                    <a:lnTo>
                      <a:pt x="853" y="2947"/>
                    </a:lnTo>
                    <a:lnTo>
                      <a:pt x="682" y="2947"/>
                    </a:lnTo>
                    <a:lnTo>
                      <a:pt x="512" y="2996"/>
                    </a:lnTo>
                    <a:lnTo>
                      <a:pt x="365" y="3093"/>
                    </a:lnTo>
                    <a:lnTo>
                      <a:pt x="244" y="3191"/>
                    </a:lnTo>
                    <a:lnTo>
                      <a:pt x="146" y="3313"/>
                    </a:lnTo>
                    <a:lnTo>
                      <a:pt x="49" y="3459"/>
                    </a:lnTo>
                    <a:lnTo>
                      <a:pt x="0" y="3629"/>
                    </a:lnTo>
                    <a:lnTo>
                      <a:pt x="0" y="3800"/>
                    </a:lnTo>
                    <a:lnTo>
                      <a:pt x="9011" y="3800"/>
                    </a:lnTo>
                    <a:lnTo>
                      <a:pt x="9011" y="3800"/>
                    </a:lnTo>
                    <a:lnTo>
                      <a:pt x="9011" y="3629"/>
                    </a:lnTo>
                    <a:lnTo>
                      <a:pt x="8963" y="3459"/>
                    </a:lnTo>
                    <a:lnTo>
                      <a:pt x="8865" y="3313"/>
                    </a:lnTo>
                    <a:lnTo>
                      <a:pt x="8768" y="3191"/>
                    </a:lnTo>
                    <a:lnTo>
                      <a:pt x="8646" y="3093"/>
                    </a:lnTo>
                    <a:lnTo>
                      <a:pt x="8500" y="2996"/>
                    </a:lnTo>
                    <a:lnTo>
                      <a:pt x="8330" y="2947"/>
                    </a:lnTo>
                    <a:lnTo>
                      <a:pt x="8159" y="2947"/>
                    </a:lnTo>
                    <a:lnTo>
                      <a:pt x="6065" y="2947"/>
                    </a:lnTo>
                    <a:lnTo>
                      <a:pt x="6065" y="0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>
                <a:off x="2583100" y="2973775"/>
                <a:ext cx="461550" cy="336125"/>
              </a:xfrm>
              <a:custGeom>
                <a:avLst/>
                <a:gdLst/>
                <a:ahLst/>
                <a:cxnLst/>
                <a:rect l="l" t="t" r="r" b="b"/>
                <a:pathLst>
                  <a:path w="18462" h="13445" fill="none" extrusionOk="0">
                    <a:moveTo>
                      <a:pt x="17974" y="1"/>
                    </a:moveTo>
                    <a:lnTo>
                      <a:pt x="487" y="1"/>
                    </a:lnTo>
                    <a:lnTo>
                      <a:pt x="487" y="1"/>
                    </a:lnTo>
                    <a:lnTo>
                      <a:pt x="390" y="1"/>
                    </a:lnTo>
                    <a:lnTo>
                      <a:pt x="317" y="50"/>
                    </a:lnTo>
                    <a:lnTo>
                      <a:pt x="220" y="74"/>
                    </a:lnTo>
                    <a:lnTo>
                      <a:pt x="146" y="147"/>
                    </a:lnTo>
                    <a:lnTo>
                      <a:pt x="98" y="220"/>
                    </a:lnTo>
                    <a:lnTo>
                      <a:pt x="49" y="293"/>
                    </a:lnTo>
                    <a:lnTo>
                      <a:pt x="25" y="390"/>
                    </a:lnTo>
                    <a:lnTo>
                      <a:pt x="0" y="488"/>
                    </a:lnTo>
                    <a:lnTo>
                      <a:pt x="0" y="12958"/>
                    </a:lnTo>
                    <a:lnTo>
                      <a:pt x="0" y="12958"/>
                    </a:lnTo>
                    <a:lnTo>
                      <a:pt x="25" y="13055"/>
                    </a:lnTo>
                    <a:lnTo>
                      <a:pt x="49" y="13152"/>
                    </a:lnTo>
                    <a:lnTo>
                      <a:pt x="98" y="13226"/>
                    </a:lnTo>
                    <a:lnTo>
                      <a:pt x="146" y="13299"/>
                    </a:lnTo>
                    <a:lnTo>
                      <a:pt x="220" y="13372"/>
                    </a:lnTo>
                    <a:lnTo>
                      <a:pt x="317" y="13396"/>
                    </a:lnTo>
                    <a:lnTo>
                      <a:pt x="390" y="13445"/>
                    </a:lnTo>
                    <a:lnTo>
                      <a:pt x="487" y="13445"/>
                    </a:lnTo>
                    <a:lnTo>
                      <a:pt x="17974" y="13445"/>
                    </a:lnTo>
                    <a:lnTo>
                      <a:pt x="17974" y="13445"/>
                    </a:lnTo>
                    <a:lnTo>
                      <a:pt x="18072" y="13445"/>
                    </a:lnTo>
                    <a:lnTo>
                      <a:pt x="18145" y="13396"/>
                    </a:lnTo>
                    <a:lnTo>
                      <a:pt x="18242" y="13372"/>
                    </a:lnTo>
                    <a:lnTo>
                      <a:pt x="18315" y="13299"/>
                    </a:lnTo>
                    <a:lnTo>
                      <a:pt x="18364" y="13226"/>
                    </a:lnTo>
                    <a:lnTo>
                      <a:pt x="18413" y="13152"/>
                    </a:lnTo>
                    <a:lnTo>
                      <a:pt x="18437" y="13055"/>
                    </a:lnTo>
                    <a:lnTo>
                      <a:pt x="18461" y="12958"/>
                    </a:lnTo>
                    <a:lnTo>
                      <a:pt x="18461" y="488"/>
                    </a:lnTo>
                    <a:lnTo>
                      <a:pt x="18461" y="488"/>
                    </a:lnTo>
                    <a:lnTo>
                      <a:pt x="18437" y="390"/>
                    </a:lnTo>
                    <a:lnTo>
                      <a:pt x="18413" y="293"/>
                    </a:lnTo>
                    <a:lnTo>
                      <a:pt x="18364" y="220"/>
                    </a:lnTo>
                    <a:lnTo>
                      <a:pt x="18315" y="147"/>
                    </a:lnTo>
                    <a:lnTo>
                      <a:pt x="18242" y="74"/>
                    </a:lnTo>
                    <a:lnTo>
                      <a:pt x="18145" y="50"/>
                    </a:lnTo>
                    <a:lnTo>
                      <a:pt x="18072" y="1"/>
                    </a:lnTo>
                    <a:lnTo>
                      <a:pt x="17974" y="1"/>
                    </a:lnTo>
                    <a:lnTo>
                      <a:pt x="17974" y="1"/>
                    </a:lnTo>
                    <a:close/>
                    <a:moveTo>
                      <a:pt x="17000" y="11983"/>
                    </a:moveTo>
                    <a:lnTo>
                      <a:pt x="1462" y="11983"/>
                    </a:lnTo>
                    <a:lnTo>
                      <a:pt x="1462" y="1462"/>
                    </a:lnTo>
                    <a:lnTo>
                      <a:pt x="17000" y="1462"/>
                    </a:lnTo>
                    <a:lnTo>
                      <a:pt x="17000" y="11983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2" name="Rectángulo 11"/>
          <p:cNvSpPr/>
          <p:nvPr/>
        </p:nvSpPr>
        <p:spPr>
          <a:xfrm>
            <a:off x="542700" y="4950"/>
            <a:ext cx="4017136" cy="639193"/>
          </a:xfrm>
          <a:prstGeom prst="rect">
            <a:avLst/>
          </a:prstGeom>
          <a:solidFill>
            <a:srgbClr val="FDB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Google Shape;103;p15"/>
          <p:cNvSpPr txBox="1">
            <a:spLocks/>
          </p:cNvSpPr>
          <p:nvPr/>
        </p:nvSpPr>
        <p:spPr>
          <a:xfrm>
            <a:off x="821727" y="8189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>
                <a:solidFill>
                  <a:srgbClr val="294667"/>
                </a:solidFill>
              </a:rPr>
              <a:t>Control y Aseguramiento de la Calidad del Software</a:t>
            </a:r>
            <a:endParaRPr lang="es-ES" sz="2400" dirty="0">
              <a:solidFill>
                <a:srgbClr val="2946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8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0" y="536700"/>
            <a:ext cx="4559836" cy="4606800"/>
          </a:xfrm>
          <a:prstGeom prst="rect">
            <a:avLst/>
          </a:prstGeom>
          <a:solidFill>
            <a:srgbClr val="FDB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 smtClean="0"/>
              <a:t>Aplicación </a:t>
            </a:r>
            <a:r>
              <a:rPr lang="es-ES" dirty="0"/>
              <a:t>de la Calidad en el Software</a:t>
            </a:r>
            <a:endParaRPr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4714541" y="1472415"/>
            <a:ext cx="4258010" cy="3452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>
              <a:buNone/>
            </a:pPr>
            <a:r>
              <a:rPr lang="es-ES" dirty="0"/>
              <a:t>Es importante resaltar que en el </a:t>
            </a:r>
            <a:r>
              <a:rPr lang="es-ES" b="1" dirty="0"/>
              <a:t>proceso de mejora continua </a:t>
            </a:r>
            <a:r>
              <a:rPr lang="es-ES" dirty="0"/>
              <a:t>se realizan actividades técnicas (aplicación de la ingeniería del software), organizativas (aplicación de modelos de proceso o planes) y humanas (formación del personal y motivación).</a:t>
            </a:r>
            <a:endParaRPr dirty="0"/>
          </a:p>
        </p:txBody>
      </p:sp>
      <p:grpSp>
        <p:nvGrpSpPr>
          <p:cNvPr id="147" name="Google Shape;147;p20"/>
          <p:cNvGrpSpPr/>
          <p:nvPr/>
        </p:nvGrpSpPr>
        <p:grpSpPr>
          <a:xfrm>
            <a:off x="1025527" y="2218331"/>
            <a:ext cx="2529937" cy="1037170"/>
            <a:chOff x="1263652" y="1992418"/>
            <a:chExt cx="2529937" cy="1037170"/>
          </a:xfrm>
        </p:grpSpPr>
        <p:sp>
          <p:nvSpPr>
            <p:cNvPr id="148" name="Google Shape;148;p20"/>
            <p:cNvSpPr/>
            <p:nvPr/>
          </p:nvSpPr>
          <p:spPr>
            <a:xfrm>
              <a:off x="1263652" y="2315755"/>
              <a:ext cx="556154" cy="713832"/>
            </a:xfrm>
            <a:custGeom>
              <a:avLst/>
              <a:gdLst/>
              <a:ahLst/>
              <a:cxnLst/>
              <a:rect l="l" t="t" r="r" b="b"/>
              <a:pathLst>
                <a:path w="15978" h="20508" fill="none" extrusionOk="0">
                  <a:moveTo>
                    <a:pt x="15977" y="1292"/>
                  </a:moveTo>
                  <a:lnTo>
                    <a:pt x="15977" y="19217"/>
                  </a:lnTo>
                  <a:lnTo>
                    <a:pt x="15977" y="19217"/>
                  </a:lnTo>
                  <a:lnTo>
                    <a:pt x="15953" y="19485"/>
                  </a:lnTo>
                  <a:lnTo>
                    <a:pt x="15880" y="19728"/>
                  </a:lnTo>
                  <a:lnTo>
                    <a:pt x="15758" y="19948"/>
                  </a:lnTo>
                  <a:lnTo>
                    <a:pt x="15612" y="20142"/>
                  </a:lnTo>
                  <a:lnTo>
                    <a:pt x="15417" y="20289"/>
                  </a:lnTo>
                  <a:lnTo>
                    <a:pt x="15198" y="20410"/>
                  </a:lnTo>
                  <a:lnTo>
                    <a:pt x="14955" y="20483"/>
                  </a:lnTo>
                  <a:lnTo>
                    <a:pt x="14711" y="20508"/>
                  </a:lnTo>
                  <a:lnTo>
                    <a:pt x="1267" y="20508"/>
                  </a:lnTo>
                  <a:lnTo>
                    <a:pt x="1267" y="20508"/>
                  </a:lnTo>
                  <a:lnTo>
                    <a:pt x="1023" y="20483"/>
                  </a:lnTo>
                  <a:lnTo>
                    <a:pt x="780" y="20410"/>
                  </a:lnTo>
                  <a:lnTo>
                    <a:pt x="561" y="20289"/>
                  </a:lnTo>
                  <a:lnTo>
                    <a:pt x="366" y="20142"/>
                  </a:lnTo>
                  <a:lnTo>
                    <a:pt x="220" y="19948"/>
                  </a:lnTo>
                  <a:lnTo>
                    <a:pt x="98" y="19728"/>
                  </a:lnTo>
                  <a:lnTo>
                    <a:pt x="25" y="19485"/>
                  </a:lnTo>
                  <a:lnTo>
                    <a:pt x="1" y="19217"/>
                  </a:lnTo>
                  <a:lnTo>
                    <a:pt x="1" y="1292"/>
                  </a:lnTo>
                  <a:lnTo>
                    <a:pt x="1" y="1292"/>
                  </a:lnTo>
                  <a:lnTo>
                    <a:pt x="25" y="1024"/>
                  </a:lnTo>
                  <a:lnTo>
                    <a:pt x="98" y="780"/>
                  </a:lnTo>
                  <a:lnTo>
                    <a:pt x="220" y="561"/>
                  </a:lnTo>
                  <a:lnTo>
                    <a:pt x="366" y="366"/>
                  </a:lnTo>
                  <a:lnTo>
                    <a:pt x="561" y="220"/>
                  </a:lnTo>
                  <a:lnTo>
                    <a:pt x="780" y="98"/>
                  </a:lnTo>
                  <a:lnTo>
                    <a:pt x="1023" y="25"/>
                  </a:lnTo>
                  <a:lnTo>
                    <a:pt x="1267" y="1"/>
                  </a:lnTo>
                  <a:lnTo>
                    <a:pt x="14711" y="1"/>
                  </a:lnTo>
                  <a:lnTo>
                    <a:pt x="14711" y="1"/>
                  </a:lnTo>
                  <a:lnTo>
                    <a:pt x="14955" y="25"/>
                  </a:lnTo>
                  <a:lnTo>
                    <a:pt x="15198" y="98"/>
                  </a:lnTo>
                  <a:lnTo>
                    <a:pt x="15417" y="220"/>
                  </a:lnTo>
                  <a:lnTo>
                    <a:pt x="15612" y="366"/>
                  </a:lnTo>
                  <a:lnTo>
                    <a:pt x="15758" y="561"/>
                  </a:lnTo>
                  <a:lnTo>
                    <a:pt x="15880" y="780"/>
                  </a:lnTo>
                  <a:lnTo>
                    <a:pt x="15953" y="1024"/>
                  </a:lnTo>
                  <a:lnTo>
                    <a:pt x="15977" y="1292"/>
                  </a:lnTo>
                  <a:lnTo>
                    <a:pt x="15977" y="1292"/>
                  </a:lnTo>
                  <a:close/>
                  <a:moveTo>
                    <a:pt x="7989" y="19899"/>
                  </a:moveTo>
                  <a:lnTo>
                    <a:pt x="7989" y="19899"/>
                  </a:lnTo>
                  <a:lnTo>
                    <a:pt x="8159" y="19875"/>
                  </a:lnTo>
                  <a:lnTo>
                    <a:pt x="8306" y="19826"/>
                  </a:lnTo>
                  <a:lnTo>
                    <a:pt x="8452" y="19753"/>
                  </a:lnTo>
                  <a:lnTo>
                    <a:pt x="8574" y="19655"/>
                  </a:lnTo>
                  <a:lnTo>
                    <a:pt x="8671" y="19534"/>
                  </a:lnTo>
                  <a:lnTo>
                    <a:pt x="8744" y="19387"/>
                  </a:lnTo>
                  <a:lnTo>
                    <a:pt x="8793" y="19241"/>
                  </a:lnTo>
                  <a:lnTo>
                    <a:pt x="8817" y="19071"/>
                  </a:lnTo>
                  <a:lnTo>
                    <a:pt x="8817" y="19071"/>
                  </a:lnTo>
                  <a:lnTo>
                    <a:pt x="8793" y="18900"/>
                  </a:lnTo>
                  <a:lnTo>
                    <a:pt x="8744" y="18754"/>
                  </a:lnTo>
                  <a:lnTo>
                    <a:pt x="8671" y="18608"/>
                  </a:lnTo>
                  <a:lnTo>
                    <a:pt x="8574" y="18486"/>
                  </a:lnTo>
                  <a:lnTo>
                    <a:pt x="8452" y="18389"/>
                  </a:lnTo>
                  <a:lnTo>
                    <a:pt x="8306" y="18316"/>
                  </a:lnTo>
                  <a:lnTo>
                    <a:pt x="8159" y="18267"/>
                  </a:lnTo>
                  <a:lnTo>
                    <a:pt x="7989" y="18243"/>
                  </a:lnTo>
                  <a:lnTo>
                    <a:pt x="7989" y="18243"/>
                  </a:lnTo>
                  <a:lnTo>
                    <a:pt x="7819" y="18267"/>
                  </a:lnTo>
                  <a:lnTo>
                    <a:pt x="7672" y="18316"/>
                  </a:lnTo>
                  <a:lnTo>
                    <a:pt x="7526" y="18389"/>
                  </a:lnTo>
                  <a:lnTo>
                    <a:pt x="7404" y="18486"/>
                  </a:lnTo>
                  <a:lnTo>
                    <a:pt x="7307" y="18608"/>
                  </a:lnTo>
                  <a:lnTo>
                    <a:pt x="7234" y="18754"/>
                  </a:lnTo>
                  <a:lnTo>
                    <a:pt x="7185" y="18900"/>
                  </a:lnTo>
                  <a:lnTo>
                    <a:pt x="7161" y="19071"/>
                  </a:lnTo>
                  <a:lnTo>
                    <a:pt x="7161" y="19071"/>
                  </a:lnTo>
                  <a:lnTo>
                    <a:pt x="7185" y="19241"/>
                  </a:lnTo>
                  <a:lnTo>
                    <a:pt x="7234" y="19387"/>
                  </a:lnTo>
                  <a:lnTo>
                    <a:pt x="7307" y="19534"/>
                  </a:lnTo>
                  <a:lnTo>
                    <a:pt x="7404" y="19655"/>
                  </a:lnTo>
                  <a:lnTo>
                    <a:pt x="7526" y="19753"/>
                  </a:lnTo>
                  <a:lnTo>
                    <a:pt x="7672" y="19826"/>
                  </a:lnTo>
                  <a:lnTo>
                    <a:pt x="7819" y="19875"/>
                  </a:lnTo>
                  <a:lnTo>
                    <a:pt x="7989" y="19899"/>
                  </a:lnTo>
                  <a:lnTo>
                    <a:pt x="7989" y="19899"/>
                  </a:lnTo>
                  <a:close/>
                  <a:moveTo>
                    <a:pt x="14394" y="1584"/>
                  </a:moveTo>
                  <a:lnTo>
                    <a:pt x="1584" y="1584"/>
                  </a:lnTo>
                  <a:lnTo>
                    <a:pt x="1584" y="17634"/>
                  </a:lnTo>
                  <a:lnTo>
                    <a:pt x="14394" y="17634"/>
                  </a:lnTo>
                  <a:lnTo>
                    <a:pt x="14394" y="158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2101178" y="2481972"/>
              <a:ext cx="316104" cy="547615"/>
            </a:xfrm>
            <a:custGeom>
              <a:avLst/>
              <a:gdLst/>
              <a:ahLst/>
              <a:cxnLst/>
              <a:rect l="l" t="t" r="r" b="b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" name="Google Shape;150;p20"/>
            <p:cNvGrpSpPr/>
            <p:nvPr/>
          </p:nvGrpSpPr>
          <p:grpSpPr>
            <a:xfrm>
              <a:off x="2698654" y="1992418"/>
              <a:ext cx="1094935" cy="1037170"/>
              <a:chOff x="2583100" y="2973775"/>
              <a:chExt cx="461550" cy="437200"/>
            </a:xfrm>
          </p:grpSpPr>
          <p:sp>
            <p:nvSpPr>
              <p:cNvPr id="151" name="Google Shape;151;p20"/>
              <p:cNvSpPr/>
              <p:nvPr/>
            </p:nvSpPr>
            <p:spPr>
              <a:xfrm>
                <a:off x="2701225" y="3315975"/>
                <a:ext cx="2253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3800" fill="none" extrusionOk="0">
                    <a:moveTo>
                      <a:pt x="2947" y="0"/>
                    </a:moveTo>
                    <a:lnTo>
                      <a:pt x="2947" y="2947"/>
                    </a:lnTo>
                    <a:lnTo>
                      <a:pt x="853" y="2947"/>
                    </a:lnTo>
                    <a:lnTo>
                      <a:pt x="853" y="2947"/>
                    </a:lnTo>
                    <a:lnTo>
                      <a:pt x="682" y="2947"/>
                    </a:lnTo>
                    <a:lnTo>
                      <a:pt x="512" y="2996"/>
                    </a:lnTo>
                    <a:lnTo>
                      <a:pt x="365" y="3093"/>
                    </a:lnTo>
                    <a:lnTo>
                      <a:pt x="244" y="3191"/>
                    </a:lnTo>
                    <a:lnTo>
                      <a:pt x="146" y="3313"/>
                    </a:lnTo>
                    <a:lnTo>
                      <a:pt x="49" y="3459"/>
                    </a:lnTo>
                    <a:lnTo>
                      <a:pt x="0" y="3629"/>
                    </a:lnTo>
                    <a:lnTo>
                      <a:pt x="0" y="3800"/>
                    </a:lnTo>
                    <a:lnTo>
                      <a:pt x="9011" y="3800"/>
                    </a:lnTo>
                    <a:lnTo>
                      <a:pt x="9011" y="3800"/>
                    </a:lnTo>
                    <a:lnTo>
                      <a:pt x="9011" y="3629"/>
                    </a:lnTo>
                    <a:lnTo>
                      <a:pt x="8963" y="3459"/>
                    </a:lnTo>
                    <a:lnTo>
                      <a:pt x="8865" y="3313"/>
                    </a:lnTo>
                    <a:lnTo>
                      <a:pt x="8768" y="3191"/>
                    </a:lnTo>
                    <a:lnTo>
                      <a:pt x="8646" y="3093"/>
                    </a:lnTo>
                    <a:lnTo>
                      <a:pt x="8500" y="2996"/>
                    </a:lnTo>
                    <a:lnTo>
                      <a:pt x="8330" y="2947"/>
                    </a:lnTo>
                    <a:lnTo>
                      <a:pt x="8159" y="2947"/>
                    </a:lnTo>
                    <a:lnTo>
                      <a:pt x="6065" y="2947"/>
                    </a:lnTo>
                    <a:lnTo>
                      <a:pt x="6065" y="0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>
                <a:off x="2583100" y="2973775"/>
                <a:ext cx="461550" cy="336125"/>
              </a:xfrm>
              <a:custGeom>
                <a:avLst/>
                <a:gdLst/>
                <a:ahLst/>
                <a:cxnLst/>
                <a:rect l="l" t="t" r="r" b="b"/>
                <a:pathLst>
                  <a:path w="18462" h="13445" fill="none" extrusionOk="0">
                    <a:moveTo>
                      <a:pt x="17974" y="1"/>
                    </a:moveTo>
                    <a:lnTo>
                      <a:pt x="487" y="1"/>
                    </a:lnTo>
                    <a:lnTo>
                      <a:pt x="487" y="1"/>
                    </a:lnTo>
                    <a:lnTo>
                      <a:pt x="390" y="1"/>
                    </a:lnTo>
                    <a:lnTo>
                      <a:pt x="317" y="50"/>
                    </a:lnTo>
                    <a:lnTo>
                      <a:pt x="220" y="74"/>
                    </a:lnTo>
                    <a:lnTo>
                      <a:pt x="146" y="147"/>
                    </a:lnTo>
                    <a:lnTo>
                      <a:pt x="98" y="220"/>
                    </a:lnTo>
                    <a:lnTo>
                      <a:pt x="49" y="293"/>
                    </a:lnTo>
                    <a:lnTo>
                      <a:pt x="25" y="390"/>
                    </a:lnTo>
                    <a:lnTo>
                      <a:pt x="0" y="488"/>
                    </a:lnTo>
                    <a:lnTo>
                      <a:pt x="0" y="12958"/>
                    </a:lnTo>
                    <a:lnTo>
                      <a:pt x="0" y="12958"/>
                    </a:lnTo>
                    <a:lnTo>
                      <a:pt x="25" y="13055"/>
                    </a:lnTo>
                    <a:lnTo>
                      <a:pt x="49" y="13152"/>
                    </a:lnTo>
                    <a:lnTo>
                      <a:pt x="98" y="13226"/>
                    </a:lnTo>
                    <a:lnTo>
                      <a:pt x="146" y="13299"/>
                    </a:lnTo>
                    <a:lnTo>
                      <a:pt x="220" y="13372"/>
                    </a:lnTo>
                    <a:lnTo>
                      <a:pt x="317" y="13396"/>
                    </a:lnTo>
                    <a:lnTo>
                      <a:pt x="390" y="13445"/>
                    </a:lnTo>
                    <a:lnTo>
                      <a:pt x="487" y="13445"/>
                    </a:lnTo>
                    <a:lnTo>
                      <a:pt x="17974" y="13445"/>
                    </a:lnTo>
                    <a:lnTo>
                      <a:pt x="17974" y="13445"/>
                    </a:lnTo>
                    <a:lnTo>
                      <a:pt x="18072" y="13445"/>
                    </a:lnTo>
                    <a:lnTo>
                      <a:pt x="18145" y="13396"/>
                    </a:lnTo>
                    <a:lnTo>
                      <a:pt x="18242" y="13372"/>
                    </a:lnTo>
                    <a:lnTo>
                      <a:pt x="18315" y="13299"/>
                    </a:lnTo>
                    <a:lnTo>
                      <a:pt x="18364" y="13226"/>
                    </a:lnTo>
                    <a:lnTo>
                      <a:pt x="18413" y="13152"/>
                    </a:lnTo>
                    <a:lnTo>
                      <a:pt x="18437" y="13055"/>
                    </a:lnTo>
                    <a:lnTo>
                      <a:pt x="18461" y="12958"/>
                    </a:lnTo>
                    <a:lnTo>
                      <a:pt x="18461" y="488"/>
                    </a:lnTo>
                    <a:lnTo>
                      <a:pt x="18461" y="488"/>
                    </a:lnTo>
                    <a:lnTo>
                      <a:pt x="18437" y="390"/>
                    </a:lnTo>
                    <a:lnTo>
                      <a:pt x="18413" y="293"/>
                    </a:lnTo>
                    <a:lnTo>
                      <a:pt x="18364" y="220"/>
                    </a:lnTo>
                    <a:lnTo>
                      <a:pt x="18315" y="147"/>
                    </a:lnTo>
                    <a:lnTo>
                      <a:pt x="18242" y="74"/>
                    </a:lnTo>
                    <a:lnTo>
                      <a:pt x="18145" y="50"/>
                    </a:lnTo>
                    <a:lnTo>
                      <a:pt x="18072" y="1"/>
                    </a:lnTo>
                    <a:lnTo>
                      <a:pt x="17974" y="1"/>
                    </a:lnTo>
                    <a:lnTo>
                      <a:pt x="17974" y="1"/>
                    </a:lnTo>
                    <a:close/>
                    <a:moveTo>
                      <a:pt x="17000" y="11983"/>
                    </a:moveTo>
                    <a:lnTo>
                      <a:pt x="1462" y="11983"/>
                    </a:lnTo>
                    <a:lnTo>
                      <a:pt x="1462" y="1462"/>
                    </a:lnTo>
                    <a:lnTo>
                      <a:pt x="17000" y="1462"/>
                    </a:lnTo>
                    <a:lnTo>
                      <a:pt x="17000" y="11983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2" name="Rectángulo 11"/>
          <p:cNvSpPr/>
          <p:nvPr/>
        </p:nvSpPr>
        <p:spPr>
          <a:xfrm>
            <a:off x="542700" y="4950"/>
            <a:ext cx="4017136" cy="639193"/>
          </a:xfrm>
          <a:prstGeom prst="rect">
            <a:avLst/>
          </a:prstGeom>
          <a:solidFill>
            <a:srgbClr val="FDB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Google Shape;103;p15"/>
          <p:cNvSpPr txBox="1">
            <a:spLocks/>
          </p:cNvSpPr>
          <p:nvPr/>
        </p:nvSpPr>
        <p:spPr>
          <a:xfrm>
            <a:off x="821727" y="8189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>
                <a:solidFill>
                  <a:srgbClr val="294667"/>
                </a:solidFill>
              </a:rPr>
              <a:t>Control y Aseguramiento de la Calidad del Software</a:t>
            </a:r>
            <a:endParaRPr lang="es-ES" sz="2400" dirty="0">
              <a:solidFill>
                <a:srgbClr val="2946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01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i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1807</Words>
  <Application>Microsoft Office PowerPoint</Application>
  <PresentationFormat>Presentación en pantalla (16:9)</PresentationFormat>
  <Paragraphs>191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Merriweather</vt:lpstr>
      <vt:lpstr>Open Sans</vt:lpstr>
      <vt:lpstr>Emilia template</vt:lpstr>
      <vt:lpstr>Unidad I Calidad del Softwre  Introducción</vt:lpstr>
      <vt:lpstr>Definición de Calidad</vt:lpstr>
      <vt:lpstr>Evolución de la Calidad</vt:lpstr>
      <vt:lpstr>Definición de Calidad de Software</vt:lpstr>
      <vt:lpstr>Definición de Calidad de Software</vt:lpstr>
      <vt:lpstr>Aplicación de la Calidad en el Software</vt:lpstr>
      <vt:lpstr>Aplicación de la Calidad en el Software</vt:lpstr>
      <vt:lpstr>Aplicación de la Calidad en el Software</vt:lpstr>
      <vt:lpstr>Aplicación de la Calidad en el Software</vt:lpstr>
      <vt:lpstr>Aplicación de la Calidad en el Software</vt:lpstr>
      <vt:lpstr>Aplicación de la Calidad en el Software</vt:lpstr>
      <vt:lpstr>Aplicación de la Calidad en el Software</vt:lpstr>
      <vt:lpstr>Aplicación de la Calidad en el Software</vt:lpstr>
      <vt:lpstr>ISO-9126 - Calidad del producto</vt:lpstr>
      <vt:lpstr>ISO-9126 - Calidad del producto</vt:lpstr>
      <vt:lpstr>ISO-9126 - Calidad del producto</vt:lpstr>
      <vt:lpstr>ISO-9126 - Calidad del producto</vt:lpstr>
      <vt:lpstr>Definición de Aseguramiento de la calidad</vt:lpstr>
      <vt:lpstr>Aseguramiento de la calidad</vt:lpstr>
      <vt:lpstr>Aseguramiento de la calidad</vt:lpstr>
      <vt:lpstr>Aseguramiento de la calidad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I Calidad del Softwre</dc:title>
  <cp:lastModifiedBy>Lewis Chimarro</cp:lastModifiedBy>
  <cp:revision>74</cp:revision>
  <dcterms:modified xsi:type="dcterms:W3CDTF">2019-10-12T16:51:02Z</dcterms:modified>
</cp:coreProperties>
</file>