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Peña Felix Oscar" initials="FPFO" lastIdx="1" clrIdx="0">
    <p:extLst>
      <p:ext uri="{19B8F6BF-5375-455C-9EA6-DF929625EA0E}">
        <p15:presenceInfo xmlns:p15="http://schemas.microsoft.com/office/powerpoint/2012/main" userId="Fernandez Peña Felix Osc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58" autoAdjust="0"/>
  </p:normalViewPr>
  <p:slideViewPr>
    <p:cSldViewPr snapToGrid="0">
      <p:cViewPr varScale="1">
        <p:scale>
          <a:sx n="85" d="100"/>
          <a:sy n="8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94F9-9D86-4273-9942-CB12DE100D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55430-628F-4573-812E-C692A48F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Factory </a:t>
            </a:r>
            <a:r>
              <a:rPr lang="es-ES" dirty="0" err="1"/>
              <a:t>Method</a:t>
            </a:r>
            <a:r>
              <a:rPr lang="es-ES" dirty="0"/>
              <a:t> crea múltiples clases de </a:t>
            </a:r>
            <a:r>
              <a:rPr lang="es-ES" i="1" dirty="0"/>
              <a:t>productos</a:t>
            </a:r>
            <a:r>
              <a:rPr lang="es-ES" dirty="0"/>
              <a:t>. El método factoría toma un parámetro que identifica el tipo de objeto a crear. Todos los objetos que el método factoría crea implementan la interfaz </a:t>
            </a:r>
            <a:r>
              <a:rPr lang="es-ES" i="1" dirty="0"/>
              <a:t>Producto</a:t>
            </a:r>
            <a:r>
              <a:rPr lang="es-ES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55430-628F-4573-812E-C692A48F3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55430-628F-4573-812E-C692A48F3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2805-5F22-447F-809D-80300B574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B1D8C-9F5B-4699-8A45-378FD1A9B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DEEE-EEFC-489C-B10C-08BD9194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4AC4-2FA6-4D5B-A263-131B12E0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C7C1-96A3-438C-8DFB-EB72FF08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6FC-F2FC-46DD-BE1A-9CA81BDF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4502A-9B47-4B79-BA08-0B9C5592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7169-9B76-4FB4-B9FA-5FE7CA47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F714-99AA-407F-B715-5339DF09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37BA-C7F4-442B-BDCA-0C8BF242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3112C-4667-469E-84F7-2FB02EDE2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F432-C9B4-44E4-9B08-2AC3993D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717C-AF02-4888-82BB-0BAC72A4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0903-99AA-452C-A23F-0D2CACAF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EDA2-9F5C-483C-B7D4-9B0E08B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13A5-A61F-4A54-BD7A-921B2BCC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AB95-C196-4620-8673-046B3250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1460-507C-4E25-818C-3B4B283A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CED0-B621-4CED-98A4-FD8D1A4A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9DC1-DC21-4EB3-9948-2419E7A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D336-6E92-41F6-883D-524A227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9C63E-7FB9-4183-9E93-1666A222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9C96-1AA7-42B1-A3AA-617A9AB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6846-D232-4DB1-B1CC-90B0DB2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611A-60C3-4999-AD91-2FF323F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46CE-8DC4-4A3B-AB25-115930D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4443-C727-41A1-BE2B-AA91FFF40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F0BE-E112-4BC4-B407-0A5E06AF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52783-2EC0-447C-AF4E-D733DF5E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96EB9-7A21-4F1E-B3D3-E48E5F74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D5CBE-2A4E-4DD2-A106-B5A796B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1C71-87C1-4900-ADC7-DD22996A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5E58E-30A0-4D1F-9E5D-BF332BB3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B0528-496C-42D1-9B1A-BDA0B6CA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700CE-63D2-4104-9E0E-37091E374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46D4-B8DC-4891-ACFD-7EF37840C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57700-BB1C-4CE8-9116-779D31A1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04149-C222-40AC-B629-000B2986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72ED3-0F5B-4857-8F65-3889F33E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83BE-86DD-4BEE-AF2A-2A9E6A50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B94F6-F83B-4957-A84D-56F090D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495C2-2B8A-4EAB-895F-A431A3C7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42F04-B6ED-4799-90EA-BD3952F1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245FE-55FA-486A-B38A-4099DAC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1174A-8DB3-4CDB-A8F5-8F719673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F171-35F8-4BF3-A3CE-1AF8C0D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032B-C22D-451A-9994-893AA03B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5B5B-A738-4602-AAE0-E3BB9F31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6C590-D31B-4890-AFBB-3CB7F8D6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BDDB-E663-41E2-B0FB-B70E1142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D04F-D33C-4DFA-B666-E36B3DED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232E-EFF2-4DBA-9706-2A77EFC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3333-FDD6-4312-A2EC-D06967C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CFABF-334E-4E63-B3E3-9BF77F9CD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9615-235A-4822-A392-8C70B83F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4E6-21CA-47B8-8AAB-A4DC0B3A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3FE4-DA52-42FF-93BC-C831CA07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AA8F-858D-4CF2-81C9-477F011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59CDB-2D76-4629-A660-AEFCBA93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F20C-4C58-46CB-90EA-AE9FBD7F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5C86-B7D6-4A55-8702-B97F883F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D16E-AEBD-461B-AD9F-CA2439561C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C1F6-79FA-4435-9C03-F2246E00B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7176-0DF5-473A-AB97-145F5AC15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0727-C316-4BC4-B047-0DB9D4CE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5744-2C1B-4152-9616-231603D69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653EC-18FB-4F60-AF14-4B280436B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Final: </a:t>
            </a:r>
            <a:r>
              <a:rPr lang="en-US" dirty="0" err="1"/>
              <a:t>Cálculo</a:t>
            </a:r>
            <a:r>
              <a:rPr lang="en-US" dirty="0"/>
              <a:t> del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Geométricas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100E9-B9BA-4380-8C10-C4992E5408D9}"/>
              </a:ext>
            </a:extLst>
          </p:cNvPr>
          <p:cNvSpPr txBox="1"/>
          <p:nvPr/>
        </p:nvSpPr>
        <p:spPr>
          <a:xfrm>
            <a:off x="10485453" y="5779733"/>
            <a:ext cx="1696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Cristian </a:t>
            </a:r>
            <a:r>
              <a:rPr lang="en-US" dirty="0" err="1"/>
              <a:t>Saltos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Diego Chicaiza.</a:t>
            </a:r>
          </a:p>
          <a:p>
            <a:pPr algn="r"/>
            <a:r>
              <a:rPr lang="en-US" dirty="0"/>
              <a:t>Félix Fernández.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B4E84D-4311-4D31-932E-C1511C6A8A14}"/>
              </a:ext>
            </a:extLst>
          </p:cNvPr>
          <p:cNvCxnSpPr>
            <a:cxnSpLocks/>
          </p:cNvCxnSpPr>
          <p:nvPr/>
        </p:nvCxnSpPr>
        <p:spPr>
          <a:xfrm>
            <a:off x="0" y="5779733"/>
            <a:ext cx="12706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2000/1*jCJClUq_h15C9j0XOWZ5iw.png">
            <a:extLst>
              <a:ext uri="{FF2B5EF4-FFF2-40B4-BE49-F238E27FC236}">
                <a16:creationId xmlns:a16="http://schemas.microsoft.com/office/drawing/2014/main" id="{6805B244-8500-4933-8D28-80EB51B7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8709"/>
            <a:ext cx="12182328" cy="13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FBB97-0EA5-4D0A-A004-4AEC0AA0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4" y="1145120"/>
            <a:ext cx="8275448" cy="53054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DFB2311-1CBA-4EC4-B0CE-170ABE2C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s-ES" i="1" dirty="0"/>
              <a:t>Método Factoría </a:t>
            </a:r>
            <a:r>
              <a:rPr lang="es-ES" i="1" dirty="0">
                <a:solidFill>
                  <a:schemeClr val="accent1">
                    <a:lumMod val="75000"/>
                  </a:schemeClr>
                </a:solidFill>
              </a:rPr>
              <a:t>Parametrizado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50492-B0A1-4C84-A685-9D834741E5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6" t="39243" r="48047" b="17524"/>
          <a:stretch/>
        </p:blipFill>
        <p:spPr>
          <a:xfrm>
            <a:off x="43834" y="3852862"/>
            <a:ext cx="4943475" cy="2827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0D02A6-3C8F-4FB6-BFAD-C80FD14780DD}"/>
              </a:ext>
            </a:extLst>
          </p:cNvPr>
          <p:cNvCxnSpPr/>
          <p:nvPr/>
        </p:nvCxnSpPr>
        <p:spPr>
          <a:xfrm flipH="1">
            <a:off x="2514600" y="2771775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52C65-2149-46D5-8EA3-8A035326DB7B}"/>
              </a:ext>
            </a:extLst>
          </p:cNvPr>
          <p:cNvCxnSpPr>
            <a:endCxn id="8" idx="0"/>
          </p:cNvCxnSpPr>
          <p:nvPr/>
        </p:nvCxnSpPr>
        <p:spPr>
          <a:xfrm flipH="1">
            <a:off x="2515572" y="2790825"/>
            <a:ext cx="18078" cy="106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BF8E-8C41-4E47-BA55-24EEEEB0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de </a:t>
            </a:r>
            <a:r>
              <a:rPr lang="es-ES" i="1" dirty="0" err="1"/>
              <a:t>Parameterized</a:t>
            </a:r>
            <a:r>
              <a:rPr lang="es-ES" i="1" dirty="0"/>
              <a:t> </a:t>
            </a:r>
            <a:r>
              <a:rPr lang="es-ES" i="1" dirty="0" err="1"/>
              <a:t>factory</a:t>
            </a:r>
            <a:r>
              <a:rPr lang="es-ES" i="1" dirty="0"/>
              <a:t> </a:t>
            </a:r>
            <a:r>
              <a:rPr lang="es-ES" i="1" dirty="0" err="1"/>
              <a:t>method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17CCF-CCCD-444B-82EF-8FF666E3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1" r="54750" b="69573"/>
          <a:stretch/>
        </p:blipFill>
        <p:spPr>
          <a:xfrm>
            <a:off x="152399" y="1457324"/>
            <a:ext cx="7740578" cy="1971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84E19-1DA7-4396-BFC7-6CED8676D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23" r="57000" b="73306"/>
          <a:stretch/>
        </p:blipFill>
        <p:spPr>
          <a:xfrm>
            <a:off x="4436744" y="3683953"/>
            <a:ext cx="7412995" cy="1615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7E196755-72DE-4E9B-B785-A2DB430F7F60}"/>
              </a:ext>
            </a:extLst>
          </p:cNvPr>
          <p:cNvSpPr/>
          <p:nvPr/>
        </p:nvSpPr>
        <p:spPr>
          <a:xfrm rot="5400000">
            <a:off x="8197850" y="2068513"/>
            <a:ext cx="1325562" cy="1900237"/>
          </a:xfrm>
          <a:prstGeom prst="bentArrow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A2D7-5B11-4DE9-A70E-49599772B187}"/>
              </a:ext>
            </a:extLst>
          </p:cNvPr>
          <p:cNvSpPr txBox="1"/>
          <p:nvPr/>
        </p:nvSpPr>
        <p:spPr>
          <a:xfrm>
            <a:off x="8220075" y="2266950"/>
            <a:ext cx="96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Utiliza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26C5-02E1-4C19-98EA-C1FE4637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i="1" dirty="0"/>
              <a:t>Iterator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B176F-B462-4220-87F0-5DD77A10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304925"/>
            <a:ext cx="10252299" cy="5588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9BE19-E5AB-48F6-A4D8-8DFB748C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0668"/>
            <a:ext cx="6372225" cy="1883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D6C8A6-DF89-47F4-A417-1036065898A6}"/>
              </a:ext>
            </a:extLst>
          </p:cNvPr>
          <p:cNvCxnSpPr/>
          <p:nvPr/>
        </p:nvCxnSpPr>
        <p:spPr>
          <a:xfrm flipV="1">
            <a:off x="1095375" y="3314700"/>
            <a:ext cx="0" cy="145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08C1E1-E495-4AC8-8AE9-4565E23CFFA5}"/>
              </a:ext>
            </a:extLst>
          </p:cNvPr>
          <p:cNvCxnSpPr>
            <a:cxnSpLocks/>
          </p:cNvCxnSpPr>
          <p:nvPr/>
        </p:nvCxnSpPr>
        <p:spPr>
          <a:xfrm>
            <a:off x="1104900" y="3343275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4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1664-8481-4259-A2EA-A3DB2E2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IteradorRectángulos</a:t>
            </a:r>
            <a:r>
              <a:rPr lang="en-US" dirty="0"/>
              <a:t> vs </a:t>
            </a:r>
            <a:r>
              <a:rPr lang="en-US" i="1" dirty="0" err="1"/>
              <a:t>IteradorFiguras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94537-5FE1-449E-BE06-11520413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5" t="59757" r="17344" b="17088"/>
          <a:stretch/>
        </p:blipFill>
        <p:spPr>
          <a:xfrm>
            <a:off x="432435" y="2266949"/>
            <a:ext cx="9178290" cy="1514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AAC7D-7D29-42B1-B139-8675E753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57281" r="65313" b="27864"/>
          <a:stretch/>
        </p:blipFill>
        <p:spPr>
          <a:xfrm>
            <a:off x="7086600" y="4819650"/>
            <a:ext cx="3390900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898C1-4DF0-4984-A224-929DD022C27D}"/>
              </a:ext>
            </a:extLst>
          </p:cNvPr>
          <p:cNvSpPr txBox="1"/>
          <p:nvPr/>
        </p:nvSpPr>
        <p:spPr>
          <a:xfrm>
            <a:off x="409575" y="1885950"/>
            <a:ext cx="211397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IteradorRectángulos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D1D81-CFAB-467C-8E58-09C5FF0D5D15}"/>
              </a:ext>
            </a:extLst>
          </p:cNvPr>
          <p:cNvSpPr txBox="1"/>
          <p:nvPr/>
        </p:nvSpPr>
        <p:spPr>
          <a:xfrm>
            <a:off x="7058025" y="4429125"/>
            <a:ext cx="16336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IteradorFiguras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9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EC31-A788-4A37-B12D-104BFA0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</a:t>
            </a:r>
            <a:r>
              <a:rPr lang="en-US" dirty="0"/>
              <a:t> del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i="1" dirty="0"/>
              <a:t>Iterator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0E62E-0CE1-4CC1-B8CB-B39F37C3E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3" t="57340" r="20377" b="13564"/>
          <a:stretch/>
        </p:blipFill>
        <p:spPr>
          <a:xfrm>
            <a:off x="536427" y="2708910"/>
            <a:ext cx="8279704" cy="1903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07AB7-4B53-4019-903D-0D2E177CE884}"/>
              </a:ext>
            </a:extLst>
          </p:cNvPr>
          <p:cNvSpPr txBox="1"/>
          <p:nvPr/>
        </p:nvSpPr>
        <p:spPr>
          <a:xfrm>
            <a:off x="523875" y="2314575"/>
            <a:ext cx="830413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VistaGestiónFiguras.mostrarÁreaPromedioFiguras</a:t>
            </a:r>
            <a:r>
              <a:rPr lang="en-US" b="1" dirty="0"/>
              <a:t>( </a:t>
            </a:r>
            <a:r>
              <a:rPr lang="en-US" b="1" dirty="0" err="1"/>
              <a:t>ConjuntoFiguras</a:t>
            </a:r>
            <a:r>
              <a:rPr lang="en-US" b="1" dirty="0"/>
              <a:t>, </a:t>
            </a:r>
            <a:r>
              <a:rPr lang="en-US" b="1" dirty="0" err="1"/>
              <a:t>TipoIterador</a:t>
            </a:r>
            <a:r>
              <a:rPr lang="en-US" b="1" dirty="0"/>
              <a:t>)      </a:t>
            </a:r>
          </a:p>
        </p:txBody>
      </p:sp>
    </p:spTree>
    <p:extLst>
      <p:ext uri="{BB962C8B-B14F-4D97-AF65-F5344CB8AC3E}">
        <p14:creationId xmlns:p14="http://schemas.microsoft.com/office/powerpoint/2010/main" val="13619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8B05A-ED77-47EF-8BB2-CFEAE328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 t="11689" r="3592" b="21258"/>
          <a:stretch/>
        </p:blipFill>
        <p:spPr>
          <a:xfrm>
            <a:off x="8874" y="1358285"/>
            <a:ext cx="12233604" cy="4714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C2BE2-E237-4E12-8338-E7A310175720}"/>
              </a:ext>
            </a:extLst>
          </p:cNvPr>
          <p:cNvSpPr txBox="1"/>
          <p:nvPr/>
        </p:nvSpPr>
        <p:spPr>
          <a:xfrm>
            <a:off x="3028950" y="3086100"/>
            <a:ext cx="4467225" cy="356235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8A170-52A4-472D-8ED3-D154B06F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D42E9-069E-425E-A95F-F2EF59E7CD45}"/>
              </a:ext>
            </a:extLst>
          </p:cNvPr>
          <p:cNvSpPr txBox="1"/>
          <p:nvPr/>
        </p:nvSpPr>
        <p:spPr>
          <a:xfrm>
            <a:off x="7629980" y="1358285"/>
            <a:ext cx="4584140" cy="52322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Patrón</a:t>
            </a:r>
            <a:r>
              <a:rPr lang="en-US" sz="2800" dirty="0"/>
              <a:t> de </a:t>
            </a:r>
            <a:r>
              <a:rPr lang="en-US" sz="2800" dirty="0" err="1"/>
              <a:t>Comportamiento</a:t>
            </a:r>
            <a:r>
              <a:rPr lang="en-US" sz="2800" dirty="0"/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A82F1-BB31-46F2-A3A6-4AC74A9A8AC6}"/>
              </a:ext>
            </a:extLst>
          </p:cNvPr>
          <p:cNvSpPr txBox="1"/>
          <p:nvPr/>
        </p:nvSpPr>
        <p:spPr>
          <a:xfrm>
            <a:off x="3038475" y="6072326"/>
            <a:ext cx="4423903" cy="52322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Patrón</a:t>
            </a:r>
            <a:r>
              <a:rPr lang="en-US" sz="2800" dirty="0"/>
              <a:t> de </a:t>
            </a:r>
            <a:r>
              <a:rPr lang="en-US" sz="2800" dirty="0" err="1"/>
              <a:t>Creación</a:t>
            </a:r>
            <a:r>
              <a:rPr lang="en-US" sz="2800" dirty="0"/>
              <a:t>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35389-6496-4EEB-BED9-FA9E04DA1EC5}"/>
              </a:ext>
            </a:extLst>
          </p:cNvPr>
          <p:cNvSpPr txBox="1"/>
          <p:nvPr/>
        </p:nvSpPr>
        <p:spPr>
          <a:xfrm>
            <a:off x="7620000" y="1881505"/>
            <a:ext cx="4572000" cy="4081145"/>
          </a:xfrm>
          <a:prstGeom prst="rect">
            <a:avLst/>
          </a:prstGeom>
          <a:solidFill>
            <a:schemeClr val="accent1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3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0AC-A660-4904-9780-4878B251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DA5D-8BE6-4D7F-A540-7B70EADC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diferentes tipos de figuras se hizo a partir de una interfaz y no como herencia.</a:t>
            </a:r>
            <a:endParaRPr lang="es-ES" i="1" dirty="0"/>
          </a:p>
          <a:p>
            <a:r>
              <a:rPr lang="es-ES" i="1" dirty="0"/>
              <a:t>Factory </a:t>
            </a:r>
            <a:r>
              <a:rPr lang="es-ES" i="1" dirty="0" err="1"/>
              <a:t>Method</a:t>
            </a:r>
            <a:r>
              <a:rPr lang="es-ES" i="1" dirty="0"/>
              <a:t> </a:t>
            </a:r>
            <a:r>
              <a:rPr lang="es-ES" dirty="0"/>
              <a:t>elimina la necesidad de conectar clases específicas en el código de la aplicación. El código solo trata con la interfaz </a:t>
            </a:r>
            <a:r>
              <a:rPr lang="es-ES" i="1" dirty="0"/>
              <a:t>Producto</a:t>
            </a:r>
            <a:r>
              <a:rPr lang="es-ES" dirty="0"/>
              <a:t> que se haya definido ; por tanto, acepta instancias de cualquier clase </a:t>
            </a:r>
            <a:r>
              <a:rPr lang="es-ES" i="1" dirty="0" err="1"/>
              <a:t>ProductoConcreto</a:t>
            </a:r>
            <a:r>
              <a:rPr lang="es-ES" dirty="0"/>
              <a:t> definida por el usuario. </a:t>
            </a:r>
            <a:endParaRPr lang="en-US" dirty="0"/>
          </a:p>
          <a:p>
            <a:r>
              <a:rPr lang="en-US" i="1" dirty="0"/>
              <a:t>Iterator</a:t>
            </a:r>
            <a:r>
              <a:rPr lang="en-US" dirty="0"/>
              <a:t> </a:t>
            </a:r>
            <a:r>
              <a:rPr lang="en-US" dirty="0" err="1"/>
              <a:t>abstrae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iteración</a:t>
            </a:r>
            <a:r>
              <a:rPr lang="en-US" dirty="0"/>
              <a:t> de una </a:t>
            </a:r>
            <a:r>
              <a:rPr lang="en-US" dirty="0" err="1"/>
              <a:t>secuencia</a:t>
            </a:r>
            <a:r>
              <a:rPr lang="en-US" dirty="0"/>
              <a:t> (</a:t>
            </a:r>
            <a:r>
              <a:rPr lang="en-US" dirty="0" err="1"/>
              <a:t>ConjuntoFiguras</a:t>
            </a:r>
            <a:r>
              <a:rPr lang="en-US" dirty="0"/>
              <a:t>), </a:t>
            </a:r>
            <a:r>
              <a:rPr lang="en-US" dirty="0" err="1"/>
              <a:t>aislándolo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(</a:t>
            </a:r>
            <a:r>
              <a:rPr lang="en-US" dirty="0" err="1"/>
              <a:t>VistaGestiónFiguras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184</Words>
  <Application>Microsoft Office PowerPoint</Application>
  <PresentationFormat>Widescreen</PresentationFormat>
  <Paragraphs>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Patrones de Diseño</vt:lpstr>
      <vt:lpstr>Patrón Método Factoría Parametrizado</vt:lpstr>
      <vt:lpstr>Beneficios de Parameterized factory method </vt:lpstr>
      <vt:lpstr>Patrón Iterator</vt:lpstr>
      <vt:lpstr>IteradorRectángulos vs IteradorFiguras</vt:lpstr>
      <vt:lpstr>Beneficio del Uso del Patrón Iterator</vt:lpstr>
      <vt:lpstr>Solución Propuesta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Fernandez Peña Felix Oscar</dc:creator>
  <cp:lastModifiedBy>Fernandez Peña Felix Oscar</cp:lastModifiedBy>
  <cp:revision>18</cp:revision>
  <dcterms:created xsi:type="dcterms:W3CDTF">2018-10-12T20:47:11Z</dcterms:created>
  <dcterms:modified xsi:type="dcterms:W3CDTF">2021-01-19T15:51:37Z</dcterms:modified>
</cp:coreProperties>
</file>