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98D9A3-6EC8-4506-947B-36F768C57890}" type="datetimeFigureOut">
              <a:rPr lang="es-EC" smtClean="0"/>
              <a:t>9/3/2022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E217AC4-B790-41D0-B635-7DE22BE6C54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1987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D9A3-6EC8-4506-947B-36F768C57890}" type="datetimeFigureOut">
              <a:rPr lang="es-EC" smtClean="0"/>
              <a:t>9/3/2022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AC4-B790-41D0-B635-7DE22BE6C54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4410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98D9A3-6EC8-4506-947B-36F768C57890}" type="datetimeFigureOut">
              <a:rPr lang="es-EC" smtClean="0"/>
              <a:t>9/3/2022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E217AC4-B790-41D0-B635-7DE22BE6C54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9148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D9A3-6EC8-4506-947B-36F768C57890}" type="datetimeFigureOut">
              <a:rPr lang="es-EC" smtClean="0"/>
              <a:t>9/3/2022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E217AC4-B790-41D0-B635-7DE22BE6C54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25356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98D9A3-6EC8-4506-947B-36F768C57890}" type="datetimeFigureOut">
              <a:rPr lang="es-EC" smtClean="0"/>
              <a:t>9/3/2022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E217AC4-B790-41D0-B635-7DE22BE6C54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2834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D9A3-6EC8-4506-947B-36F768C57890}" type="datetimeFigureOut">
              <a:rPr lang="es-EC" smtClean="0"/>
              <a:t>9/3/2022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AC4-B790-41D0-B635-7DE22BE6C54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1987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D9A3-6EC8-4506-947B-36F768C57890}" type="datetimeFigureOut">
              <a:rPr lang="es-EC" smtClean="0"/>
              <a:t>9/3/2022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AC4-B790-41D0-B635-7DE22BE6C54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9048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D9A3-6EC8-4506-947B-36F768C57890}" type="datetimeFigureOut">
              <a:rPr lang="es-EC" smtClean="0"/>
              <a:t>9/3/2022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AC4-B790-41D0-B635-7DE22BE6C54C}" type="slidenum">
              <a:rPr lang="es-EC" smtClean="0"/>
              <a:t>‹Nº›</a:t>
            </a:fld>
            <a:endParaRPr lang="es-EC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35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D9A3-6EC8-4506-947B-36F768C57890}" type="datetimeFigureOut">
              <a:rPr lang="es-EC" smtClean="0"/>
              <a:t>9/3/2022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AC4-B790-41D0-B635-7DE22BE6C54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4042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98D9A3-6EC8-4506-947B-36F768C57890}" type="datetimeFigureOut">
              <a:rPr lang="es-EC" smtClean="0"/>
              <a:t>9/3/2022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E217AC4-B790-41D0-B635-7DE22BE6C54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3675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D9A3-6EC8-4506-947B-36F768C57890}" type="datetimeFigureOut">
              <a:rPr lang="es-EC" smtClean="0"/>
              <a:t>9/3/2022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AC4-B790-41D0-B635-7DE22BE6C54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780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698D9A3-6EC8-4506-947B-36F768C57890}" type="datetimeFigureOut">
              <a:rPr lang="es-EC" smtClean="0"/>
              <a:t>9/3/2022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E217AC4-B790-41D0-B635-7DE22BE6C54C}" type="slidenum">
              <a:rPr lang="es-EC" smtClean="0"/>
              <a:t>‹Nº›</a:t>
            </a:fld>
            <a:endParaRPr lang="es-EC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547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AEC5F-77A9-4CEA-83B9-F72BD6B03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51" y="1040567"/>
            <a:ext cx="11654298" cy="1011836"/>
          </a:xfrm>
        </p:spPr>
        <p:txBody>
          <a:bodyPr>
            <a:normAutofit/>
          </a:bodyPr>
          <a:lstStyle/>
          <a:p>
            <a:pPr algn="ctr"/>
            <a:r>
              <a:rPr lang="es-EC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IMPLEMENTACIÓN DE DLT PARA EL ALMACENAMIENTO SEGURO DE TRANSACCIONES FINANCIERAS EN APLICACIONES FINTECH </a:t>
            </a:r>
            <a:endParaRPr lang="es-EC"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7A6406-A302-41EA-8913-94E710170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321" y="4009157"/>
            <a:ext cx="7517011" cy="1330636"/>
          </a:xfrm>
        </p:spPr>
        <p:txBody>
          <a:bodyPr>
            <a:normAutofit/>
          </a:bodyPr>
          <a:lstStyle/>
          <a:p>
            <a:pPr algn="l"/>
            <a:r>
              <a:rPr lang="es-MX" sz="2000" b="1" dirty="0">
                <a:solidFill>
                  <a:schemeClr val="accent3">
                    <a:lumMod val="75000"/>
                  </a:schemeClr>
                </a:solidFill>
              </a:rPr>
              <a:t>Maestrante:  </a:t>
            </a:r>
            <a:r>
              <a:rPr lang="es-MX" sz="2000" dirty="0">
                <a:solidFill>
                  <a:schemeClr val="bg1"/>
                </a:solidFill>
              </a:rPr>
              <a:t>Ing. Fernando Castillo</a:t>
            </a:r>
            <a:endParaRPr lang="es-MX" sz="2000" b="1" dirty="0">
              <a:solidFill>
                <a:schemeClr val="bg1"/>
              </a:solidFill>
            </a:endParaRPr>
          </a:p>
          <a:p>
            <a:pPr algn="l"/>
            <a:r>
              <a:rPr lang="es-MX" sz="2000" b="1" dirty="0">
                <a:solidFill>
                  <a:schemeClr val="accent3">
                    <a:lumMod val="75000"/>
                  </a:schemeClr>
                </a:solidFill>
              </a:rPr>
              <a:t>Tutor:  </a:t>
            </a:r>
            <a:r>
              <a:rPr lang="es-MX" sz="2000" b="1" dirty="0">
                <a:solidFill>
                  <a:schemeClr val="bg1"/>
                </a:solidFill>
              </a:rPr>
              <a:t>		   </a:t>
            </a:r>
            <a:r>
              <a:rPr lang="es-EC" sz="2000" dirty="0">
                <a:solidFill>
                  <a:schemeClr val="bg1"/>
                </a:solidFill>
              </a:rPr>
              <a:t>Ing. </a:t>
            </a:r>
            <a:r>
              <a:rPr lang="es-EC" sz="2000" dirty="0" err="1">
                <a:solidFill>
                  <a:schemeClr val="bg1"/>
                </a:solidFill>
              </a:rPr>
              <a:t>Dixys</a:t>
            </a:r>
            <a:r>
              <a:rPr lang="es-EC" sz="2000" dirty="0">
                <a:solidFill>
                  <a:schemeClr val="bg1"/>
                </a:solidFill>
              </a:rPr>
              <a:t> Hernández, </a:t>
            </a:r>
            <a:r>
              <a:rPr lang="es-EC" sz="2000" dirty="0" err="1">
                <a:solidFill>
                  <a:schemeClr val="bg1"/>
                </a:solidFill>
              </a:rPr>
              <a:t>Ph.D</a:t>
            </a:r>
            <a:r>
              <a:rPr lang="es-EC" sz="2000" dirty="0">
                <a:solidFill>
                  <a:schemeClr val="bg1"/>
                </a:solidFill>
              </a:rPr>
              <a:t>.</a:t>
            </a:r>
            <a:endParaRPr lang="es-MX" sz="2000" dirty="0">
              <a:solidFill>
                <a:schemeClr val="bg1"/>
              </a:solidFill>
            </a:endParaRPr>
          </a:p>
          <a:p>
            <a:pPr algn="l"/>
            <a:r>
              <a:rPr lang="es-MX" sz="2000" b="1" dirty="0">
                <a:solidFill>
                  <a:schemeClr val="accent3">
                    <a:lumMod val="75000"/>
                  </a:schemeClr>
                </a:solidFill>
              </a:rPr>
              <a:t>Cotutor: </a:t>
            </a:r>
            <a:r>
              <a:rPr lang="es-MX" sz="2000" b="1" dirty="0">
                <a:solidFill>
                  <a:schemeClr val="bg1"/>
                </a:solidFill>
              </a:rPr>
              <a:t>	   </a:t>
            </a:r>
            <a:r>
              <a:rPr lang="es-EC" sz="2000" dirty="0">
                <a:solidFill>
                  <a:schemeClr val="bg1"/>
                </a:solidFill>
              </a:rPr>
              <a:t>Ing. Félix Fernández, </a:t>
            </a:r>
            <a:r>
              <a:rPr lang="es-EC" sz="2000" dirty="0" err="1">
                <a:solidFill>
                  <a:schemeClr val="bg1"/>
                </a:solidFill>
              </a:rPr>
              <a:t>Ph.D</a:t>
            </a:r>
            <a:r>
              <a:rPr lang="es-EC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0299C3-6ED0-497F-8DF4-BB0CFF9F8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727" y="3874246"/>
            <a:ext cx="1291965" cy="129196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3C236E5F-B828-4B80-84D5-31935000A4DB}"/>
              </a:ext>
            </a:extLst>
          </p:cNvPr>
          <p:cNvSpPr txBox="1">
            <a:spLocks/>
          </p:cNvSpPr>
          <p:nvPr/>
        </p:nvSpPr>
        <p:spPr>
          <a:xfrm>
            <a:off x="4875827" y="419725"/>
            <a:ext cx="1888760" cy="74076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C" sz="2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TÍTULO</a:t>
            </a:r>
            <a:endParaRPr lang="es-EC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AD3891F-9AB8-4B32-A95E-3AA8E5321174}"/>
              </a:ext>
            </a:extLst>
          </p:cNvPr>
          <p:cNvSpPr txBox="1">
            <a:spLocks/>
          </p:cNvSpPr>
          <p:nvPr/>
        </p:nvSpPr>
        <p:spPr>
          <a:xfrm>
            <a:off x="4810870" y="1870022"/>
            <a:ext cx="2372469" cy="74076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C" sz="2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modalidad</a:t>
            </a:r>
            <a:endParaRPr lang="es-EC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0094584-4A29-433B-8DBF-13B3B3035CB5}"/>
              </a:ext>
            </a:extLst>
          </p:cNvPr>
          <p:cNvSpPr txBox="1">
            <a:spLocks/>
          </p:cNvSpPr>
          <p:nvPr/>
        </p:nvSpPr>
        <p:spPr>
          <a:xfrm>
            <a:off x="2887131" y="2518349"/>
            <a:ext cx="5866151" cy="50591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C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PROYECTO TECNOLÓGICO AVANZADO</a:t>
            </a:r>
            <a:endParaRPr lang="es-EC" sz="3200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B5713D0F-19CE-46B9-9BA2-A6DB2ADB2FC2}"/>
              </a:ext>
            </a:extLst>
          </p:cNvPr>
          <p:cNvSpPr txBox="1">
            <a:spLocks/>
          </p:cNvSpPr>
          <p:nvPr/>
        </p:nvSpPr>
        <p:spPr>
          <a:xfrm>
            <a:off x="8086540" y="5214476"/>
            <a:ext cx="3212338" cy="404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>
                <a:solidFill>
                  <a:schemeClr val="bg1"/>
                </a:solidFill>
              </a:rPr>
              <a:t>MAESTRÍA EN SOFTWARE</a:t>
            </a:r>
            <a:endParaRPr lang="es-MX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43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96777-4341-4A7E-945B-51130B1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b="1" dirty="0"/>
              <a:t>Contenido</a:t>
            </a:r>
            <a:endParaRPr lang="es-EC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27C821-4E75-40A2-8C42-FCC70DB29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sz="2800" dirty="0"/>
              <a:t>Motivación y contexto</a:t>
            </a:r>
          </a:p>
          <a:p>
            <a:r>
              <a:rPr lang="es-MX" sz="2800" dirty="0"/>
              <a:t>Marco teórico</a:t>
            </a:r>
          </a:p>
          <a:p>
            <a:r>
              <a:rPr lang="es-MX" sz="2800" dirty="0"/>
              <a:t>Materiales y métodos</a:t>
            </a:r>
          </a:p>
          <a:p>
            <a:r>
              <a:rPr lang="es-MX" sz="2800" dirty="0"/>
              <a:t>Resultados</a:t>
            </a:r>
          </a:p>
          <a:p>
            <a:r>
              <a:rPr lang="es-MX" sz="2800" dirty="0"/>
              <a:t>Discusión de resultados obtenidos</a:t>
            </a:r>
          </a:p>
          <a:p>
            <a:r>
              <a:rPr lang="es-MX" sz="2800" dirty="0"/>
              <a:t>Conclusiones</a:t>
            </a:r>
          </a:p>
          <a:p>
            <a:r>
              <a:rPr lang="es-MX" sz="2800" dirty="0"/>
              <a:t>Recomendaciones</a:t>
            </a: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94686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96777-4341-4A7E-945B-51130B1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b="1" dirty="0"/>
              <a:t>Motivación   y  contexto</a:t>
            </a:r>
            <a:endParaRPr lang="es-EC" b="1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35FB7E7-7400-4840-9075-3B3F8A2B6C32}"/>
              </a:ext>
            </a:extLst>
          </p:cNvPr>
          <p:cNvSpPr txBox="1">
            <a:spLocks/>
          </p:cNvSpPr>
          <p:nvPr/>
        </p:nvSpPr>
        <p:spPr>
          <a:xfrm>
            <a:off x="6883532" y="1599764"/>
            <a:ext cx="4860238" cy="5025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800" dirty="0">
                <a:solidFill>
                  <a:schemeClr val="tx1"/>
                </a:solidFill>
              </a:rPr>
              <a:t>Pregunta de investigación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C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¿Cómo las tecnologías de registros distribuidos ayudarían a disminuir casos de delitos informáticos como estafas y fraudes de primera persona en transacciones financieras de una aplicación Fintech?</a:t>
            </a:r>
            <a:endParaRPr lang="es-MX" sz="3600" dirty="0">
              <a:solidFill>
                <a:schemeClr val="tx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FFCEE1C-AAFB-4F9E-81BF-7526EED777BD}"/>
              </a:ext>
            </a:extLst>
          </p:cNvPr>
          <p:cNvSpPr txBox="1">
            <a:spLocks/>
          </p:cNvSpPr>
          <p:nvPr/>
        </p:nvSpPr>
        <p:spPr>
          <a:xfrm>
            <a:off x="448230" y="1916620"/>
            <a:ext cx="6112425" cy="60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800" dirty="0">
                <a:solidFill>
                  <a:schemeClr val="tx1"/>
                </a:solidFill>
              </a:rPr>
              <a:t>Problema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1E4C877-FFB3-4F2A-899D-E3F3EF5FA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76" y="2617463"/>
            <a:ext cx="1975417" cy="106178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E3A71AF-7886-4413-9F95-E6B2FFF1D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085" y="2631285"/>
            <a:ext cx="3359570" cy="1360244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F036997D-6F90-436F-9B1C-9AFA731925CE}"/>
              </a:ext>
            </a:extLst>
          </p:cNvPr>
          <p:cNvSpPr/>
          <p:nvPr/>
        </p:nvSpPr>
        <p:spPr>
          <a:xfrm>
            <a:off x="2041433" y="2958723"/>
            <a:ext cx="893728" cy="379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06C2DC4-ADDB-4F73-85E2-489990619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085" y="2549466"/>
            <a:ext cx="600727" cy="60272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0D689D5-F413-4B93-8C87-EC56DF3162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19"/>
          <a:stretch/>
        </p:blipFill>
        <p:spPr>
          <a:xfrm>
            <a:off x="279746" y="4108018"/>
            <a:ext cx="2208551" cy="1525229"/>
          </a:xfrm>
          <a:prstGeom prst="rect">
            <a:avLst/>
          </a:prstGeom>
        </p:spPr>
      </p:pic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A2FCABD0-AB04-4E7C-8428-D533483804C5}"/>
              </a:ext>
            </a:extLst>
          </p:cNvPr>
          <p:cNvSpPr/>
          <p:nvPr/>
        </p:nvSpPr>
        <p:spPr>
          <a:xfrm rot="9231007">
            <a:off x="2116480" y="3594112"/>
            <a:ext cx="893728" cy="379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ABF798A9-FA31-4363-937F-9B2A8E1B0858}"/>
              </a:ext>
            </a:extLst>
          </p:cNvPr>
          <p:cNvSpPr/>
          <p:nvPr/>
        </p:nvSpPr>
        <p:spPr>
          <a:xfrm>
            <a:off x="2617172" y="4728734"/>
            <a:ext cx="893728" cy="379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DBC8FCE3-4FFA-4D91-B0D9-18BC4437D46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" t="13836" r="7964" b="11388"/>
          <a:stretch/>
        </p:blipFill>
        <p:spPr>
          <a:xfrm>
            <a:off x="3727960" y="4165090"/>
            <a:ext cx="2305820" cy="144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5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96777-4341-4A7E-945B-51130B1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b="1" dirty="0"/>
              <a:t>Motivación   y  contexto</a:t>
            </a:r>
            <a:endParaRPr lang="es-EC" b="1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35FB7E7-7400-4840-9075-3B3F8A2B6C32}"/>
              </a:ext>
            </a:extLst>
          </p:cNvPr>
          <p:cNvSpPr txBox="1">
            <a:spLocks/>
          </p:cNvSpPr>
          <p:nvPr/>
        </p:nvSpPr>
        <p:spPr>
          <a:xfrm>
            <a:off x="6883532" y="1916619"/>
            <a:ext cx="4860238" cy="4941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800" dirty="0">
                <a:solidFill>
                  <a:schemeClr val="tx1"/>
                </a:solidFill>
              </a:rPr>
              <a:t>Objetivo general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C" sz="2000" dirty="0">
                <a:solidFill>
                  <a:schemeClr val="tx1"/>
                </a:solidFill>
                <a:latin typeface="Arial" panose="020B0604020202020204" pitchFamily="34" charset="0"/>
              </a:rPr>
              <a:t>Implementar tecnologías de registros distribuidos en una arquitectura de microservicios de Google Cloud utilizando </a:t>
            </a:r>
            <a:r>
              <a:rPr lang="es-EC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Blockchain</a:t>
            </a:r>
            <a:r>
              <a:rPr lang="es-EC" sz="20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s-EC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Tangle</a:t>
            </a:r>
            <a:r>
              <a:rPr lang="es-EC" sz="2000" dirty="0">
                <a:solidFill>
                  <a:schemeClr val="tx1"/>
                </a:solidFill>
                <a:latin typeface="Arial" panose="020B0604020202020204" pitchFamily="34" charset="0"/>
              </a:rPr>
              <a:t> y la metodología ABCDE para disminuir casos de estafas y fraudes de primera persona realizadas en transacciones financieras de una aplicación Fintech.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MX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FFCEE1C-AAFB-4F9E-81BF-7526EED777BD}"/>
              </a:ext>
            </a:extLst>
          </p:cNvPr>
          <p:cNvSpPr txBox="1">
            <a:spLocks/>
          </p:cNvSpPr>
          <p:nvPr/>
        </p:nvSpPr>
        <p:spPr>
          <a:xfrm>
            <a:off x="448230" y="2068642"/>
            <a:ext cx="5412924" cy="4087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800" dirty="0">
                <a:solidFill>
                  <a:schemeClr val="tx1"/>
                </a:solidFill>
              </a:rPr>
              <a:t>Hipótesis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C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Si se implementa las tecnologías de registros distribuidos (DLT) en arquitecturas informáticas entonces se disminuirá casos de estafas y fraudes de primera persona en las transacciones financieras de aplicaciones Fintech.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MX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47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96777-4341-4A7E-945B-51130B1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b="1" dirty="0"/>
              <a:t>Motivación   y  contexto</a:t>
            </a:r>
            <a:endParaRPr lang="es-EC" b="1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FFCEE1C-AAFB-4F9E-81BF-7526EED777BD}"/>
              </a:ext>
            </a:extLst>
          </p:cNvPr>
          <p:cNvSpPr txBox="1">
            <a:spLocks/>
          </p:cNvSpPr>
          <p:nvPr/>
        </p:nvSpPr>
        <p:spPr>
          <a:xfrm>
            <a:off x="448230" y="2068642"/>
            <a:ext cx="11162578" cy="4087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800" dirty="0">
                <a:solidFill>
                  <a:schemeClr val="tx1"/>
                </a:solidFill>
              </a:rPr>
              <a:t>Objetivos específicos </a:t>
            </a:r>
          </a:p>
          <a:p>
            <a:pPr algn="just">
              <a:lnSpc>
                <a:spcPct val="150000"/>
              </a:lnSpc>
            </a:pPr>
            <a:r>
              <a:rPr lang="es-EC" sz="2000" dirty="0">
                <a:solidFill>
                  <a:schemeClr val="tx1"/>
                </a:solidFill>
                <a:latin typeface="Arial" panose="020B0604020202020204" pitchFamily="34" charset="0"/>
              </a:rPr>
              <a:t>Investigar DLT utilizando la guía metodológica de Barbara </a:t>
            </a:r>
            <a:r>
              <a:rPr lang="es-EC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Kitchenham</a:t>
            </a:r>
            <a:r>
              <a:rPr lang="es-EC" sz="20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tx1"/>
                </a:solidFill>
                <a:latin typeface="Arial" panose="020B0604020202020204" pitchFamily="34" charset="0"/>
              </a:rPr>
              <a:t>Diseñar e implementar una arquitectura de microservicios en Google Cloud basado en la metodología ABCDE para el desarrollo de sistemas </a:t>
            </a:r>
            <a:r>
              <a:rPr lang="es-MX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DApps</a:t>
            </a:r>
            <a:r>
              <a:rPr lang="es-MX" sz="20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s-EC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tx1"/>
                </a:solidFill>
                <a:latin typeface="Arial" panose="020B0604020202020204" pitchFamily="34" charset="0"/>
              </a:rPr>
              <a:t>Implementar microservicios para registros transaccionales de coste cero con IOTA </a:t>
            </a:r>
            <a:r>
              <a:rPr lang="es-MX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Tangle</a:t>
            </a:r>
            <a:r>
              <a:rPr lang="es-MX" sz="2000" dirty="0">
                <a:solidFill>
                  <a:schemeClr val="tx1"/>
                </a:solidFill>
                <a:latin typeface="Arial" panose="020B0604020202020204" pitchFamily="34" charset="0"/>
              </a:rPr>
              <a:t> e identidad digital mediante verificación biométrica y NFT con Tatum </a:t>
            </a:r>
            <a:r>
              <a:rPr lang="es-MX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blockchain</a:t>
            </a:r>
            <a:r>
              <a:rPr lang="es-MX" sz="2000" dirty="0">
                <a:solidFill>
                  <a:schemeClr val="tx1"/>
                </a:solidFill>
                <a:latin typeface="Arial" panose="020B0604020202020204" pitchFamily="34" charset="0"/>
              </a:rPr>
              <a:t> para incrementar las probabilidades de ganar disputas financieras en casos de fraudes en transacciones financieras.</a:t>
            </a:r>
          </a:p>
        </p:txBody>
      </p:sp>
    </p:spTree>
    <p:extLst>
      <p:ext uri="{BB962C8B-B14F-4D97-AF65-F5344CB8AC3E}">
        <p14:creationId xmlns:p14="http://schemas.microsoft.com/office/powerpoint/2010/main" val="4043138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96777-4341-4A7E-945B-51130B1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b="1" dirty="0"/>
              <a:t>Motivación   y  contexto</a:t>
            </a:r>
            <a:endParaRPr lang="es-EC" b="1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FFCEE1C-AAFB-4F9E-81BF-7526EED777BD}"/>
              </a:ext>
            </a:extLst>
          </p:cNvPr>
          <p:cNvSpPr txBox="1">
            <a:spLocks/>
          </p:cNvSpPr>
          <p:nvPr/>
        </p:nvSpPr>
        <p:spPr>
          <a:xfrm>
            <a:off x="448230" y="2068642"/>
            <a:ext cx="11162578" cy="4087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800" dirty="0">
                <a:solidFill>
                  <a:schemeClr val="tx1"/>
                </a:solidFill>
              </a:rPr>
              <a:t>Objetivos específicos </a:t>
            </a:r>
          </a:p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tx1"/>
                </a:solidFill>
                <a:latin typeface="Arial" panose="020B0604020202020204" pitchFamily="34" charset="0"/>
              </a:rPr>
              <a:t>Implementar </a:t>
            </a:r>
            <a:r>
              <a:rPr lang="es-MX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smarts</a:t>
            </a:r>
            <a:r>
              <a:rPr lang="es-MX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contracts</a:t>
            </a:r>
            <a:r>
              <a:rPr lang="es-MX" sz="2000" dirty="0">
                <a:solidFill>
                  <a:schemeClr val="tx1"/>
                </a:solidFill>
                <a:latin typeface="Arial" panose="020B0604020202020204" pitchFamily="34" charset="0"/>
              </a:rPr>
              <a:t> en microservicios con IOTEX </a:t>
            </a:r>
            <a:r>
              <a:rPr lang="es-MX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blockchain</a:t>
            </a:r>
            <a:r>
              <a:rPr lang="es-MX" sz="2000" dirty="0">
                <a:solidFill>
                  <a:schemeClr val="tx1"/>
                </a:solidFill>
                <a:latin typeface="Arial" panose="020B0604020202020204" pitchFamily="34" charset="0"/>
              </a:rPr>
              <a:t> para disminuir el porcentaje de casos de estafas en transacciones financieras.</a:t>
            </a:r>
          </a:p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tx1"/>
                </a:solidFill>
                <a:latin typeface="Arial" panose="020B0604020202020204" pitchFamily="34" charset="0"/>
              </a:rPr>
              <a:t>Evaluar las implementaciones realizadas en aplicaciones clientes mediante pruebas funcionales de la ingeniería de software.</a:t>
            </a:r>
          </a:p>
          <a:p>
            <a:pPr algn="just">
              <a:lnSpc>
                <a:spcPct val="150000"/>
              </a:lnSpc>
            </a:pPr>
            <a:endParaRPr lang="es-MX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993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96777-4341-4A7E-945B-51130B1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b="1" dirty="0"/>
              <a:t>MARCO TEÓRICO</a:t>
            </a:r>
            <a:endParaRPr lang="es-EC" b="1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FFCEE1C-AAFB-4F9E-81BF-7526EED777BD}"/>
              </a:ext>
            </a:extLst>
          </p:cNvPr>
          <p:cNvSpPr txBox="1">
            <a:spLocks/>
          </p:cNvSpPr>
          <p:nvPr/>
        </p:nvSpPr>
        <p:spPr>
          <a:xfrm>
            <a:off x="448230" y="2068642"/>
            <a:ext cx="11162578" cy="4087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800" dirty="0">
                <a:solidFill>
                  <a:schemeClr val="tx1"/>
                </a:solidFill>
              </a:rPr>
              <a:t>Antecedentes históricos</a:t>
            </a:r>
          </a:p>
          <a:p>
            <a:pPr marL="0" indent="0" algn="ctr">
              <a:buNone/>
            </a:pPr>
            <a:r>
              <a:rPr lang="es-MX" sz="2800" dirty="0">
                <a:solidFill>
                  <a:schemeClr val="tx1"/>
                </a:solidFill>
              </a:rPr>
              <a:t>SLR (Revisión Sistemática de Literatura) Por: B. </a:t>
            </a:r>
            <a:r>
              <a:rPr lang="es-MX" sz="2800" dirty="0" err="1">
                <a:solidFill>
                  <a:schemeClr val="tx1"/>
                </a:solidFill>
              </a:rPr>
              <a:t>Kitchenham</a:t>
            </a:r>
            <a:r>
              <a:rPr lang="es-MX" sz="2800" dirty="0">
                <a:solidFill>
                  <a:schemeClr val="tx1"/>
                </a:solidFill>
              </a:rPr>
              <a:t> [1]</a:t>
            </a:r>
          </a:p>
          <a:p>
            <a:pPr algn="just">
              <a:lnSpc>
                <a:spcPct val="150000"/>
              </a:lnSpc>
            </a:pPr>
            <a:endParaRPr lang="es-MX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190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96777-4341-4A7E-945B-51130B1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b="1" dirty="0"/>
              <a:t>Bibliografía</a:t>
            </a:r>
            <a:endParaRPr lang="es-EC" b="1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FFCEE1C-AAFB-4F9E-81BF-7526EED777BD}"/>
              </a:ext>
            </a:extLst>
          </p:cNvPr>
          <p:cNvSpPr txBox="1">
            <a:spLocks/>
          </p:cNvSpPr>
          <p:nvPr/>
        </p:nvSpPr>
        <p:spPr>
          <a:xfrm>
            <a:off x="448230" y="2068642"/>
            <a:ext cx="11162578" cy="4087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A. </a:t>
            </a:r>
            <a:r>
              <a:rPr lang="es-E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Pawlicka</a:t>
            </a:r>
            <a:r>
              <a:rPr lang="es-E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M. </a:t>
            </a:r>
            <a:r>
              <a:rPr lang="es-E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Choraś</a:t>
            </a:r>
            <a:r>
              <a:rPr lang="es-E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M. </a:t>
            </a:r>
            <a:r>
              <a:rPr lang="es-E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Pawlicki</a:t>
            </a:r>
            <a:r>
              <a:rPr lang="es-E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 R. </a:t>
            </a:r>
            <a:r>
              <a:rPr lang="es-E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Kozik</a:t>
            </a:r>
            <a:r>
              <a:rPr lang="es-E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«A $10 </a:t>
            </a:r>
            <a:r>
              <a:rPr lang="es-E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million</a:t>
            </a:r>
            <a:r>
              <a:rPr lang="es-E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question</a:t>
            </a:r>
            <a:r>
              <a:rPr lang="es-E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and </a:t>
            </a:r>
            <a:r>
              <a:rPr lang="es-E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other</a:t>
            </a:r>
            <a:r>
              <a:rPr lang="es-E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cybersecurity-related</a:t>
            </a:r>
            <a:r>
              <a:rPr lang="es-E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ethical</a:t>
            </a:r>
            <a:r>
              <a:rPr lang="es-E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dilemmas</a:t>
            </a:r>
            <a:r>
              <a:rPr lang="es-E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amid</a:t>
            </a:r>
            <a:r>
              <a:rPr lang="es-E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s-E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COVID-19 </a:t>
            </a:r>
            <a:r>
              <a:rPr lang="es-E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pandemic</a:t>
            </a:r>
            <a:r>
              <a:rPr lang="es-E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,» </a:t>
            </a:r>
            <a:r>
              <a:rPr lang="es-ES" sz="16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Business </a:t>
            </a:r>
            <a:r>
              <a:rPr lang="es-ES" sz="1600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Horizons</a:t>
            </a:r>
            <a:r>
              <a:rPr lang="es-ES" sz="16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s-E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2021</a:t>
            </a:r>
          </a:p>
          <a:p>
            <a:r>
              <a:rPr lang="es-E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A. M. </a:t>
            </a:r>
            <a:r>
              <a:rPr lang="es-E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Intelligence</a:t>
            </a:r>
            <a:r>
              <a:rPr lang="es-E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«La aceleración de la inclusión financiera durante la pandemia de COVID-19. Oportunidades ocultas que salen a relucir,» 2020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P. K.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Ozili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«Financial Inclusion and Fintech during COVID-19 Crisis: Policy Solutions,» The Company Lawyer Journal, vol. 8, pp. 1-9, 2020. </a:t>
            </a:r>
            <a:endParaRPr lang="es-EC" sz="16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s-MX" sz="28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s-MX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6392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414</TotalTime>
  <Words>417</Words>
  <Application>Microsoft Office PowerPoint</Application>
  <PresentationFormat>Panorámica</PresentationFormat>
  <Paragraphs>41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Gill Sans MT</vt:lpstr>
      <vt:lpstr>Times New Roman</vt:lpstr>
      <vt:lpstr>Wingdings 2</vt:lpstr>
      <vt:lpstr>Dividendo</vt:lpstr>
      <vt:lpstr>IMPLEMENTACIÓN DE DLT PARA EL ALMACENAMIENTO SEGURO DE TRANSACCIONES FINANCIERAS EN APLICACIONES FINTECH </vt:lpstr>
      <vt:lpstr>Contenido</vt:lpstr>
      <vt:lpstr>Motivación   y  contexto</vt:lpstr>
      <vt:lpstr>Motivación   y  contexto</vt:lpstr>
      <vt:lpstr>Motivación   y  contexto</vt:lpstr>
      <vt:lpstr>Motivación   y  contexto</vt:lpstr>
      <vt:lpstr>MARCO TEÓRICO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IMPLEMENTACIÓN DE DLT PARA EL ALMACENAMIENTO SEGURO DE TRANSACCIONES FINANCIERAS EN APLICACIONES FINTECH </dc:title>
  <dc:creator>ASUS</dc:creator>
  <cp:lastModifiedBy>ASUS</cp:lastModifiedBy>
  <cp:revision>38</cp:revision>
  <dcterms:created xsi:type="dcterms:W3CDTF">2022-03-09T18:45:14Z</dcterms:created>
  <dcterms:modified xsi:type="dcterms:W3CDTF">2022-03-10T01:39:23Z</dcterms:modified>
</cp:coreProperties>
</file>