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8" r:id="rId2"/>
    <p:sldId id="260" r:id="rId3"/>
    <p:sldId id="261" r:id="rId4"/>
    <p:sldId id="282" r:id="rId5"/>
    <p:sldId id="266" r:id="rId6"/>
    <p:sldId id="283" r:id="rId7"/>
    <p:sldId id="268" r:id="rId8"/>
    <p:sldId id="262" r:id="rId9"/>
    <p:sldId id="274" r:id="rId10"/>
    <p:sldId id="275" r:id="rId11"/>
    <p:sldId id="264" r:id="rId12"/>
    <p:sldId id="270" r:id="rId13"/>
    <p:sldId id="271" r:id="rId14"/>
    <p:sldId id="284" r:id="rId15"/>
    <p:sldId id="285" r:id="rId16"/>
    <p:sldId id="286" r:id="rId17"/>
    <p:sldId id="287" r:id="rId18"/>
    <p:sldId id="272" r:id="rId19"/>
    <p:sldId id="279" r:id="rId20"/>
    <p:sldId id="280" r:id="rId21"/>
    <p:sldId id="281" r:id="rId22"/>
    <p:sldId id="273" r:id="rId23"/>
    <p:sldId id="25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8F9"/>
    <a:srgbClr val="BFEFDE"/>
    <a:srgbClr val="B6ECD9"/>
    <a:srgbClr val="A3E7CF"/>
    <a:srgbClr val="D8E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92" autoAdjust="0"/>
    <p:restoredTop sz="94643"/>
  </p:normalViewPr>
  <p:slideViewPr>
    <p:cSldViewPr snapToGrid="0" snapToObjects="1">
      <p:cViewPr>
        <p:scale>
          <a:sx n="87" d="100"/>
          <a:sy n="87" d="100"/>
        </p:scale>
        <p:origin x="-82" y="-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7078693454115899"/>
          <c:y val="2.67042577296034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Sheet1!$K$3</c:f>
              <c:strCache>
                <c:ptCount val="1"/>
                <c:pt idx="0">
                  <c:v>Steady State Percentages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Sheet1!$I$4:$I$44</c:f>
              <c:strCache>
                <c:ptCount val="41"/>
                <c:pt idx="0">
                  <c:v>Go</c:v>
                </c:pt>
                <c:pt idx="1">
                  <c:v>Mediterranean.Avenue</c:v>
                </c:pt>
                <c:pt idx="2">
                  <c:v>Community.Chest</c:v>
                </c:pt>
                <c:pt idx="3">
                  <c:v>Baltic.Avenue</c:v>
                </c:pt>
                <c:pt idx="4">
                  <c:v>Income.Tax</c:v>
                </c:pt>
                <c:pt idx="5">
                  <c:v>Reading.Railroad</c:v>
                </c:pt>
                <c:pt idx="6">
                  <c:v>Oriental.Avenue</c:v>
                </c:pt>
                <c:pt idx="7">
                  <c:v>Chance</c:v>
                </c:pt>
                <c:pt idx="8">
                  <c:v>Vermont.Avenue</c:v>
                </c:pt>
                <c:pt idx="9">
                  <c:v>Connecticut.Avenue</c:v>
                </c:pt>
                <c:pt idx="10">
                  <c:v>In.Jail.Visiting</c:v>
                </c:pt>
                <c:pt idx="11">
                  <c:v>St.Charles.Place</c:v>
                </c:pt>
                <c:pt idx="12">
                  <c:v>Electric.Company</c:v>
                </c:pt>
                <c:pt idx="13">
                  <c:v>States.Avenue</c:v>
                </c:pt>
                <c:pt idx="14">
                  <c:v>Virginia.Avenue</c:v>
                </c:pt>
                <c:pt idx="15">
                  <c:v>Pennsylvania.Railroad</c:v>
                </c:pt>
                <c:pt idx="16">
                  <c:v>St.James.Place</c:v>
                </c:pt>
                <c:pt idx="17">
                  <c:v>Community.Chest.1</c:v>
                </c:pt>
                <c:pt idx="18">
                  <c:v>Tennessee.Avenue</c:v>
                </c:pt>
                <c:pt idx="19">
                  <c:v>New.York.Avenue</c:v>
                </c:pt>
                <c:pt idx="20">
                  <c:v>Free.Parking</c:v>
                </c:pt>
                <c:pt idx="21">
                  <c:v>Kentucky.Avenue</c:v>
                </c:pt>
                <c:pt idx="22">
                  <c:v>Chance.1</c:v>
                </c:pt>
                <c:pt idx="23">
                  <c:v>Indiana.Avenue</c:v>
                </c:pt>
                <c:pt idx="24">
                  <c:v>Illinois.Avenue</c:v>
                </c:pt>
                <c:pt idx="25">
                  <c:v>B...O.Railroad</c:v>
                </c:pt>
                <c:pt idx="26">
                  <c:v>Atlantic.Avenue</c:v>
                </c:pt>
                <c:pt idx="27">
                  <c:v>Ventnor.Avenue</c:v>
                </c:pt>
                <c:pt idx="28">
                  <c:v>Water.Works</c:v>
                </c:pt>
                <c:pt idx="29">
                  <c:v>Marvin.Garden</c:v>
                </c:pt>
                <c:pt idx="30">
                  <c:v>Go.to.Jail</c:v>
                </c:pt>
                <c:pt idx="31">
                  <c:v>Pacific.Avenue</c:v>
                </c:pt>
                <c:pt idx="32">
                  <c:v>North.Carolina.Avenue</c:v>
                </c:pt>
                <c:pt idx="33">
                  <c:v>Community.Chest.2</c:v>
                </c:pt>
                <c:pt idx="34">
                  <c:v>Pennsylvania.Avenue</c:v>
                </c:pt>
                <c:pt idx="35">
                  <c:v>Short.Line</c:v>
                </c:pt>
                <c:pt idx="36">
                  <c:v>Chance.2</c:v>
                </c:pt>
                <c:pt idx="37">
                  <c:v>Park.Place</c:v>
                </c:pt>
                <c:pt idx="38">
                  <c:v>Luxury.Tax</c:v>
                </c:pt>
                <c:pt idx="39">
                  <c:v>Boardwalk</c:v>
                </c:pt>
                <c:pt idx="40">
                  <c:v>Jail</c:v>
                </c:pt>
              </c:strCache>
            </c:strRef>
          </c:cat>
          <c:val>
            <c:numRef>
              <c:f>Sheet1!$K$4:$K$44</c:f>
              <c:numCache>
                <c:formatCode>0.00%</c:formatCode>
                <c:ptCount val="41"/>
                <c:pt idx="0">
                  <c:v>2.8538518546502901E-2</c:v>
                </c:pt>
                <c:pt idx="1">
                  <c:v>1.9785346453122299E-2</c:v>
                </c:pt>
                <c:pt idx="2">
                  <c:v>1.9999393807284299E-2</c:v>
                </c:pt>
                <c:pt idx="3">
                  <c:v>2.0187229927122199E-2</c:v>
                </c:pt>
                <c:pt idx="4">
                  <c:v>2.16863601494032E-2</c:v>
                </c:pt>
                <c:pt idx="5">
                  <c:v>2.4951152681307501E-2</c:v>
                </c:pt>
                <c:pt idx="6">
                  <c:v>2.1067027742163E-2</c:v>
                </c:pt>
                <c:pt idx="7">
                  <c:v>2.1447785206051201E-2</c:v>
                </c:pt>
                <c:pt idx="8">
                  <c:v>2.14637068228049E-2</c:v>
                </c:pt>
                <c:pt idx="9">
                  <c:v>2.1259921393648799E-2</c:v>
                </c:pt>
                <c:pt idx="10">
                  <c:v>4.6495952637434702E-2</c:v>
                </c:pt>
                <c:pt idx="11">
                  <c:v>2.4964555633133399E-2</c:v>
                </c:pt>
                <c:pt idx="12">
                  <c:v>2.48934343127869E-2</c:v>
                </c:pt>
                <c:pt idx="13">
                  <c:v>2.1326595232577E-2</c:v>
                </c:pt>
                <c:pt idx="14">
                  <c:v>2.32076660213375E-2</c:v>
                </c:pt>
                <c:pt idx="15">
                  <c:v>2.59063855636734E-2</c:v>
                </c:pt>
                <c:pt idx="16">
                  <c:v>2.5680964960333001E-2</c:v>
                </c:pt>
                <c:pt idx="17">
                  <c:v>2.5751766529264999E-2</c:v>
                </c:pt>
                <c:pt idx="18">
                  <c:v>2.7023782988188701E-2</c:v>
                </c:pt>
                <c:pt idx="19">
                  <c:v>2.7415001774839399E-2</c:v>
                </c:pt>
                <c:pt idx="20">
                  <c:v>2.6916296465931602E-2</c:v>
                </c:pt>
                <c:pt idx="21">
                  <c:v>2.5442081823894801E-2</c:v>
                </c:pt>
                <c:pt idx="22">
                  <c:v>2.6491005722160701E-2</c:v>
                </c:pt>
                <c:pt idx="23">
                  <c:v>2.49293995061311E-2</c:v>
                </c:pt>
                <c:pt idx="24">
                  <c:v>2.91100516345635E-2</c:v>
                </c:pt>
                <c:pt idx="25">
                  <c:v>2.6438107024993399E-2</c:v>
                </c:pt>
                <c:pt idx="26">
                  <c:v>2.47747651598469E-2</c:v>
                </c:pt>
                <c:pt idx="27">
                  <c:v>2.4570852783110299E-2</c:v>
                </c:pt>
                <c:pt idx="28">
                  <c:v>2.5860123770934201E-2</c:v>
                </c:pt>
                <c:pt idx="29">
                  <c:v>2.38267155629047E-2</c:v>
                </c:pt>
                <c:pt idx="30">
                  <c:v>2.4236813510409402E-2</c:v>
                </c:pt>
                <c:pt idx="31">
                  <c:v>2.4549709020796201E-2</c:v>
                </c:pt>
                <c:pt idx="32">
                  <c:v>2.3996040078934602E-2</c:v>
                </c:pt>
                <c:pt idx="33">
                  <c:v>2.4742080074161302E-2</c:v>
                </c:pt>
                <c:pt idx="34">
                  <c:v>2.2875918854002399E-2</c:v>
                </c:pt>
                <c:pt idx="35">
                  <c:v>2.2277833225845999E-2</c:v>
                </c:pt>
                <c:pt idx="36">
                  <c:v>2.12004555509001E-2</c:v>
                </c:pt>
                <c:pt idx="37">
                  <c:v>2.0110683476125601E-2</c:v>
                </c:pt>
                <c:pt idx="38">
                  <c:v>2.0087168371853401E-2</c:v>
                </c:pt>
                <c:pt idx="39">
                  <c:v>2.4314005407512499E-2</c:v>
                </c:pt>
                <c:pt idx="40">
                  <c:v>2.01973445920079E-2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DDC-4BD6-9301-ECCD20EF46D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4935040"/>
        <c:axId val="174975232"/>
      </c:barChart>
      <c:catAx>
        <c:axId val="174935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975232"/>
        <c:crosses val="autoZero"/>
        <c:auto val="1"/>
        <c:lblAlgn val="ctr"/>
        <c:lblOffset val="100"/>
        <c:noMultiLvlLbl val="0"/>
      </c:catAx>
      <c:valAx>
        <c:axId val="17497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935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CABE9-81C2-2249-A5DA-42910A987A99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014D5-DD72-8B43-A6D0-77168E8CF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6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224B-AF8E-1947-A37C-E9DECEB94BF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1B3-DB2F-D649-A47C-F7B1A4F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0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224B-AF8E-1947-A37C-E9DECEB94BF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1B3-DB2F-D649-A47C-F7B1A4F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224B-AF8E-1947-A37C-E9DECEB94BF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1B3-DB2F-D649-A47C-F7B1A4F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224B-AF8E-1947-A37C-E9DECEB94BF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1B3-DB2F-D649-A47C-F7B1A4F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5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224B-AF8E-1947-A37C-E9DECEB94BF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1B3-DB2F-D649-A47C-F7B1A4F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5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224B-AF8E-1947-A37C-E9DECEB94BF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1B3-DB2F-D649-A47C-F7B1A4F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2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224B-AF8E-1947-A37C-E9DECEB94BF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1B3-DB2F-D649-A47C-F7B1A4F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5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224B-AF8E-1947-A37C-E9DECEB94BF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1B3-DB2F-D649-A47C-F7B1A4F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1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224B-AF8E-1947-A37C-E9DECEB94BF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1B3-DB2F-D649-A47C-F7B1A4F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9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224B-AF8E-1947-A37C-E9DECEB94BF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1B3-DB2F-D649-A47C-F7B1A4F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0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224B-AF8E-1947-A37C-E9DECEB94BF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1B3-DB2F-D649-A47C-F7B1A4F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224B-AF8E-1947-A37C-E9DECEB94BF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B61B3-DB2F-D649-A47C-F7B1A4F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8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26" Type="http://schemas.openxmlformats.org/officeDocument/2006/relationships/image" Target="../media/image27.png"/><Relationship Id="rId21" Type="http://schemas.openxmlformats.org/officeDocument/2006/relationships/image" Target="../media/image22.png"/><Relationship Id="rId17" Type="http://schemas.openxmlformats.org/officeDocument/2006/relationships/image" Target="../media/image20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9" Type="http://schemas.openxmlformats.org/officeDocument/2006/relationships/image" Target="../media/image18.png"/><Relationship Id="rId31" Type="http://schemas.openxmlformats.org/officeDocument/2006/relationships/image" Target="../media/image32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60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0.png"/><Relationship Id="rId15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0" y="89376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Markov Chains in the Game of Monopoly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774371" y="3799114"/>
            <a:ext cx="8621486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Linear Algebra and Matrix Analysis</a:t>
            </a:r>
          </a:p>
          <a:p>
            <a:endParaRPr lang="en-US" dirty="0"/>
          </a:p>
          <a:p>
            <a:r>
              <a:rPr lang="en-US" dirty="0"/>
              <a:t>Taylor Marx, Nathan Jensen, John Navarro, </a:t>
            </a:r>
          </a:p>
          <a:p>
            <a:r>
              <a:rPr lang="en-US" dirty="0"/>
              <a:t>Gordon </a:t>
            </a:r>
            <a:r>
              <a:rPr lang="en-US" dirty="0" err="1"/>
              <a:t>Dri</a:t>
            </a:r>
            <a:r>
              <a:rPr lang="en-US" dirty="0"/>
              <a:t>, John </a:t>
            </a:r>
            <a:r>
              <a:rPr lang="en-US" dirty="0" err="1"/>
              <a:t>Balcarcel</a:t>
            </a:r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18853" y="418601"/>
            <a:ext cx="254524" cy="441277"/>
          </a:xfrm>
          <a:prstGeom prst="roundRect">
            <a:avLst/>
          </a:prstGeom>
          <a:solidFill>
            <a:srgbClr val="BFE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676375" y="5097056"/>
            <a:ext cx="2013995" cy="435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199" y="460375"/>
            <a:ext cx="8894191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Markov Model: Steady State Distributions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83586" y="4426945"/>
            <a:ext cx="3816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a vector remains unchanged when multiplied by a square matrix: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19888" y="1111420"/>
            <a:ext cx="149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Unknown steady state vector 𝑥</a:t>
            </a:r>
            <a:r>
              <a:rPr lang="en-US" sz="1200" i="1" baseline="-25000" dirty="0">
                <a:solidFill>
                  <a:schemeClr val="bg1">
                    <a:lumMod val="50000"/>
                  </a:schemeClr>
                </a:solidFill>
              </a:rPr>
              <a:t>𝑠𝑠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6944887" y="1552026"/>
            <a:ext cx="2202805" cy="966457"/>
            <a:chOff x="2993622" y="1790760"/>
            <a:chExt cx="2202805" cy="966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/>
                <p:cNvSpPr/>
                <p:nvPr/>
              </p:nvSpPr>
              <p:spPr>
                <a:xfrm>
                  <a:off x="2993622" y="1790760"/>
                  <a:ext cx="2202805" cy="9124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.15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.05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.6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3622" y="1790760"/>
                  <a:ext cx="2202805" cy="91249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Left Bracket 98"/>
            <p:cNvSpPr/>
            <p:nvPr/>
          </p:nvSpPr>
          <p:spPr>
            <a:xfrm>
              <a:off x="3299381" y="1851300"/>
              <a:ext cx="94268" cy="905917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Left Bracket 99"/>
            <p:cNvSpPr/>
            <p:nvPr/>
          </p:nvSpPr>
          <p:spPr>
            <a:xfrm rot="10800000">
              <a:off x="4782530" y="1851299"/>
              <a:ext cx="94268" cy="905917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7290814" y="1295888"/>
            <a:ext cx="1497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Transition Matrix (T)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9115541" y="1552026"/>
            <a:ext cx="2202805" cy="966457"/>
            <a:chOff x="2993622" y="1790760"/>
            <a:chExt cx="2202805" cy="966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2993622" y="1790760"/>
                  <a:ext cx="2202805" cy="93275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3622" y="1790760"/>
                  <a:ext cx="2202805" cy="93275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Left Bracket 103"/>
            <p:cNvSpPr/>
            <p:nvPr/>
          </p:nvSpPr>
          <p:spPr>
            <a:xfrm>
              <a:off x="3299381" y="1851300"/>
              <a:ext cx="94268" cy="905917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Left Bracket 104"/>
            <p:cNvSpPr/>
            <p:nvPr/>
          </p:nvSpPr>
          <p:spPr>
            <a:xfrm rot="10800000">
              <a:off x="4782530" y="1851299"/>
              <a:ext cx="94268" cy="905917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9484360" y="1277298"/>
            <a:ext cx="1497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Identity Matrix (I)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2374105" y="2725590"/>
                <a:ext cx="18308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∗(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0 </a:t>
                </a: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105" y="2725590"/>
                <a:ext cx="1830886" cy="307777"/>
              </a:xfrm>
              <a:prstGeom prst="rect">
                <a:avLst/>
              </a:prstGeom>
              <a:blipFill>
                <a:blip r:embed="rId18"/>
                <a:stretch>
                  <a:fillRect l="-3322" t="-25490" r="-7641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4703076" y="2983101"/>
            <a:ext cx="2007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1">
                    <a:lumMod val="50000"/>
                  </a:schemeClr>
                </a:solidFill>
              </a:rPr>
              <a:t>Solving for the null space (Ax=0) gives the steady state distribution</a:t>
            </a:r>
            <a:endParaRPr lang="en-US" sz="1400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1" name="Arrow: Right 70"/>
          <p:cNvSpPr/>
          <p:nvPr/>
        </p:nvSpPr>
        <p:spPr>
          <a:xfrm>
            <a:off x="7491603" y="5322770"/>
            <a:ext cx="399200" cy="254314"/>
          </a:xfrm>
          <a:prstGeom prst="rightArrow">
            <a:avLst>
              <a:gd name="adj1" fmla="val 20345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338070" y="2205395"/>
                <a:ext cx="18669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0 </a:t>
                </a: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070" y="2205395"/>
                <a:ext cx="1866921" cy="307777"/>
              </a:xfrm>
              <a:prstGeom prst="rect">
                <a:avLst/>
              </a:prstGeom>
              <a:blipFill>
                <a:blip r:embed="rId19"/>
                <a:stretch>
                  <a:fillRect l="-3595" t="-26000" r="-719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 86"/>
          <p:cNvSpPr/>
          <p:nvPr/>
        </p:nvSpPr>
        <p:spPr>
          <a:xfrm>
            <a:off x="388219" y="1442725"/>
            <a:ext cx="1361142" cy="23033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Solve with Null space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88219" y="4462698"/>
            <a:ext cx="1361142" cy="19612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Solve with Eigenvectors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388507" y="4110136"/>
            <a:ext cx="1132378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2241120" y="3245784"/>
                <a:ext cx="19638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0 </a:t>
                </a: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120" y="3245784"/>
                <a:ext cx="1963871" cy="307777"/>
              </a:xfrm>
              <a:prstGeom prst="rect">
                <a:avLst/>
              </a:prstGeom>
              <a:blipFill>
                <a:blip r:embed="rId20"/>
                <a:stretch>
                  <a:fillRect t="-25490" r="-6832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253545" y="1345584"/>
            <a:ext cx="282825" cy="28781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5" name="Oval 114"/>
          <p:cNvSpPr/>
          <p:nvPr/>
        </p:nvSpPr>
        <p:spPr>
          <a:xfrm>
            <a:off x="255051" y="4333556"/>
            <a:ext cx="282825" cy="28781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2963831" y="1685200"/>
                <a:ext cx="13730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831" y="1685200"/>
                <a:ext cx="1373005" cy="307777"/>
              </a:xfrm>
              <a:prstGeom prst="rect">
                <a:avLst/>
              </a:prstGeom>
              <a:blipFill>
                <a:blip r:embed="rId21"/>
                <a:stretch>
                  <a:fillRect l="-4444" r="-1778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roup 125"/>
          <p:cNvGrpSpPr/>
          <p:nvPr/>
        </p:nvGrpSpPr>
        <p:grpSpPr>
          <a:xfrm>
            <a:off x="7235927" y="2852971"/>
            <a:ext cx="2202805" cy="953712"/>
            <a:chOff x="2857396" y="1803505"/>
            <a:chExt cx="2202805" cy="9537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2857396" y="1803505"/>
                  <a:ext cx="2202805" cy="93275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.15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−.5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.05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−.4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96" y="1803505"/>
                  <a:ext cx="2202805" cy="93275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Left Bracket 127"/>
            <p:cNvSpPr/>
            <p:nvPr/>
          </p:nvSpPr>
          <p:spPr>
            <a:xfrm>
              <a:off x="2998438" y="1851300"/>
              <a:ext cx="94268" cy="905917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Left Bracket 128"/>
            <p:cNvSpPr/>
            <p:nvPr/>
          </p:nvSpPr>
          <p:spPr>
            <a:xfrm rot="10800000">
              <a:off x="4782530" y="1851299"/>
              <a:ext cx="94268" cy="905917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715515" y="2981085"/>
                <a:ext cx="186718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15" y="2981085"/>
                <a:ext cx="186718" cy="68473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Left Bracket 133"/>
          <p:cNvSpPr/>
          <p:nvPr/>
        </p:nvSpPr>
        <p:spPr>
          <a:xfrm>
            <a:off x="9498275" y="2904374"/>
            <a:ext cx="94268" cy="90591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Left Bracket 134"/>
          <p:cNvSpPr/>
          <p:nvPr/>
        </p:nvSpPr>
        <p:spPr>
          <a:xfrm rot="10800000">
            <a:off x="10033074" y="2904374"/>
            <a:ext cx="94268" cy="90591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10815769" y="2982324"/>
                <a:ext cx="181139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5769" y="2982324"/>
                <a:ext cx="181139" cy="73257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Left Bracket 136"/>
          <p:cNvSpPr/>
          <p:nvPr/>
        </p:nvSpPr>
        <p:spPr>
          <a:xfrm>
            <a:off x="10598529" y="2905613"/>
            <a:ext cx="94268" cy="90591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Left Bracket 137"/>
          <p:cNvSpPr/>
          <p:nvPr/>
        </p:nvSpPr>
        <p:spPr>
          <a:xfrm rot="10800000">
            <a:off x="11133328" y="2905613"/>
            <a:ext cx="94268" cy="90591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231805" y="321193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805" y="3211936"/>
                <a:ext cx="226023" cy="276999"/>
              </a:xfrm>
              <a:prstGeom prst="rect">
                <a:avLst/>
              </a:prstGeom>
              <a:blipFill>
                <a:blip r:embed="rId25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Isosceles Triangle 140"/>
          <p:cNvSpPr/>
          <p:nvPr/>
        </p:nvSpPr>
        <p:spPr>
          <a:xfrm rot="5400000">
            <a:off x="733382" y="2485586"/>
            <a:ext cx="2247854" cy="21293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Isosceles Triangle 141"/>
          <p:cNvSpPr/>
          <p:nvPr/>
        </p:nvSpPr>
        <p:spPr>
          <a:xfrm rot="5400000">
            <a:off x="869757" y="5343781"/>
            <a:ext cx="1975104" cy="21293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6189097" y="1684046"/>
                <a:ext cx="186718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097" y="1684046"/>
                <a:ext cx="186718" cy="68473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Left Bracket 143"/>
          <p:cNvSpPr/>
          <p:nvPr/>
        </p:nvSpPr>
        <p:spPr>
          <a:xfrm>
            <a:off x="5971857" y="1607335"/>
            <a:ext cx="94268" cy="90591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Left Bracket 144"/>
          <p:cNvSpPr/>
          <p:nvPr/>
        </p:nvSpPr>
        <p:spPr>
          <a:xfrm rot="10800000">
            <a:off x="6506656" y="1607335"/>
            <a:ext cx="94268" cy="90591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2796866" y="5148346"/>
                <a:ext cx="18046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6" y="5148346"/>
                <a:ext cx="1804661" cy="307777"/>
              </a:xfrm>
              <a:prstGeom prst="rect">
                <a:avLst/>
              </a:prstGeom>
              <a:blipFill>
                <a:blip r:embed="rId27"/>
                <a:stretch>
                  <a:fillRect l="-3716" r="-101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2183587" y="5614767"/>
                <a:ext cx="322317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Then 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r>
                  <a:rPr lang="en-US" sz="1600" dirty="0"/>
                  <a:t> is a </a:t>
                </a:r>
                <a:r>
                  <a:rPr lang="en-US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left-eigenvector</a:t>
                </a:r>
                <a:r>
                  <a:rPr lang="en-US" sz="1600" dirty="0"/>
                  <a:t> of the square matrix (T) corresponding to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 = 1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587" y="5614767"/>
                <a:ext cx="3223178" cy="830997"/>
              </a:xfrm>
              <a:prstGeom prst="rect">
                <a:avLst/>
              </a:prstGeom>
              <a:blipFill>
                <a:blip r:embed="rId28"/>
                <a:stretch>
                  <a:fillRect l="-945" t="-2206" r="-378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05897" y="5734720"/>
                <a:ext cx="17680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897" y="5734720"/>
                <a:ext cx="1768048" cy="307777"/>
              </a:xfrm>
              <a:prstGeom prst="rect">
                <a:avLst/>
              </a:prstGeom>
              <a:blipFill>
                <a:blip r:embed="rId29"/>
                <a:stretch>
                  <a:fillRect r="-2759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4" name="Group 153"/>
          <p:cNvGrpSpPr/>
          <p:nvPr/>
        </p:nvGrpSpPr>
        <p:grpSpPr>
          <a:xfrm>
            <a:off x="7867977" y="4949174"/>
            <a:ext cx="2202805" cy="953712"/>
            <a:chOff x="2857396" y="1803505"/>
            <a:chExt cx="2202805" cy="9537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/>
                <p:cNvSpPr/>
                <p:nvPr/>
              </p:nvSpPr>
              <p:spPr>
                <a:xfrm>
                  <a:off x="2857396" y="1803505"/>
                  <a:ext cx="2202805" cy="93275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.15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−.5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.05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−.4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96" y="1803505"/>
                  <a:ext cx="2202805" cy="932756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Left Bracket 155"/>
            <p:cNvSpPr/>
            <p:nvPr/>
          </p:nvSpPr>
          <p:spPr>
            <a:xfrm>
              <a:off x="2998438" y="1851300"/>
              <a:ext cx="94268" cy="905917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Left Bracket 156"/>
            <p:cNvSpPr/>
            <p:nvPr/>
          </p:nvSpPr>
          <p:spPr>
            <a:xfrm rot="10800000">
              <a:off x="4782530" y="1851299"/>
              <a:ext cx="94268" cy="905917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10347565" y="5077288"/>
                <a:ext cx="186718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565" y="5077288"/>
                <a:ext cx="186718" cy="68473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Left Bracket 158"/>
          <p:cNvSpPr/>
          <p:nvPr/>
        </p:nvSpPr>
        <p:spPr>
          <a:xfrm>
            <a:off x="10130325" y="5000577"/>
            <a:ext cx="94268" cy="90591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Left Bracket 159"/>
          <p:cNvSpPr/>
          <p:nvPr/>
        </p:nvSpPr>
        <p:spPr>
          <a:xfrm rot="10800000">
            <a:off x="10665124" y="5000577"/>
            <a:ext cx="94268" cy="90591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11447819" y="5078527"/>
                <a:ext cx="181139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7819" y="5078527"/>
                <a:ext cx="181139" cy="732573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Left Bracket 161"/>
          <p:cNvSpPr/>
          <p:nvPr/>
        </p:nvSpPr>
        <p:spPr>
          <a:xfrm>
            <a:off x="11230579" y="5001816"/>
            <a:ext cx="94268" cy="90591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Left Bracket 162"/>
          <p:cNvSpPr/>
          <p:nvPr/>
        </p:nvSpPr>
        <p:spPr>
          <a:xfrm rot="10800000">
            <a:off x="11765378" y="5001816"/>
            <a:ext cx="94268" cy="90591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10863855" y="5308139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3855" y="5308139"/>
                <a:ext cx="226023" cy="276999"/>
              </a:xfrm>
              <a:prstGeom prst="rect">
                <a:avLst/>
              </a:prstGeom>
              <a:blipFill>
                <a:blip r:embed="rId33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/>
          <p:cNvSpPr txBox="1"/>
          <p:nvPr/>
        </p:nvSpPr>
        <p:spPr>
          <a:xfrm>
            <a:off x="5551633" y="4943584"/>
            <a:ext cx="1878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accent1">
                    <a:lumMod val="50000"/>
                  </a:schemeClr>
                </a:solidFill>
              </a:rPr>
              <a:t>To find the eigenvectors, we solve the general equation:</a:t>
            </a:r>
            <a:endParaRPr lang="en-US" sz="1400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7" name="Arrow: Right 166"/>
          <p:cNvSpPr/>
          <p:nvPr/>
        </p:nvSpPr>
        <p:spPr>
          <a:xfrm>
            <a:off x="6787371" y="3221453"/>
            <a:ext cx="399200" cy="254314"/>
          </a:xfrm>
          <a:prstGeom prst="rightArrow">
            <a:avLst>
              <a:gd name="adj1" fmla="val 20345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4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60375"/>
            <a:ext cx="8856482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Treating Monopoly as a Markov Process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3257" y="2000605"/>
            <a:ext cx="461524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spcBef>
                <a:spcPts val="1400"/>
              </a:spcBef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Discrete Markov States: </a:t>
            </a:r>
            <a:r>
              <a:rPr lang="en-US" sz="1600" dirty="0"/>
              <a:t>The 40 properties on the Monopoly board along with 2 jail states will each become a “Markov State” </a:t>
            </a:r>
          </a:p>
          <a:p>
            <a:pPr marL="285750" lvl="1" indent="-285750">
              <a:spcBef>
                <a:spcPts val="1400"/>
              </a:spcBef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Markov Property: </a:t>
            </a:r>
            <a:r>
              <a:rPr lang="en-US" sz="1600" dirty="0"/>
              <a:t>Each dice roll is independent and outcome is related only to current position</a:t>
            </a:r>
          </a:p>
          <a:p>
            <a:pPr marL="285750" lvl="1" indent="-285750">
              <a:spcBef>
                <a:spcPts val="1400"/>
              </a:spcBef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Transition probabilities: </a:t>
            </a:r>
            <a:r>
              <a:rPr lang="en-US" sz="1600" dirty="0"/>
              <a:t>The sum of the “END” probabilities for each property will sum to 1</a:t>
            </a:r>
          </a:p>
          <a:p>
            <a:pPr marL="285750" lvl="1" indent="-285750">
              <a:spcBef>
                <a:spcPts val="1400"/>
              </a:spcBef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Steady State: </a:t>
            </a:r>
            <a:r>
              <a:rPr lang="en-US" sz="1600" dirty="0"/>
              <a:t>Eigenvalue of the transition matrix (see right) is equal to one, which confirms a steady state exists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9076" y="5573604"/>
            <a:ext cx="8837556" cy="810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xtLst/>
        </p:spPr>
        <p:txBody>
          <a:bodyPr vert="horz" wrap="square" lIns="88900" tIns="88900" rIns="88900" bIns="88900" rtlCol="0" anchor="ctr">
            <a:noAutofit/>
          </a:bodyPr>
          <a:lstStyle/>
          <a:p>
            <a:pPr algn="ctr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Treating the board as a Markov Model allows us efficiently find the long-term probability distribution through linear algebra methods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gray">
          <a:xfrm>
            <a:off x="646982" y="1528419"/>
            <a:ext cx="4433071" cy="0"/>
          </a:xfrm>
          <a:prstGeom prst="line">
            <a:avLst/>
          </a:prstGeom>
          <a:noFill/>
          <a:ln w="12700" cap="rnd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gray">
          <a:xfrm>
            <a:off x="1552839" y="1317763"/>
            <a:ext cx="26213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Markov Model Assumptions</a:t>
            </a: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gray">
          <a:xfrm>
            <a:off x="5997895" y="1527637"/>
            <a:ext cx="5685114" cy="0"/>
          </a:xfrm>
          <a:prstGeom prst="line">
            <a:avLst/>
          </a:prstGeom>
          <a:noFill/>
          <a:ln w="12700" cap="rnd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gray">
          <a:xfrm>
            <a:off x="7548059" y="1287649"/>
            <a:ext cx="258478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Monopoly Transition Matrix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37583"/>
              </p:ext>
            </p:extLst>
          </p:nvPr>
        </p:nvGraphicFramePr>
        <p:xfrm>
          <a:off x="5985910" y="1904379"/>
          <a:ext cx="5687568" cy="3101100"/>
        </p:xfrm>
        <a:graphic>
          <a:graphicData uri="http://schemas.openxmlformats.org/drawingml/2006/table">
            <a:tbl>
              <a:tblPr/>
              <a:tblGrid>
                <a:gridCol w="1005840">
                  <a:extLst>
                    <a:ext uri="{9D8B030D-6E8A-4147-A177-3AD203B41FA5}">
                      <a16:colId xmlns:a16="http://schemas.microsoft.com/office/drawing/2014/main" xmlns="" val="410090364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xmlns="" val="4133436792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xmlns="" val="935434648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xmlns="" val="87105328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xmlns="" val="7148967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xmlns="" val="3378611385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xmlns="" val="2650304730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xmlns="" val="1853910119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xmlns="" val="17735971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20572" marR="20572" marT="16457" marB="1645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dirty="0">
                          <a:solidFill>
                            <a:srgbClr val="555555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4" marR="20574" marT="16510" marB="1651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dirty="0" err="1">
                          <a:solidFill>
                            <a:srgbClr val="555555"/>
                          </a:solidFill>
                          <a:effectLst/>
                          <a:latin typeface="Calibri" panose="020F0502020204030204" pitchFamily="34" charset="0"/>
                        </a:rPr>
                        <a:t>Mediter</a:t>
                      </a:r>
                      <a:r>
                        <a:rPr lang="en-US" sz="1000" b="1" i="0" u="none" strike="noStrike" kern="1200" dirty="0">
                          <a:solidFill>
                            <a:srgbClr val="555555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sz="1000" b="1" i="0" u="none" strike="noStrike" kern="1200" baseline="0" dirty="0">
                          <a:solidFill>
                            <a:srgbClr val="555555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kern="1200" dirty="0">
                          <a:solidFill>
                            <a:srgbClr val="555555"/>
                          </a:solidFill>
                          <a:effectLst/>
                          <a:latin typeface="Calibri" panose="020F0502020204030204" pitchFamily="34" charset="0"/>
                        </a:rPr>
                        <a:t>Avenue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dirty="0">
                          <a:solidFill>
                            <a:srgbClr val="555555"/>
                          </a:solidFill>
                          <a:effectLst/>
                          <a:latin typeface="Calibri" panose="020F0502020204030204" pitchFamily="34" charset="0"/>
                        </a:rPr>
                        <a:t>Community</a:t>
                      </a:r>
                      <a:r>
                        <a:rPr lang="en-US" sz="1000" b="1" i="0" u="none" strike="noStrike" kern="1200" baseline="0" dirty="0">
                          <a:solidFill>
                            <a:srgbClr val="555555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kern="1200" dirty="0">
                          <a:solidFill>
                            <a:srgbClr val="555555"/>
                          </a:solidFill>
                          <a:effectLst/>
                          <a:latin typeface="Calibri" panose="020F0502020204030204" pitchFamily="34" charset="0"/>
                        </a:rPr>
                        <a:t>Chest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Park Place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Luxury Tax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Boardwalk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57586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rgbClr val="555555"/>
                          </a:solidFill>
                          <a:effectLst/>
                        </a:rPr>
                        <a:t>Go</a:t>
                      </a:r>
                    </a:p>
                  </a:txBody>
                  <a:tcPr marL="20572" marR="20572" marT="16457" marB="1645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0574" marR="20574" marT="16510" marB="1651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+mn-lt"/>
                        </a:rPr>
                        <a:t>1/36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0574" marR="20574" marT="16510" marB="165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0574" marR="20574" marT="16510" marB="1651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75332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rgbClr val="555555"/>
                          </a:solidFill>
                          <a:effectLst/>
                        </a:rPr>
                        <a:t>Mediterranean</a:t>
                      </a:r>
                      <a:r>
                        <a:rPr lang="en-US" sz="1000" b="1" baseline="0" dirty="0">
                          <a:solidFill>
                            <a:srgbClr val="555555"/>
                          </a:solidFill>
                          <a:effectLst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555555"/>
                          </a:solidFill>
                          <a:effectLst/>
                        </a:rPr>
                        <a:t>Avenue</a:t>
                      </a:r>
                    </a:p>
                  </a:txBody>
                  <a:tcPr marL="20572" marR="20572" marT="16457" marB="1645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0574" marR="20574" marT="16510" marB="1651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0574" marR="20574" marT="16510" marB="165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0574" marR="20574" marT="16510" marB="1651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57234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rgbClr val="555555"/>
                          </a:solidFill>
                          <a:effectLst/>
                        </a:rPr>
                        <a:t>Community</a:t>
                      </a:r>
                      <a:r>
                        <a:rPr lang="en-US" sz="1000" b="1" baseline="0" dirty="0">
                          <a:solidFill>
                            <a:srgbClr val="555555"/>
                          </a:solidFill>
                          <a:effectLst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555555"/>
                          </a:solidFill>
                          <a:effectLst/>
                        </a:rPr>
                        <a:t>Chest</a:t>
                      </a:r>
                    </a:p>
                  </a:txBody>
                  <a:tcPr marL="20572" marR="20572" marT="16457" marB="1645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0574" marR="20574" marT="16510" marB="1651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0574" marR="20574" marT="16510" marB="165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0574" marR="20574" marT="16510" marB="1651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1752984"/>
                  </a:ext>
                </a:extLst>
              </a:tr>
              <a:tr h="270390">
                <a:tc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20572" marR="20572" marT="16457" marB="1645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9015373"/>
                  </a:ext>
                </a:extLst>
              </a:tr>
              <a:tr h="270390">
                <a:tc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20572" marR="20572" marT="16457" marB="1645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11403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rgbClr val="555555"/>
                          </a:solidFill>
                          <a:effectLst/>
                        </a:rPr>
                        <a:t>Park Place</a:t>
                      </a:r>
                    </a:p>
                  </a:txBody>
                  <a:tcPr marL="20572" marR="20572" marT="16457" marB="1645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1/18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1/12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1/9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1/36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90600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rgbClr val="555555"/>
                          </a:solidFill>
                          <a:effectLst/>
                        </a:rPr>
                        <a:t>Luxury Tax</a:t>
                      </a:r>
                    </a:p>
                  </a:txBody>
                  <a:tcPr marL="20572" marR="20572" marT="16457" marB="1645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1/36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1/18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1/12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517160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rgbClr val="555555"/>
                          </a:solidFill>
                          <a:effectLst/>
                        </a:rPr>
                        <a:t>Boardwalk</a:t>
                      </a:r>
                    </a:p>
                  </a:txBody>
                  <a:tcPr marL="20572" marR="20572" marT="16457" marB="1645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59247" marR="59247" marT="29623" marB="29623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1/36</a:t>
                      </a:r>
                    </a:p>
                  </a:txBody>
                  <a:tcPr marL="59247" marR="59247" marT="29623" marB="29623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1/18</a:t>
                      </a:r>
                    </a:p>
                  </a:txBody>
                  <a:tcPr marL="59247" marR="59247" marT="29623" marB="29623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59247" marR="59247" marT="29623" marB="29623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59247" marR="59247" marT="29623" marB="2962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59247" marR="59247" marT="29623" marB="29623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59247" marR="59247" marT="29623" marB="29623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000" dirty="0"/>
                    </a:p>
                  </a:txBody>
                  <a:tcPr marL="59247" marR="59247" marT="29623" marB="29623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8377546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009862" y="2155335"/>
            <a:ext cx="65987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. . 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09862" y="2507790"/>
            <a:ext cx="65987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. . 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09862" y="2860245"/>
            <a:ext cx="65987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. .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09862" y="3798528"/>
            <a:ext cx="65987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. . 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09862" y="4150983"/>
            <a:ext cx="65987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. . 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09862" y="4503438"/>
            <a:ext cx="65987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. . .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9637136" y="3443534"/>
            <a:ext cx="65987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. . .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286694" y="3443534"/>
            <a:ext cx="65987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. . .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10936252" y="3443534"/>
            <a:ext cx="65987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. . .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6926161" y="3467116"/>
            <a:ext cx="65987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. . .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7575719" y="3467116"/>
            <a:ext cx="65987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. . .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8225277" y="3467116"/>
            <a:ext cx="65987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. . .</a:t>
            </a:r>
          </a:p>
        </p:txBody>
      </p:sp>
      <p:sp>
        <p:nvSpPr>
          <p:cNvPr id="29" name="Isosceles Triangle 28"/>
          <p:cNvSpPr/>
          <p:nvPr/>
        </p:nvSpPr>
        <p:spPr>
          <a:xfrm rot="5400000">
            <a:off x="4516146" y="3387156"/>
            <a:ext cx="2071583" cy="24608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4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BFE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3125788"/>
            <a:ext cx="822960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Code Development and Execution</a:t>
            </a:r>
          </a:p>
        </p:txBody>
      </p:sp>
    </p:spTree>
    <p:extLst>
      <p:ext uri="{BB962C8B-B14F-4D97-AF65-F5344CB8AC3E}">
        <p14:creationId xmlns:p14="http://schemas.microsoft.com/office/powerpoint/2010/main" val="2697891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BFE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3125788"/>
            <a:ext cx="822960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571990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Monopoly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Empirically proving the steady state through probability</a:t>
            </a:r>
          </a:p>
          <a:p>
            <a:pPr lvl="1"/>
            <a:r>
              <a:rPr lang="en-US" dirty="0"/>
              <a:t>Perform manual multiplications of the transition matrix to get to the steady state</a:t>
            </a:r>
          </a:p>
          <a:p>
            <a:pPr lvl="2"/>
            <a:r>
              <a:rPr lang="en-US" dirty="0"/>
              <a:t>Will show probability distribution vectors at the 1</a:t>
            </a:r>
            <a:r>
              <a:rPr lang="en-US" baseline="30000" dirty="0"/>
              <a:t>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, &amp; 3</a:t>
            </a:r>
            <a:r>
              <a:rPr lang="en-US" baseline="30000" dirty="0"/>
              <a:t>rd</a:t>
            </a:r>
            <a:r>
              <a:rPr lang="en-US" dirty="0"/>
              <a:t> state</a:t>
            </a:r>
          </a:p>
          <a:p>
            <a:pPr lvl="2"/>
            <a:r>
              <a:rPr lang="en-US" dirty="0"/>
              <a:t>Continue to show transition matrix multiplied by probability to get to the steady state</a:t>
            </a:r>
          </a:p>
          <a:p>
            <a:r>
              <a:rPr lang="en-US" dirty="0"/>
              <a:t>How many iterations (or dice rolls) to get to the steady state?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3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Multiplications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3519"/>
            <a:ext cx="10515600" cy="2249070"/>
          </a:xfrm>
        </p:spPr>
        <p:txBody>
          <a:bodyPr>
            <a:normAutofit fontScale="92500"/>
          </a:bodyPr>
          <a:lstStyle/>
          <a:p>
            <a:r>
              <a:rPr lang="en-US" dirty="0"/>
              <a:t>Multiply the transition matrix by the probability distribution vector at state 0 to obtain the probability distribution vector at state 1 (i.e. 1 turn later)</a:t>
            </a:r>
          </a:p>
          <a:p>
            <a:r>
              <a:rPr lang="en-US" dirty="0"/>
              <a:t>Continue multiplying by the probability vector to get to vector state 2 and vector state 3.</a:t>
            </a:r>
          </a:p>
          <a:p>
            <a:r>
              <a:rPr lang="en-US" dirty="0">
                <a:solidFill>
                  <a:srgbClr val="FF0000"/>
                </a:solidFill>
              </a:rPr>
              <a:t># Show in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4" y="3426995"/>
            <a:ext cx="3149600" cy="328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0" y="3426995"/>
            <a:ext cx="3238500" cy="325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06" y="3414295"/>
            <a:ext cx="32766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27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164932"/>
            <a:ext cx="10515600" cy="1325563"/>
          </a:xfrm>
        </p:spPr>
        <p:txBody>
          <a:bodyPr/>
          <a:lstStyle/>
          <a:p>
            <a:r>
              <a:rPr lang="en-US" dirty="0"/>
              <a:t>Steady State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10653"/>
            <a:ext cx="11193380" cy="14960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Perform programmatic multiplications of the transition matrix by the probability distribution vectors at states 1, 2, 3 and until the steady state (</a:t>
            </a:r>
            <a:r>
              <a:rPr lang="en-US" dirty="0" err="1"/>
              <a:t>i.e</a:t>
            </a:r>
            <a:r>
              <a:rPr lang="en-US" dirty="0"/>
              <a:t> state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1,000 iterations</a:t>
            </a:r>
          </a:p>
          <a:p>
            <a:pPr lvl="1"/>
            <a:r>
              <a:rPr lang="en-US" dirty="0"/>
              <a:t>Epsilon = 1e-100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6963648"/>
            <a:ext cx="3200400" cy="3238500"/>
          </a:xfrm>
          <a:prstGeom prst="rect">
            <a:avLst/>
          </a:prstGeom>
        </p:spPr>
      </p:pic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1620252" y="2612310"/>
          <a:ext cx="8951495" cy="4245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9125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270"/>
            <a:ext cx="10515600" cy="1325563"/>
          </a:xfrm>
        </p:spPr>
        <p:txBody>
          <a:bodyPr/>
          <a:lstStyle/>
          <a:p>
            <a:r>
              <a:rPr lang="en-US" dirty="0"/>
              <a:t># of Iterations to Steady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732" y="1459832"/>
            <a:ext cx="11401257" cy="1540041"/>
          </a:xfrm>
        </p:spPr>
        <p:txBody>
          <a:bodyPr>
            <a:normAutofit/>
          </a:bodyPr>
          <a:lstStyle/>
          <a:p>
            <a:r>
              <a:rPr lang="en-US" dirty="0"/>
              <a:t>Epsilon = 1e-100</a:t>
            </a:r>
          </a:p>
          <a:p>
            <a:r>
              <a:rPr lang="en-US" b="1" u="sng" dirty="0"/>
              <a:t>427</a:t>
            </a:r>
            <a:r>
              <a:rPr lang="en-US" dirty="0"/>
              <a:t> iterations to get to Steady State</a:t>
            </a:r>
          </a:p>
          <a:p>
            <a:r>
              <a:rPr lang="en-US" dirty="0"/>
              <a:t>What is the average  number of turns in a monopoly game?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32" y="3162501"/>
            <a:ext cx="4711700" cy="323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479" y="3189439"/>
            <a:ext cx="3342774" cy="321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6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BFE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3125788"/>
            <a:ext cx="822960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04495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60375"/>
            <a:ext cx="8856482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Conclusions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Apply rents to steady state</a:t>
            </a:r>
          </a:p>
          <a:p>
            <a:r>
              <a:rPr lang="en-US" dirty="0"/>
              <a:t>State Assumptions</a:t>
            </a:r>
          </a:p>
          <a:p>
            <a:pPr lvl="1"/>
            <a:r>
              <a:rPr lang="en-US" dirty="0"/>
              <a:t>At the start of the game each space is occupied and has a hotel</a:t>
            </a:r>
          </a:p>
          <a:p>
            <a:pPr lvl="2"/>
            <a:r>
              <a:rPr lang="en-US" dirty="0"/>
              <a:t>Players own all of the group properties</a:t>
            </a:r>
          </a:p>
          <a:p>
            <a:pPr lvl="1"/>
            <a:r>
              <a:rPr lang="en-US" dirty="0"/>
              <a:t>Chance and Community Chest cards are shuffled back into the deck</a:t>
            </a:r>
          </a:p>
          <a:p>
            <a:pPr lvl="1"/>
            <a:r>
              <a:rPr lang="en-US" dirty="0"/>
              <a:t>4 people are playing the game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60375"/>
            <a:ext cx="822960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065840"/>
              </p:ext>
            </p:extLst>
          </p:nvPr>
        </p:nvGraphicFramePr>
        <p:xfrm>
          <a:off x="903748" y="1639220"/>
          <a:ext cx="6543428" cy="3491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82">
                  <a:extLst>
                    <a:ext uri="{9D8B030D-6E8A-4147-A177-3AD203B41FA5}">
                      <a16:colId xmlns:a16="http://schemas.microsoft.com/office/drawing/2014/main" xmlns="" val="2423983387"/>
                    </a:ext>
                  </a:extLst>
                </a:gridCol>
                <a:gridCol w="5210120">
                  <a:extLst>
                    <a:ext uri="{9D8B030D-6E8A-4147-A177-3AD203B41FA5}">
                      <a16:colId xmlns:a16="http://schemas.microsoft.com/office/drawing/2014/main" xmlns="" val="2906681857"/>
                    </a:ext>
                  </a:extLst>
                </a:gridCol>
                <a:gridCol w="942726">
                  <a:extLst>
                    <a:ext uri="{9D8B030D-6E8A-4147-A177-3AD203B41FA5}">
                      <a16:colId xmlns:a16="http://schemas.microsoft.com/office/drawing/2014/main" xmlns="" val="26304729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</a:rPr>
                        <a:t>Problem Description</a:t>
                      </a:r>
                    </a:p>
                  </a:txBody>
                  <a:tcPr marL="1828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01122095"/>
                  </a:ext>
                </a:extLst>
              </a:tr>
              <a:tr h="22393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71101703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</a:rPr>
                        <a:t>Introduction to Markov Chains</a:t>
                      </a:r>
                    </a:p>
                  </a:txBody>
                  <a:tcPr marL="1828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68076673"/>
                  </a:ext>
                </a:extLst>
              </a:tr>
              <a:tr h="223935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849317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</a:rPr>
                        <a:t>Execution and Code Development</a:t>
                      </a:r>
                    </a:p>
                  </a:txBody>
                  <a:tcPr marL="1828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35848571"/>
                  </a:ext>
                </a:extLst>
              </a:tr>
              <a:tr h="223935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0766902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</a:rPr>
                        <a:t>Simulation</a:t>
                      </a:r>
                    </a:p>
                  </a:txBody>
                  <a:tcPr marL="1828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941818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3606924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</a:rPr>
                        <a:t>Conclusions</a:t>
                      </a:r>
                    </a:p>
                  </a:txBody>
                  <a:tcPr marL="1828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52386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30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" y="549568"/>
            <a:ext cx="8594514" cy="63084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04550" y="1202420"/>
            <a:ext cx="23735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Acquire properties with the highest rents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Boardwalk, Illinois, and St Charles stand out due to cards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Avoid Rail Roads and Utilities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60375"/>
            <a:ext cx="8856482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1450948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60375"/>
            <a:ext cx="8856482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Other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37988"/>
            <a:ext cx="10515600" cy="1306681"/>
          </a:xfrm>
        </p:spPr>
        <p:txBody>
          <a:bodyPr/>
          <a:lstStyle/>
          <a:p>
            <a:r>
              <a:rPr lang="en-US" dirty="0"/>
              <a:t>Our assumptions are based on the long-term</a:t>
            </a:r>
          </a:p>
          <a:p>
            <a:r>
              <a:rPr lang="en-US" dirty="0"/>
              <a:t>This may not be the optimal strategy for a shorter game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353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Future Enhancements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123469"/>
            <a:ext cx="10515600" cy="1306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costs of properties and compute break-even point</a:t>
            </a:r>
          </a:p>
          <a:p>
            <a:r>
              <a:rPr lang="en-US" dirty="0"/>
              <a:t>Consider value of completing group to evaluate trades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7695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Other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147323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BFE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3125788"/>
            <a:ext cx="822960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899546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457" y="0"/>
            <a:ext cx="5159829" cy="718457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42257"/>
            <a:ext cx="11887200" cy="621574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Set up problem (John)</a:t>
            </a:r>
          </a:p>
          <a:p>
            <a:pPr lvl="1"/>
            <a:r>
              <a:rPr lang="en-US" dirty="0"/>
              <a:t>Explain game</a:t>
            </a:r>
          </a:p>
          <a:p>
            <a:pPr lvl="2"/>
            <a:r>
              <a:rPr lang="en-US" dirty="0"/>
              <a:t>How to play</a:t>
            </a:r>
          </a:p>
          <a:p>
            <a:pPr lvl="2"/>
            <a:r>
              <a:rPr lang="en-US" dirty="0"/>
              <a:t>Objective</a:t>
            </a:r>
          </a:p>
          <a:p>
            <a:pPr lvl="2"/>
            <a:r>
              <a:rPr lang="en-US" dirty="0"/>
              <a:t>Game assumptions</a:t>
            </a:r>
          </a:p>
          <a:p>
            <a:pPr lvl="1"/>
            <a:r>
              <a:rPr lang="en-US" dirty="0"/>
              <a:t>Assuming no jumping around, each square would be equally rolled over time</a:t>
            </a:r>
          </a:p>
          <a:p>
            <a:pPr lvl="1"/>
            <a:r>
              <a:rPr lang="en-US" dirty="0"/>
              <a:t>We ran solving using Markov Chains</a:t>
            </a:r>
          </a:p>
          <a:p>
            <a:r>
              <a:rPr lang="en-US" dirty="0"/>
              <a:t>Introduce Markov Chains (Jack)</a:t>
            </a:r>
          </a:p>
          <a:p>
            <a:pPr lvl="1"/>
            <a:r>
              <a:rPr lang="en-US" dirty="0"/>
              <a:t>Basic theory of Markov Chains</a:t>
            </a:r>
          </a:p>
          <a:p>
            <a:pPr lvl="1"/>
            <a:r>
              <a:rPr lang="en-US" dirty="0"/>
              <a:t>Conditions that has to be met (tie this back to the game) &amp; adjust our model</a:t>
            </a:r>
          </a:p>
          <a:p>
            <a:pPr lvl="1"/>
            <a:r>
              <a:rPr lang="en-US" dirty="0"/>
              <a:t>Steady State</a:t>
            </a:r>
          </a:p>
          <a:p>
            <a:pPr lvl="1"/>
            <a:r>
              <a:rPr lang="en-US" dirty="0"/>
              <a:t>Short Example - theory</a:t>
            </a:r>
          </a:p>
          <a:p>
            <a:pPr lvl="1"/>
            <a:r>
              <a:rPr lang="en-US" dirty="0"/>
              <a:t>Illustratively show show matrix</a:t>
            </a:r>
          </a:p>
          <a:p>
            <a:r>
              <a:rPr lang="en-US" dirty="0"/>
              <a:t>Code Walk Through (Gordon)</a:t>
            </a:r>
          </a:p>
          <a:p>
            <a:pPr lvl="1"/>
            <a:r>
              <a:rPr lang="en-US" dirty="0"/>
              <a:t>Explain each step </a:t>
            </a:r>
            <a:r>
              <a:rPr lang="mr-IN" dirty="0"/>
              <a:t>–</a:t>
            </a:r>
            <a:r>
              <a:rPr lang="en-US" dirty="0"/>
              <a:t> connect each line to theory</a:t>
            </a:r>
          </a:p>
          <a:p>
            <a:pPr lvl="1"/>
            <a:r>
              <a:rPr lang="en-US" dirty="0"/>
              <a:t>Solve steady state matrix </a:t>
            </a:r>
            <a:r>
              <a:rPr lang="en-US" dirty="0">
                <a:sym typeface="Wingdings"/>
              </a:rPr>
              <a:t> prove it with simulation</a:t>
            </a:r>
            <a:endParaRPr lang="en-US" dirty="0"/>
          </a:p>
          <a:p>
            <a:r>
              <a:rPr lang="en-US" dirty="0"/>
              <a:t>Simulation </a:t>
            </a:r>
            <a:r>
              <a:rPr lang="mr-IN" dirty="0"/>
              <a:t>–</a:t>
            </a:r>
            <a:r>
              <a:rPr lang="en-US" dirty="0"/>
              <a:t> empirically (Taylor)</a:t>
            </a:r>
          </a:p>
          <a:p>
            <a:pPr lvl="1"/>
            <a:r>
              <a:rPr lang="en-US" dirty="0"/>
              <a:t>Prove steady state with simulation</a:t>
            </a:r>
          </a:p>
          <a:p>
            <a:pPr lvl="1"/>
            <a:r>
              <a:rPr lang="en-US" dirty="0"/>
              <a:t>Transition Matrix</a:t>
            </a:r>
          </a:p>
          <a:p>
            <a:pPr lvl="1"/>
            <a:r>
              <a:rPr lang="en-US" dirty="0"/>
              <a:t>Repeat a lot, show 1</a:t>
            </a:r>
            <a:r>
              <a:rPr lang="en-US" baseline="30000" dirty="0"/>
              <a:t>st</a:t>
            </a:r>
            <a:r>
              <a:rPr lang="en-US" dirty="0"/>
              <a:t> few turns compare to steady state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Conclusions (Nate)</a:t>
            </a:r>
          </a:p>
          <a:p>
            <a:pPr lvl="1"/>
            <a:r>
              <a:rPr lang="en-US" dirty="0"/>
              <a:t>Apply rents</a:t>
            </a:r>
          </a:p>
          <a:p>
            <a:pPr lvl="1"/>
            <a:r>
              <a:rPr lang="en-US" dirty="0"/>
              <a:t>State assumptions</a:t>
            </a:r>
          </a:p>
          <a:p>
            <a:pPr lvl="1"/>
            <a:r>
              <a:rPr lang="en-US" dirty="0"/>
              <a:t>Draw conclusions</a:t>
            </a:r>
          </a:p>
          <a:p>
            <a:pPr lvl="2"/>
            <a:r>
              <a:rPr lang="en-US" dirty="0"/>
              <a:t>Here’s where you buy</a:t>
            </a:r>
          </a:p>
          <a:p>
            <a:pPr lvl="1"/>
            <a:r>
              <a:rPr lang="en-US" dirty="0"/>
              <a:t>Other considerations</a:t>
            </a:r>
          </a:p>
          <a:p>
            <a:pPr lvl="1"/>
            <a:r>
              <a:rPr lang="en-US" dirty="0"/>
              <a:t>Further enhancements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4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BFE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3125788"/>
            <a:ext cx="822960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Description</a:t>
            </a:r>
          </a:p>
        </p:txBody>
      </p:sp>
    </p:spTree>
    <p:extLst>
      <p:ext uri="{BB962C8B-B14F-4D97-AF65-F5344CB8AC3E}">
        <p14:creationId xmlns:p14="http://schemas.microsoft.com/office/powerpoint/2010/main" val="76071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60375"/>
            <a:ext cx="822960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Monopoly the Game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981200" y="116601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play Monopoly</a:t>
            </a:r>
          </a:p>
          <a:p>
            <a:r>
              <a:rPr lang="en-US" dirty="0"/>
              <a:t>Objective is to force your competition into bankruptcy and own the Monopoly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147218"/>
            <a:ext cx="2278272" cy="17884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133477"/>
            <a:ext cx="1737360" cy="18021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133477"/>
            <a:ext cx="2514600" cy="179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60375"/>
            <a:ext cx="822960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gray">
          <a:xfrm>
            <a:off x="775793" y="1648909"/>
            <a:ext cx="4896870" cy="0"/>
          </a:xfrm>
          <a:prstGeom prst="line">
            <a:avLst/>
          </a:prstGeom>
          <a:noFill/>
          <a:ln w="12700" cap="rnd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1902180" y="1392086"/>
            <a:ext cx="2644104" cy="292388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wrap="none" lIns="72000" tIns="0" rIns="72000" bIns="0" anchor="b" anchorCtr="1">
            <a:sp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The problem statement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5793" y="2004483"/>
            <a:ext cx="8009988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Any serious strategy for monopoly must provide the  player with well-founded advice on making the choices that arise in the game, such as:</a:t>
            </a:r>
          </a:p>
          <a:p>
            <a:pPr marL="742950" lvl="2" indent="-285750">
              <a:spcAft>
                <a:spcPts val="600"/>
              </a:spcAft>
              <a:buFont typeface="Calibri" panose="020F0502020204030204" pitchFamily="34" charset="0"/>
              <a:buChar char="–"/>
            </a:pPr>
            <a:r>
              <a:rPr lang="en-US" dirty="0"/>
              <a:t>Which properties are </a:t>
            </a:r>
            <a:r>
              <a:rPr lang="en-US" dirty="0" smtClean="0"/>
              <a:t>worth purchasing</a:t>
            </a:r>
            <a:r>
              <a:rPr lang="en-US" dirty="0"/>
              <a:t>?</a:t>
            </a:r>
          </a:p>
          <a:p>
            <a:pPr marL="742950" lvl="2" indent="-285750">
              <a:spcAft>
                <a:spcPts val="600"/>
              </a:spcAft>
              <a:buFont typeface="Calibri" panose="020F0502020204030204" pitchFamily="34" charset="0"/>
              <a:buChar char="–"/>
            </a:pPr>
            <a:r>
              <a:rPr lang="en-US" dirty="0" smtClean="0"/>
              <a:t>Which properties to develop houses/hotels </a:t>
            </a:r>
            <a:r>
              <a:rPr lang="en-US" dirty="0"/>
              <a:t>first?</a:t>
            </a:r>
          </a:p>
          <a:p>
            <a:pPr marL="742950" lvl="2" indent="-285750">
              <a:spcAft>
                <a:spcPts val="600"/>
              </a:spcAft>
              <a:buFont typeface="Calibri" panose="020F0502020204030204" pitchFamily="34" charset="0"/>
              <a:buChar char="–"/>
            </a:pPr>
            <a:r>
              <a:rPr lang="en-US" dirty="0"/>
              <a:t>Which properties should I sell or trade to other players?</a:t>
            </a:r>
          </a:p>
          <a:p>
            <a:pPr marL="2857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Just as in real-world real estate transactions the costs of investments must be weighed against the prospective returns</a:t>
            </a:r>
          </a:p>
          <a:p>
            <a:pPr marL="2857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The prognosis of returns can be made only on the basis of probabilities and expectations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5561" y="5420412"/>
            <a:ext cx="10254885" cy="10625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xtLst/>
        </p:spPr>
        <p:txBody>
          <a:bodyPr vert="horz" wrap="square" lIns="88900" tIns="88900" rIns="88900" bIns="88900" rtlCol="0" anchor="ctr">
            <a:noAutofit/>
          </a:bodyPr>
          <a:lstStyle/>
          <a:p>
            <a:pPr algn="ctr"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Develop a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finite state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Markov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process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to determine the probability that an opponent will land on a given property and leverage these probabilities to calculate expected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rent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for each property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556803" y="5237767"/>
            <a:ext cx="1692368" cy="292388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wrap="none" lIns="72000" tIns="0" rIns="72000" bIns="0" anchor="b" anchorCtr="1">
            <a:sp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Our Approach </a:t>
            </a:r>
          </a:p>
        </p:txBody>
      </p:sp>
    </p:spTree>
    <p:extLst>
      <p:ext uri="{BB962C8B-B14F-4D97-AF65-F5344CB8AC3E}">
        <p14:creationId xmlns:p14="http://schemas.microsoft.com/office/powerpoint/2010/main" val="267997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60375"/>
            <a:ext cx="822960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Most Valuable Properties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1398035"/>
            <a:ext cx="5105400" cy="485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5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BFE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3125788"/>
            <a:ext cx="822960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 to Markov Chains</a:t>
            </a:r>
          </a:p>
        </p:txBody>
      </p:sp>
    </p:spTree>
    <p:extLst>
      <p:ext uri="{BB962C8B-B14F-4D97-AF65-F5344CB8AC3E}">
        <p14:creationId xmlns:p14="http://schemas.microsoft.com/office/powerpoint/2010/main" val="292336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199" y="460375"/>
            <a:ext cx="8743361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Markov Model: Overview / Assumptions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59" y="1800661"/>
            <a:ext cx="3230493" cy="270203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34738" y="5265886"/>
            <a:ext cx="941633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Markov Property: </a:t>
            </a:r>
            <a:r>
              <a:rPr lang="en-US" sz="1600" dirty="0"/>
              <a:t>Probability that an event occurs on the </a:t>
            </a:r>
            <a:r>
              <a:rPr lang="en-US" sz="1600" i="1" dirty="0"/>
              <a:t>(n+1)</a:t>
            </a:r>
            <a:r>
              <a:rPr lang="en-US" sz="1600" i="1" dirty="0" err="1"/>
              <a:t>th</a:t>
            </a:r>
            <a:r>
              <a:rPr lang="en-US" sz="1600" i="1" dirty="0"/>
              <a:t> </a:t>
            </a:r>
            <a:r>
              <a:rPr lang="en-US" sz="1600" dirty="0"/>
              <a:t>trial depends only on the </a:t>
            </a:r>
            <a:r>
              <a:rPr lang="en-US" sz="1600" i="1" dirty="0"/>
              <a:t>nth </a:t>
            </a:r>
            <a:r>
              <a:rPr lang="en-US" sz="1600" dirty="0"/>
              <a:t>trial 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Sojourn in a State: </a:t>
            </a:r>
            <a:r>
              <a:rPr lang="en-US" sz="1600" dirty="0"/>
              <a:t>A finite number of states whose changes take place at fixed intervals in random fashion</a:t>
            </a:r>
          </a:p>
          <a:p>
            <a:pPr marL="285750" lvl="1" indent="-285750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Transition probabilities: </a:t>
            </a:r>
            <a:r>
              <a:rPr lang="en-US" sz="1600" dirty="0"/>
              <a:t>Each states probabilities must sum to 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296123" y="2091527"/>
            <a:ext cx="3365815" cy="1990925"/>
            <a:chOff x="1975042" y="1040367"/>
            <a:chExt cx="3365815" cy="19909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3023456" y="1790760"/>
                  <a:ext cx="2202805" cy="12405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.15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.05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.6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456" y="1790760"/>
                  <a:ext cx="2202805" cy="12405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Left Bracket 25"/>
            <p:cNvSpPr/>
            <p:nvPr/>
          </p:nvSpPr>
          <p:spPr>
            <a:xfrm>
              <a:off x="3045414" y="1828320"/>
              <a:ext cx="94268" cy="1196979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Left Bracket 26"/>
            <p:cNvSpPr/>
            <p:nvPr/>
          </p:nvSpPr>
          <p:spPr>
            <a:xfrm rot="10800000">
              <a:off x="5125386" y="1828319"/>
              <a:ext cx="94268" cy="1196979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75042" y="1833694"/>
              <a:ext cx="1036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Sunny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75042" y="2229875"/>
              <a:ext cx="1036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Cloudy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75042" y="2626057"/>
              <a:ext cx="1036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Rainy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22049" y="1438555"/>
              <a:ext cx="1036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Sunny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23566" y="1438164"/>
              <a:ext cx="1036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Cloudy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03908" y="1428032"/>
              <a:ext cx="1036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Rainy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1390404" y="2031435"/>
              <a:ext cx="1551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Begin State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30529" y="1040367"/>
              <a:ext cx="12447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End State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022969" y="1433117"/>
            <a:ext cx="332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Representative Transition Matrix (T)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98576" y="1432976"/>
            <a:ext cx="4313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Example Markov Model for Weather Prediction</a:t>
            </a:r>
          </a:p>
        </p:txBody>
      </p:sp>
      <p:sp>
        <p:nvSpPr>
          <p:cNvPr id="3" name="Isosceles Triangle 2"/>
          <p:cNvSpPr/>
          <p:nvPr/>
        </p:nvSpPr>
        <p:spPr>
          <a:xfrm rot="5400000">
            <a:off x="5340184" y="3070184"/>
            <a:ext cx="1511632" cy="29031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21547" y="3707565"/>
            <a:ext cx="448329" cy="29820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--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5689" y="3689950"/>
            <a:ext cx="1570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State</a:t>
            </a:r>
          </a:p>
        </p:txBody>
      </p:sp>
      <p:cxnSp>
        <p:nvCxnSpPr>
          <p:cNvPr id="17" name="Connector: Curved 16"/>
          <p:cNvCxnSpPr/>
          <p:nvPr/>
        </p:nvCxnSpPr>
        <p:spPr>
          <a:xfrm flipV="1">
            <a:off x="1222659" y="4275533"/>
            <a:ext cx="447928" cy="148972"/>
          </a:xfrm>
          <a:prstGeom prst="curvedConnector3">
            <a:avLst>
              <a:gd name="adj1" fmla="val 33164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05689" y="4057227"/>
            <a:ext cx="1570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Transition Probability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258542" y="4782492"/>
            <a:ext cx="9674917" cy="338554"/>
            <a:chOff x="1398576" y="4876762"/>
            <a:chExt cx="9674917" cy="338554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1398576" y="5146621"/>
              <a:ext cx="967491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884794" y="4876762"/>
              <a:ext cx="270248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Markov Model Assumptions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14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199" y="460375"/>
            <a:ext cx="9082391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Markov Model: Predicting Future States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556125" y="3659135"/>
            <a:ext cx="2202805" cy="1087693"/>
            <a:chOff x="2993622" y="1842337"/>
            <a:chExt cx="2202805" cy="9124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2993622" y="1842337"/>
                  <a:ext cx="2202805" cy="9124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.15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.05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.6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3622" y="1842337"/>
                  <a:ext cx="2202805" cy="91249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Left Bracket 19"/>
            <p:cNvSpPr/>
            <p:nvPr/>
          </p:nvSpPr>
          <p:spPr>
            <a:xfrm>
              <a:off x="3299381" y="1858719"/>
              <a:ext cx="94268" cy="811992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Bracket 20"/>
            <p:cNvSpPr/>
            <p:nvPr/>
          </p:nvSpPr>
          <p:spPr>
            <a:xfrm rot="10800000">
              <a:off x="4782530" y="1858716"/>
              <a:ext cx="94268" cy="811994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937952" y="3906174"/>
            <a:ext cx="2202805" cy="552995"/>
            <a:chOff x="2993622" y="1750520"/>
            <a:chExt cx="2202805" cy="463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2993622" y="1750520"/>
                  <a:ext cx="2202805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3622" y="1750520"/>
                  <a:ext cx="2202805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Left Bracket 29"/>
            <p:cNvSpPr/>
            <p:nvPr/>
          </p:nvSpPr>
          <p:spPr>
            <a:xfrm>
              <a:off x="3443831" y="1771904"/>
              <a:ext cx="94268" cy="442538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 Bracket 30"/>
            <p:cNvSpPr/>
            <p:nvPr/>
          </p:nvSpPr>
          <p:spPr>
            <a:xfrm rot="10800000">
              <a:off x="4674378" y="1771903"/>
              <a:ext cx="94268" cy="442538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513258" y="396773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258" y="3967730"/>
                <a:ext cx="226023" cy="276999"/>
              </a:xfrm>
              <a:prstGeom prst="rect">
                <a:avLst/>
              </a:prstGeom>
              <a:blipFill>
                <a:blip r:embed="rId4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9362488" y="3871991"/>
            <a:ext cx="2202805" cy="552995"/>
            <a:chOff x="2993622" y="1750520"/>
            <a:chExt cx="2202805" cy="463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2993622" y="1750520"/>
                  <a:ext cx="2202805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3622" y="1750520"/>
                  <a:ext cx="2202805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Left Bracket 40"/>
            <p:cNvSpPr/>
            <p:nvPr/>
          </p:nvSpPr>
          <p:spPr>
            <a:xfrm>
              <a:off x="3443831" y="1771904"/>
              <a:ext cx="94268" cy="442538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Bracket 41"/>
            <p:cNvSpPr/>
            <p:nvPr/>
          </p:nvSpPr>
          <p:spPr>
            <a:xfrm rot="10800000">
              <a:off x="4674378" y="1771903"/>
              <a:ext cx="94268" cy="442538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801673" y="4010326"/>
                <a:ext cx="1452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673" y="4010326"/>
                <a:ext cx="1452257" cy="276999"/>
              </a:xfrm>
              <a:prstGeom prst="rect">
                <a:avLst/>
              </a:prstGeom>
              <a:blipFill>
                <a:blip r:embed="rId6"/>
                <a:stretch>
                  <a:fillRect l="-2101" r="-126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5937951" y="5595016"/>
                <a:ext cx="220280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.5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.3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951" y="5595016"/>
                <a:ext cx="220280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Left Bracket 72"/>
          <p:cNvSpPr/>
          <p:nvPr/>
        </p:nvSpPr>
        <p:spPr>
          <a:xfrm>
            <a:off x="6388160" y="5616400"/>
            <a:ext cx="94268" cy="442538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eft Bracket 73"/>
          <p:cNvSpPr/>
          <p:nvPr/>
        </p:nvSpPr>
        <p:spPr>
          <a:xfrm rot="10800000">
            <a:off x="7618707" y="5616399"/>
            <a:ext cx="94268" cy="442538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7556125" y="5316818"/>
            <a:ext cx="2202805" cy="955708"/>
            <a:chOff x="2993622" y="1801509"/>
            <a:chExt cx="2202805" cy="9557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2993622" y="1801509"/>
                  <a:ext cx="2202805" cy="9124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.15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.05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.6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3622" y="1801509"/>
                  <a:ext cx="2202805" cy="91249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Left Bracket 78"/>
            <p:cNvSpPr/>
            <p:nvPr/>
          </p:nvSpPr>
          <p:spPr>
            <a:xfrm>
              <a:off x="3299381" y="1851300"/>
              <a:ext cx="94268" cy="905917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Left Bracket 79"/>
            <p:cNvSpPr/>
            <p:nvPr/>
          </p:nvSpPr>
          <p:spPr>
            <a:xfrm rot="10800000">
              <a:off x="4782530" y="1851299"/>
              <a:ext cx="94268" cy="905917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526606" y="5669553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606" y="5669553"/>
                <a:ext cx="226023" cy="276999"/>
              </a:xfrm>
              <a:prstGeom prst="rect">
                <a:avLst/>
              </a:prstGeom>
              <a:blipFill>
                <a:blip r:embed="rId9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9539591" y="5573815"/>
            <a:ext cx="2202805" cy="463922"/>
            <a:chOff x="3157377" y="1750520"/>
            <a:chExt cx="2202805" cy="463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3157377" y="1750520"/>
                  <a:ext cx="2202805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.34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.32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7377" y="1750520"/>
                  <a:ext cx="2202805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Left Bracket 83"/>
            <p:cNvSpPr/>
            <p:nvPr/>
          </p:nvSpPr>
          <p:spPr>
            <a:xfrm>
              <a:off x="3443831" y="1771904"/>
              <a:ext cx="94268" cy="442538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Left Bracket 84"/>
            <p:cNvSpPr/>
            <p:nvPr/>
          </p:nvSpPr>
          <p:spPr>
            <a:xfrm rot="10800000">
              <a:off x="4971877" y="1771903"/>
              <a:ext cx="94268" cy="442538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801673" y="5699168"/>
                <a:ext cx="1452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673" y="5699168"/>
                <a:ext cx="1452257" cy="276999"/>
              </a:xfrm>
              <a:prstGeom prst="rect">
                <a:avLst/>
              </a:prstGeom>
              <a:blipFill>
                <a:blip r:embed="rId14"/>
                <a:stretch>
                  <a:fillRect l="-2101" r="-126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/>
          <p:cNvSpPr txBox="1"/>
          <p:nvPr/>
        </p:nvSpPr>
        <p:spPr>
          <a:xfrm>
            <a:off x="9698577" y="3563773"/>
            <a:ext cx="168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State X1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807727" y="5121542"/>
            <a:ext cx="1710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Probability of sunny, cloudy, or rainy on day 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81061" y="1485710"/>
            <a:ext cx="6113781" cy="747186"/>
            <a:chOff x="2881061" y="1485710"/>
            <a:chExt cx="6113781" cy="747186"/>
          </a:xfrm>
        </p:grpSpPr>
        <p:sp>
          <p:nvSpPr>
            <p:cNvPr id="114" name="Rectangle 113"/>
            <p:cNvSpPr/>
            <p:nvPr/>
          </p:nvSpPr>
          <p:spPr>
            <a:xfrm>
              <a:off x="2881061" y="1485710"/>
              <a:ext cx="6113781" cy="7471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6706415" y="1616771"/>
                  <a:ext cx="19511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6415" y="1616771"/>
                  <a:ext cx="1951112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563" r="-3125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TextBox 92"/>
            <p:cNvSpPr txBox="1"/>
            <p:nvPr/>
          </p:nvSpPr>
          <p:spPr>
            <a:xfrm>
              <a:off x="3026010" y="1529648"/>
              <a:ext cx="39447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Future states of the system can be found under the general equation: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7785081" y="3367612"/>
            <a:ext cx="168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Transition Matrix (T)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780526" y="5119440"/>
            <a:ext cx="168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Transition Matrix (T)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199989" y="3672540"/>
            <a:ext cx="168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Initial State X0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191673" y="5366917"/>
            <a:ext cx="168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State X1</a:t>
            </a:r>
          </a:p>
        </p:txBody>
      </p:sp>
      <p:sp>
        <p:nvSpPr>
          <p:cNvPr id="4" name="Trapezoid 3"/>
          <p:cNvSpPr/>
          <p:nvPr/>
        </p:nvSpPr>
        <p:spPr>
          <a:xfrm>
            <a:off x="1139059" y="2247012"/>
            <a:ext cx="9597783" cy="411750"/>
          </a:xfrm>
          <a:prstGeom prst="trapezoid">
            <a:avLst>
              <a:gd name="adj" fmla="val 445159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758857" y="3772568"/>
            <a:ext cx="3747444" cy="85375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Step 1: </a:t>
            </a:r>
            <a:r>
              <a:rPr lang="en-US" sz="1600" dirty="0">
                <a:solidFill>
                  <a:schemeClr val="tx1"/>
                </a:solidFill>
              </a:rPr>
              <a:t>Find the weather for tomorrow (𝑥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r>
              <a:rPr lang="en-US" sz="1600" dirty="0">
                <a:solidFill>
                  <a:schemeClr val="tx1"/>
                </a:solidFill>
              </a:rPr>
              <a:t>), by multiplying today’s weather (𝑥</a:t>
            </a:r>
            <a:r>
              <a:rPr lang="en-US" sz="1600" baseline="-25000" dirty="0">
                <a:solidFill>
                  <a:schemeClr val="tx1"/>
                </a:solidFill>
              </a:rPr>
              <a:t>0</a:t>
            </a:r>
            <a:r>
              <a:rPr lang="en-US" sz="1600" dirty="0">
                <a:solidFill>
                  <a:schemeClr val="tx1"/>
                </a:solidFill>
              </a:rPr>
              <a:t>), by the transition matrix (T)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31970" y="5406836"/>
            <a:ext cx="3601220" cy="85375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Step 2: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Repeat step 1 to find the weather for the day after tomorrow</a:t>
            </a:r>
          </a:p>
        </p:txBody>
      </p:sp>
      <p:sp>
        <p:nvSpPr>
          <p:cNvPr id="3" name="Rectangle 2"/>
          <p:cNvSpPr/>
          <p:nvPr/>
        </p:nvSpPr>
        <p:spPr>
          <a:xfrm>
            <a:off x="1568321" y="2792508"/>
            <a:ext cx="8739262" cy="5054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Example: </a:t>
            </a:r>
            <a:r>
              <a:rPr lang="en-US" dirty="0">
                <a:solidFill>
                  <a:schemeClr val="tx1"/>
                </a:solidFill>
              </a:rPr>
              <a:t>If today is cloudy, what will be the weather the day after tomorrow?</a:t>
            </a:r>
          </a:p>
        </p:txBody>
      </p:sp>
      <p:cxnSp>
        <p:nvCxnSpPr>
          <p:cNvPr id="9" name="Connector: Elbow 8"/>
          <p:cNvCxnSpPr>
            <a:stCxn id="40" idx="2"/>
            <a:endCxn id="113" idx="0"/>
          </p:cNvCxnSpPr>
          <p:nvPr/>
        </p:nvCxnSpPr>
        <p:spPr>
          <a:xfrm rot="5400000">
            <a:off x="8239920" y="3142945"/>
            <a:ext cx="1017995" cy="3429948"/>
          </a:xfrm>
          <a:prstGeom prst="bentConnector3">
            <a:avLst>
              <a:gd name="adj1" fmla="val 5332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68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1450</Words>
  <Application>Microsoft Office PowerPoint</Application>
  <PresentationFormat>Custom</PresentationFormat>
  <Paragraphs>240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Monopoly Simulation</vt:lpstr>
      <vt:lpstr>1st, 2nd, 3rd Multiplications</vt:lpstr>
      <vt:lpstr>Steady State Vector</vt:lpstr>
      <vt:lpstr># of Iterations to Steady State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Marx</dc:creator>
  <cp:lastModifiedBy>John the Great Navarro</cp:lastModifiedBy>
  <cp:revision>63</cp:revision>
  <dcterms:created xsi:type="dcterms:W3CDTF">2016-11-22T17:51:05Z</dcterms:created>
  <dcterms:modified xsi:type="dcterms:W3CDTF">2016-12-05T13:49:00Z</dcterms:modified>
</cp:coreProperties>
</file>