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Lilita One"/>
      <p:regular r:id="rId27"/>
    </p:embeddedFont>
    <p:embeddedFont>
      <p:font typeface="Chiv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Felipe Massocat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hivo-regular.fntdata"/><Relationship Id="rId27" Type="http://schemas.openxmlformats.org/officeDocument/2006/relationships/font" Target="fonts/Lilita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hiv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hivo-boldItalic.fntdata"/><Relationship Id="rId30" Type="http://schemas.openxmlformats.org/officeDocument/2006/relationships/font" Target="fonts/Chiv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7T02:55:04.084">
    <p:pos x="6000" y="0"/>
    <p:text>Mention Mike as example of drag and drop</p:text>
  </p:cm>
  <p:cm authorId="0" idx="2" dt="2024-04-17T02:53:52.345">
    <p:pos x="6000" y="100"/>
    <p:text>Transition into search bar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hutterstock.com/image-vector/disappointed-depressed-young-guy-struggles-comprehend-1847331367"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url?sa=i&amp;url=https%3A%2F%2Fwww.bairesdev.com%2Fblog%2Fbest-c-plus-plus-ide-text-editor%2F&amp;psig=AOvVaw0AJLvJ5vFh2-L3xcGGQhWU&amp;ust=1713470539345000&amp;source=images&amp;cd=vfe&amp;opi=89978449&amp;ved=0CBQQjhxqFwoTCNicqqmFyoUDFQAAAAAdAAAAABAE" TargetMode="External"/><Relationship Id="rId3" Type="http://schemas.openxmlformats.org/officeDocument/2006/relationships/hyperlink" Target="https://www.google.com/url?sa=i&amp;url=https%3A%2F%2Fwww.istockphoto.com%2Fphoto%2Fstandardized-test-with-pencil-gm462153091-32043774&amp;psig=AOvVaw0Oee96gejR84wn_WTsI3eG&amp;ust=1713470688829000&amp;source=images&amp;cd=vfe&amp;opi=89978449&amp;ved=0CBQQjhxqFwoTCNjQopWGyoUDFQAAAAAdAAAAABA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cee8e58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cee8e58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c2b6f389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c2b6f38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also a searchbar on the find exam bar in which Joe will talk about now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c2b6f38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c2b6f38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cee8e58f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cee8e58f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to next topic, once the users has typed in a valid Query, it will take them to the course landing page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c2b6f38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c2b6f38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searchbar can be used to go to course landing pages, and every course has one. This is where users can access all the courses exams. Users can sort them by the how recent they were given, the rating, and how many users added a rating, and filter them by the type of exam. I used AJAX and JSON with javascript to make this thing functional, and I’ll talk about how it works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c2b6f38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c2b6f38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every course, there’s a JSON file that stores info about each exam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c2b6f389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c2b6f389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html file for every course page has select elements that create drop down menus. The Javascript code reads information from these drop down menus, specifically the values of examType and sortBy, as well as the JSOn file with exam info, and edits the page accordingly</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ca49f63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ca49f63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95959"/>
                </a:solidFill>
              </a:rPr>
              <a:t>For the sake of consistency, scalability, and easy replication, all of our course folders have the same file layout. </a:t>
            </a:r>
            <a:endParaRPr sz="1200">
              <a:solidFill>
                <a:srgbClr val="595959"/>
              </a:solidFill>
            </a:endParaRPr>
          </a:p>
          <a:p>
            <a:pPr indent="0" lvl="0" marL="0" rtl="0" algn="l">
              <a:lnSpc>
                <a:spcPct val="115000"/>
              </a:lnSpc>
              <a:spcBef>
                <a:spcPts val="1200"/>
              </a:spcBef>
              <a:spcAft>
                <a:spcPts val="0"/>
              </a:spcAft>
              <a:buNone/>
            </a:pPr>
            <a:r>
              <a:rPr lang="en" sz="1200">
                <a:solidFill>
                  <a:srgbClr val="595959"/>
                </a:solidFill>
              </a:rPr>
              <a:t>The naming of the files is also vital to the functionality as well,</a:t>
            </a:r>
            <a:endParaRPr sz="1200">
              <a:solidFill>
                <a:srgbClr val="595959"/>
              </a:solidFill>
            </a:endParaRPr>
          </a:p>
          <a:p>
            <a:pPr indent="457200" lvl="0" marL="0" rtl="0" algn="l">
              <a:lnSpc>
                <a:spcPct val="115000"/>
              </a:lnSpc>
              <a:spcBef>
                <a:spcPts val="1200"/>
              </a:spcBef>
              <a:spcAft>
                <a:spcPts val="0"/>
              </a:spcAft>
              <a:buNone/>
            </a:pPr>
            <a:r>
              <a:rPr lang="en" sz="1200">
                <a:solidFill>
                  <a:srgbClr val="595959"/>
                </a:solidFill>
              </a:rPr>
              <a:t> as the main course page (.html) must have the same name as the json file in order for the json parsing to work correctly</a:t>
            </a:r>
            <a:endParaRPr sz="1200">
              <a:solidFill>
                <a:srgbClr val="595959"/>
              </a:solidFill>
            </a:endParaRPr>
          </a:p>
          <a:p>
            <a:pPr indent="0" lvl="0" marL="0" rtl="0" algn="l">
              <a:lnSpc>
                <a:spcPct val="115000"/>
              </a:lnSpc>
              <a:spcBef>
                <a:spcPts val="1200"/>
              </a:spcBef>
              <a:spcAft>
                <a:spcPts val="0"/>
              </a:spcAft>
              <a:buNone/>
            </a:pPr>
            <a:r>
              <a:rPr lang="en" sz="1200">
                <a:solidFill>
                  <a:srgbClr val="595959"/>
                </a:solidFill>
              </a:rPr>
              <a:t>Go through the IA:</a:t>
            </a:r>
            <a:endParaRPr sz="1200">
              <a:solidFill>
                <a:srgbClr val="595959"/>
              </a:solidFill>
            </a:endParaRPr>
          </a:p>
          <a:p>
            <a:pPr indent="457200" lvl="0" marL="0" rtl="0" algn="l">
              <a:lnSpc>
                <a:spcPct val="115000"/>
              </a:lnSpc>
              <a:spcBef>
                <a:spcPts val="1200"/>
              </a:spcBef>
              <a:spcAft>
                <a:spcPts val="0"/>
              </a:spcAft>
              <a:buNone/>
            </a:pPr>
            <a:r>
              <a:rPr lang="en" sz="1200">
                <a:solidFill>
                  <a:srgbClr val="595959"/>
                </a:solidFill>
              </a:rPr>
              <a:t>We developed the 4 files you see at the top, specifically so all differentiations between course and exam files could be specified by the JSON file specific to each course </a:t>
            </a:r>
            <a:endParaRPr sz="1200">
              <a:solidFill>
                <a:srgbClr val="595959"/>
              </a:solidFill>
            </a:endParaRPr>
          </a:p>
          <a:p>
            <a:pPr indent="457200" lvl="0" marL="0" rtl="0" algn="l">
              <a:lnSpc>
                <a:spcPct val="115000"/>
              </a:lnSpc>
              <a:spcBef>
                <a:spcPts val="1200"/>
              </a:spcBef>
              <a:spcAft>
                <a:spcPts val="0"/>
              </a:spcAft>
              <a:buNone/>
            </a:pPr>
            <a:r>
              <a:rPr lang="en" sz="1200">
                <a:solidFill>
                  <a:srgbClr val="595959"/>
                </a:solidFill>
              </a:rPr>
              <a:t>This allowed us to have pretty much the same exact base HTML code in every corresponding Course page and Exam Page, leaving it up to the json, js and css to populate and style the variable information within the page. </a:t>
            </a:r>
            <a:endParaRPr sz="1200">
              <a:solidFill>
                <a:srgbClr val="595959"/>
              </a:solidFill>
            </a:endParaRPr>
          </a:p>
          <a:p>
            <a:pPr indent="0" lvl="0" marL="0" rtl="0" algn="l">
              <a:lnSpc>
                <a:spcPct val="115000"/>
              </a:lnSpc>
              <a:spcBef>
                <a:spcPts val="1200"/>
              </a:spcBef>
              <a:spcAft>
                <a:spcPts val="0"/>
              </a:spcAft>
              <a:buNone/>
            </a:pPr>
            <a:r>
              <a:rPr lang="en" sz="1200">
                <a:solidFill>
                  <a:srgbClr val="595959"/>
                </a:solidFill>
              </a:rPr>
              <a:t>	</a:t>
            </a:r>
            <a:endParaRPr sz="1200">
              <a:solidFill>
                <a:srgbClr val="595959"/>
              </a:solidFill>
            </a:endParaRPr>
          </a:p>
          <a:p>
            <a:pPr indent="0" lvl="0" marL="0" rtl="0" algn="l">
              <a:lnSpc>
                <a:spcPct val="115000"/>
              </a:lnSpc>
              <a:spcBef>
                <a:spcPts val="1200"/>
              </a:spcBef>
              <a:spcAft>
                <a:spcPts val="0"/>
              </a:spcAft>
              <a:buNone/>
            </a:pPr>
            <a:r>
              <a:t/>
            </a:r>
            <a:endParaRPr sz="1200">
              <a:solidFill>
                <a:srgbClr val="595959"/>
              </a:solidFill>
            </a:endParaRPr>
          </a:p>
          <a:p>
            <a:pPr indent="0" lvl="0" marL="0" rtl="0" algn="l">
              <a:lnSpc>
                <a:spcPct val="115000"/>
              </a:lnSpc>
              <a:spcBef>
                <a:spcPts val="1200"/>
              </a:spcBef>
              <a:spcAft>
                <a:spcPts val="1200"/>
              </a:spcAft>
              <a:buNone/>
            </a:pPr>
            <a:r>
              <a:t/>
            </a:r>
            <a:endParaRPr sz="1200">
              <a:solidFill>
                <a:srgbClr val="595959"/>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cee8e58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cee8e58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what the combination of the js and json files do for each page. We used Ajax functions to make this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this into 2 slides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c2b6f38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c2b6f38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cee8e58f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cee8e58f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Felipe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d06bb19b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d06bb19b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c2b6f38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c2b6f38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c2b6f389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c2b6f389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(Alex)</a:t>
            </a:r>
            <a:endParaRPr sz="1200"/>
          </a:p>
          <a:p>
            <a:pPr indent="-304800" lvl="0" marL="457200" rtl="0" algn="l">
              <a:spcBef>
                <a:spcPts val="0"/>
              </a:spcBef>
              <a:spcAft>
                <a:spcPts val="0"/>
              </a:spcAft>
              <a:buSzPts val="1200"/>
              <a:buChar char="●"/>
            </a:pPr>
            <a:r>
              <a:rPr lang="en" sz="1200"/>
              <a:t>Hard to find good back exams</a:t>
            </a:r>
            <a:endParaRPr sz="1200"/>
          </a:p>
          <a:p>
            <a:pPr indent="-304800" lvl="0" marL="457200" rtl="0" algn="l">
              <a:spcBef>
                <a:spcPts val="0"/>
              </a:spcBef>
              <a:spcAft>
                <a:spcPts val="0"/>
              </a:spcAft>
              <a:buSzPts val="1200"/>
              <a:buChar char="●"/>
            </a:pPr>
            <a:r>
              <a:rPr lang="en" sz="1200"/>
              <a:t>If </a:t>
            </a:r>
            <a:r>
              <a:rPr lang="en" sz="1200"/>
              <a:t>the curriculum changes, older exams may have irrelevant content </a:t>
            </a:r>
            <a:endParaRPr sz="1200"/>
          </a:p>
          <a:p>
            <a:pPr indent="-304800" lvl="0" marL="457200" rtl="0" algn="l">
              <a:spcBef>
                <a:spcPts val="0"/>
              </a:spcBef>
              <a:spcAft>
                <a:spcPts val="0"/>
              </a:spcAft>
              <a:buSzPts val="1200"/>
              <a:buChar char="●"/>
            </a:pPr>
            <a:r>
              <a:rPr lang="en" sz="1200"/>
              <a:t>Getting back exams from APO is a hassle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u="sng">
                <a:solidFill>
                  <a:schemeClr val="hlink"/>
                </a:solidFill>
                <a:hlinkClick r:id="rId2"/>
              </a:rPr>
              <a:t>https://www.shutterstock.com/image-vector/disappointed-depressed-young-guy-struggles-comprehend-1847331367</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c2b6f389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c2b6f389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(Alex)</a:t>
            </a:r>
            <a:endParaRPr sz="1200">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 up to main page</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types in data structures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travels to home page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Sorts by rating</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Clicks on one with highest rating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Scrolls through a bit and then downloads the exam</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200" u="sng">
                <a:solidFill>
                  <a:schemeClr val="hlink"/>
                </a:solidFill>
                <a:latin typeface="Calibri"/>
                <a:ea typeface="Calibri"/>
                <a:cs typeface="Calibri"/>
                <a:sym typeface="Calibri"/>
                <a:hlinkClick r:id="rId2"/>
              </a:rPr>
              <a:t>https://www.google.com/url?sa=i&amp;url=https%3A%2F%2Fwww.bairesdev.com%2Fblog%2Fbest-c-plus-plus-ide-text-editor%2F&amp;psig=AOvVaw0AJLvJ5vFh2-L3xcGGQhWU&amp;ust=1713470539345000&amp;source=images&amp;cd=vfe&amp;opi=89978449&amp;ved=0CBQQjhxqFwoTCNicqqmFyoUDFQAAAAAdAAAAABAE</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1200" u="sng">
                <a:solidFill>
                  <a:schemeClr val="hlink"/>
                </a:solidFill>
                <a:latin typeface="Calibri"/>
                <a:ea typeface="Calibri"/>
                <a:cs typeface="Calibri"/>
                <a:sym typeface="Calibri"/>
                <a:hlinkClick r:id="rId3"/>
              </a:rPr>
              <a:t>https://www.google.com/url?sa=i&amp;url=https%3A%2F%2Fwww.istockphoto.com%2Fphoto%2Fstandardized-test-with-pencil-gm462153091-32043774&amp;psig=AOvVaw0Oee96gejR84wn_WTsI3eG&amp;ust=1713470688829000&amp;source=images&amp;cd=vfe&amp;opi=89978449&amp;ved=0CBQQjhxqFwoTCNjQopWGyoUDFQAAAAAdAAAAABA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c2b6f389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c2b6f389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Goes to main page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Clicks confirm email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clicks  finds exams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Navigates within the computer to thee test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Selects course he is uploading to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Clicks and uploads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Then Types in physics, navigates to his page, and gives himself a 5 star review on his exam</a:t>
            </a:r>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a49f63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a49f63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are going to Transition behind the scenes and highlight some of what we think are the coolest features that we implemented in our prototype.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c2b6f38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c2b6f38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cee8e5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cee8e5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Mention that there is no actual email checking involved in this prototype and that just clicking the button represents being "confirmed"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Transition</a:t>
            </a:r>
            <a:r>
              <a:rPr lang="en"/>
              <a:t> to next slide "one of these functionalities being the drag and drop:"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920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latin typeface="Lilita One"/>
                <a:ea typeface="Lilita One"/>
                <a:cs typeface="Lilita One"/>
                <a:sym typeface="Lilita One"/>
              </a:rPr>
              <a:t> </a:t>
            </a:r>
            <a:r>
              <a:rPr lang="en">
                <a:solidFill>
                  <a:srgbClr val="FFFFFF"/>
                </a:solidFill>
                <a:latin typeface="Lilita One"/>
                <a:ea typeface="Lilita One"/>
                <a:cs typeface="Lilita One"/>
                <a:sym typeface="Lilita One"/>
              </a:rPr>
              <a:t>Joseph Fodera, Alex Kuang, Felipe Alves</a:t>
            </a:r>
            <a:endParaRPr>
              <a:solidFill>
                <a:srgbClr val="FFFFFF"/>
              </a:solidFill>
              <a:latin typeface="Lilita One"/>
              <a:ea typeface="Lilita One"/>
              <a:cs typeface="Lilita One"/>
              <a:sym typeface="Lilita One"/>
            </a:endParaRPr>
          </a:p>
        </p:txBody>
      </p:sp>
      <p:pic>
        <p:nvPicPr>
          <p:cNvPr id="55" name="Google Shape;55;p13"/>
          <p:cNvPicPr preferRelativeResize="0"/>
          <p:nvPr/>
        </p:nvPicPr>
        <p:blipFill>
          <a:blip r:embed="rId3">
            <a:alphaModFix/>
          </a:blip>
          <a:stretch>
            <a:fillRect/>
          </a:stretch>
        </p:blipFill>
        <p:spPr>
          <a:xfrm>
            <a:off x="2092374" y="242050"/>
            <a:ext cx="4959252" cy="3000251"/>
          </a:xfrm>
          <a:prstGeom prst="rect">
            <a:avLst/>
          </a:prstGeom>
          <a:noFill/>
          <a:ln>
            <a:noFill/>
          </a:ln>
        </p:spPr>
      </p:pic>
      <p:sp>
        <p:nvSpPr>
          <p:cNvPr id="56" name="Google Shape;56;p13"/>
          <p:cNvSpPr txBox="1"/>
          <p:nvPr/>
        </p:nvSpPr>
        <p:spPr>
          <a:xfrm>
            <a:off x="2871900" y="3296825"/>
            <a:ext cx="34002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Lilita One"/>
                <a:ea typeface="Lilita One"/>
                <a:cs typeface="Lilita One"/>
                <a:sym typeface="Lilita One"/>
              </a:rPr>
              <a:t>Team 2</a:t>
            </a:r>
            <a:endParaRPr sz="2100">
              <a:solidFill>
                <a:schemeClr val="lt1"/>
              </a:solidFill>
              <a:latin typeface="Lilita One"/>
              <a:ea typeface="Lilita One"/>
              <a:cs typeface="Lilita One"/>
              <a:sym typeface="Lilit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4751725" y="982425"/>
            <a:ext cx="3988552" cy="2338981"/>
          </a:xfrm>
          <a:prstGeom prst="rect">
            <a:avLst/>
          </a:prstGeom>
          <a:noFill/>
          <a:ln>
            <a:noFill/>
          </a:ln>
        </p:spPr>
      </p:pic>
      <p:pic>
        <p:nvPicPr>
          <p:cNvPr id="123" name="Google Shape;123;p22"/>
          <p:cNvPicPr preferRelativeResize="0"/>
          <p:nvPr/>
        </p:nvPicPr>
        <p:blipFill>
          <a:blip r:embed="rId4">
            <a:alphaModFix/>
          </a:blip>
          <a:stretch>
            <a:fillRect/>
          </a:stretch>
        </p:blipFill>
        <p:spPr>
          <a:xfrm>
            <a:off x="329675" y="983400"/>
            <a:ext cx="3988552" cy="2337024"/>
          </a:xfrm>
          <a:prstGeom prst="rect">
            <a:avLst/>
          </a:prstGeom>
          <a:noFill/>
          <a:ln>
            <a:noFill/>
          </a:ln>
        </p:spPr>
      </p:pic>
      <p:sp>
        <p:nvSpPr>
          <p:cNvPr id="124" name="Google Shape;124;p22"/>
          <p:cNvSpPr txBox="1"/>
          <p:nvPr/>
        </p:nvSpPr>
        <p:spPr>
          <a:xfrm>
            <a:off x="917900" y="1058500"/>
            <a:ext cx="24087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5" name="Google Shape;125;p22"/>
          <p:cNvSpPr txBox="1"/>
          <p:nvPr/>
        </p:nvSpPr>
        <p:spPr>
          <a:xfrm>
            <a:off x="0" y="308500"/>
            <a:ext cx="46479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ilita One"/>
                <a:ea typeface="Lilita One"/>
                <a:cs typeface="Lilita One"/>
                <a:sym typeface="Lilita One"/>
              </a:rPr>
              <a:t>Non-Confirmed Email </a:t>
            </a:r>
            <a:endParaRPr sz="3000">
              <a:solidFill>
                <a:schemeClr val="lt1"/>
              </a:solidFill>
              <a:latin typeface="Lilita One"/>
              <a:ea typeface="Lilita One"/>
              <a:cs typeface="Lilita One"/>
              <a:sym typeface="Lilita One"/>
            </a:endParaRPr>
          </a:p>
        </p:txBody>
      </p:sp>
      <p:sp>
        <p:nvSpPr>
          <p:cNvPr id="126" name="Google Shape;126;p22"/>
          <p:cNvSpPr txBox="1"/>
          <p:nvPr/>
        </p:nvSpPr>
        <p:spPr>
          <a:xfrm>
            <a:off x="5195900" y="308500"/>
            <a:ext cx="31002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ilita One"/>
                <a:ea typeface="Lilita One"/>
                <a:cs typeface="Lilita One"/>
                <a:sym typeface="Lilita One"/>
              </a:rPr>
              <a:t>Confirmed Email </a:t>
            </a:r>
            <a:endParaRPr sz="3000">
              <a:solidFill>
                <a:schemeClr val="lt1"/>
              </a:solidFill>
              <a:latin typeface="Lilita One"/>
              <a:ea typeface="Lilita One"/>
              <a:cs typeface="Lilita One"/>
              <a:sym typeface="Lilita One"/>
            </a:endParaRPr>
          </a:p>
        </p:txBody>
      </p:sp>
      <p:sp>
        <p:nvSpPr>
          <p:cNvPr id="127" name="Google Shape;127;p22"/>
          <p:cNvSpPr txBox="1"/>
          <p:nvPr/>
        </p:nvSpPr>
        <p:spPr>
          <a:xfrm>
            <a:off x="836850" y="3731275"/>
            <a:ext cx="7470300" cy="9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lt1"/>
                </a:solidFill>
                <a:latin typeface="Chivo"/>
                <a:ea typeface="Chivo"/>
                <a:cs typeface="Chivo"/>
                <a:sym typeface="Chivo"/>
              </a:rPr>
              <a:t> As seen in the demonstration, only users who have confirmed their email address can access this drag and drop functionality</a:t>
            </a:r>
            <a:endParaRPr sz="1800">
              <a:solidFill>
                <a:schemeClr val="lt1"/>
              </a:solidFill>
              <a:latin typeface="Chivo"/>
              <a:ea typeface="Chivo"/>
              <a:cs typeface="Chivo"/>
              <a:sym typeface="Chivo"/>
            </a:endParaRPr>
          </a:p>
          <a:p>
            <a:pPr indent="0" lvl="0" marL="0" rtl="0" algn="ctr">
              <a:spcBef>
                <a:spcPts val="1200"/>
              </a:spcBef>
              <a:spcAft>
                <a:spcPts val="0"/>
              </a:spcAft>
              <a:buNone/>
            </a:pPr>
            <a:r>
              <a:t/>
            </a:r>
            <a:endParaRPr sz="1800">
              <a:solidFill>
                <a:schemeClr val="lt1"/>
              </a:solidFill>
              <a:latin typeface="Chivo"/>
              <a:ea typeface="Chivo"/>
              <a:cs typeface="Chivo"/>
              <a:sym typeface="Chivo"/>
            </a:endParaRPr>
          </a:p>
        </p:txBody>
      </p:sp>
      <p:pic>
        <p:nvPicPr>
          <p:cNvPr id="128" name="Google Shape;128;p22"/>
          <p:cNvPicPr preferRelativeResize="0"/>
          <p:nvPr/>
        </p:nvPicPr>
        <p:blipFill rotWithShape="1">
          <a:blip r:embed="rId5">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0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Drag And Drop Exam Files</a:t>
            </a:r>
            <a:endParaRPr sz="3020">
              <a:solidFill>
                <a:schemeClr val="lt1"/>
              </a:solidFill>
              <a:latin typeface="Lilita One"/>
              <a:ea typeface="Lilita One"/>
              <a:cs typeface="Lilita One"/>
              <a:sym typeface="Lilita One"/>
            </a:endParaRPr>
          </a:p>
        </p:txBody>
      </p:sp>
      <p:sp>
        <p:nvSpPr>
          <p:cNvPr id="134" name="Google Shape;134;p23"/>
          <p:cNvSpPr txBox="1"/>
          <p:nvPr>
            <p:ph idx="1" type="body"/>
          </p:nvPr>
        </p:nvSpPr>
        <p:spPr>
          <a:xfrm>
            <a:off x="311700" y="6360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solidFill>
                <a:schemeClr val="lt1"/>
              </a:solidFill>
              <a:latin typeface="Chivo"/>
              <a:ea typeface="Chivo"/>
              <a:cs typeface="Chivo"/>
              <a:sym typeface="Chivo"/>
            </a:endParaRPr>
          </a:p>
          <a:p>
            <a:pPr indent="-342900" lvl="0" marL="457200" rtl="0" algn="l">
              <a:spcBef>
                <a:spcPts val="1200"/>
              </a:spcBef>
              <a:spcAft>
                <a:spcPts val="0"/>
              </a:spcAft>
              <a:buClr>
                <a:schemeClr val="lt1"/>
              </a:buClr>
              <a:buSzPts val="1800"/>
              <a:buFont typeface="Chivo"/>
              <a:buChar char="●"/>
            </a:pPr>
            <a:r>
              <a:rPr lang="en">
                <a:solidFill>
                  <a:schemeClr val="lt1"/>
                </a:solidFill>
                <a:latin typeface="Chivo"/>
                <a:ea typeface="Chivo"/>
                <a:cs typeface="Chivo"/>
                <a:sym typeface="Chivo"/>
              </a:rPr>
              <a:t>User has the option to drag and drop their exam into the target box or click the choose file button to allow them to choose a file from their file explorer</a:t>
            </a:r>
            <a:endParaRPr>
              <a:solidFill>
                <a:schemeClr val="lt1"/>
              </a:solidFill>
              <a:latin typeface="Chivo"/>
              <a:ea typeface="Chivo"/>
              <a:cs typeface="Chivo"/>
              <a:sym typeface="Chivo"/>
            </a:endParaRPr>
          </a:p>
          <a:p>
            <a:pPr indent="-342900" lvl="0" marL="457200" rtl="0" algn="l">
              <a:spcBef>
                <a:spcPts val="600"/>
              </a:spcBef>
              <a:spcAft>
                <a:spcPts val="0"/>
              </a:spcAft>
              <a:buClr>
                <a:schemeClr val="lt1"/>
              </a:buClr>
              <a:buSzPts val="1800"/>
              <a:buFont typeface="Chivo"/>
              <a:buChar char="●"/>
            </a:pPr>
            <a:r>
              <a:rPr lang="en">
                <a:solidFill>
                  <a:schemeClr val="lt1"/>
                </a:solidFill>
                <a:latin typeface="Chivo"/>
                <a:ea typeface="Chivo"/>
                <a:cs typeface="Chivo"/>
                <a:sym typeface="Chivo"/>
              </a:rPr>
              <a:t>Once user selects the file they want, they can either click upload file to the website or </a:t>
            </a:r>
            <a:r>
              <a:rPr lang="en">
                <a:solidFill>
                  <a:schemeClr val="lt1"/>
                </a:solidFill>
                <a:latin typeface="Chivo"/>
                <a:ea typeface="Chivo"/>
                <a:cs typeface="Chivo"/>
                <a:sym typeface="Chivo"/>
              </a:rPr>
              <a:t>remove</a:t>
            </a:r>
            <a:r>
              <a:rPr lang="en">
                <a:solidFill>
                  <a:schemeClr val="lt1"/>
                </a:solidFill>
                <a:latin typeface="Chivo"/>
                <a:ea typeface="Chivo"/>
                <a:cs typeface="Chivo"/>
                <a:sym typeface="Chivo"/>
              </a:rPr>
              <a:t> the file to select another one</a:t>
            </a:r>
            <a:endParaRPr>
              <a:solidFill>
                <a:schemeClr val="lt1"/>
              </a:solidFill>
              <a:latin typeface="Chivo"/>
              <a:ea typeface="Chivo"/>
              <a:cs typeface="Chivo"/>
              <a:sym typeface="Chivo"/>
            </a:endParaRPr>
          </a:p>
          <a:p>
            <a:pPr indent="-342900" lvl="0" marL="457200" rtl="0" algn="l">
              <a:spcBef>
                <a:spcPts val="600"/>
              </a:spcBef>
              <a:spcAft>
                <a:spcPts val="0"/>
              </a:spcAft>
              <a:buClr>
                <a:schemeClr val="lt1"/>
              </a:buClr>
              <a:buSzPts val="1800"/>
              <a:buFont typeface="Chivo"/>
              <a:buChar char="●"/>
            </a:pPr>
            <a:r>
              <a:rPr lang="en">
                <a:solidFill>
                  <a:schemeClr val="lt1"/>
                </a:solidFill>
                <a:latin typeface="Chivo"/>
                <a:ea typeface="Chivo"/>
                <a:cs typeface="Chivo"/>
                <a:sym typeface="Chivo"/>
              </a:rPr>
              <a:t>If user </a:t>
            </a:r>
            <a:r>
              <a:rPr lang="en">
                <a:solidFill>
                  <a:schemeClr val="lt1"/>
                </a:solidFill>
                <a:latin typeface="Chivo"/>
                <a:ea typeface="Chivo"/>
                <a:cs typeface="Chivo"/>
                <a:sym typeface="Chivo"/>
              </a:rPr>
              <a:t>chooses to upload file, they need to select the course the exam is for from the dropdown as seen in Mike's demo</a:t>
            </a:r>
            <a:endParaRPr>
              <a:solidFill>
                <a:schemeClr val="lt1"/>
              </a:solidFill>
              <a:latin typeface="Chivo"/>
              <a:ea typeface="Chivo"/>
              <a:cs typeface="Chivo"/>
              <a:sym typeface="Chivo"/>
            </a:endParaRPr>
          </a:p>
          <a:p>
            <a:pPr indent="0" lvl="0" marL="0" rtl="0" algn="l">
              <a:spcBef>
                <a:spcPts val="600"/>
              </a:spcBef>
              <a:spcAft>
                <a:spcPts val="0"/>
              </a:spcAft>
              <a:buNone/>
            </a:pPr>
            <a:r>
              <a:t/>
            </a:r>
            <a:endParaRPr>
              <a:solidFill>
                <a:schemeClr val="lt1"/>
              </a:solidFill>
              <a:latin typeface="Chivo"/>
              <a:ea typeface="Chivo"/>
              <a:cs typeface="Chivo"/>
              <a:sym typeface="Chivo"/>
            </a:endParaRPr>
          </a:p>
          <a:p>
            <a:pPr indent="0" lvl="0" marL="0" rtl="0" algn="l">
              <a:spcBef>
                <a:spcPts val="1200"/>
              </a:spcBef>
              <a:spcAft>
                <a:spcPts val="1200"/>
              </a:spcAft>
              <a:buNone/>
            </a:pPr>
            <a:r>
              <a:t/>
            </a:r>
            <a:endParaRPr>
              <a:solidFill>
                <a:schemeClr val="lt1"/>
              </a:solidFill>
              <a:latin typeface="Chivo"/>
              <a:ea typeface="Chivo"/>
              <a:cs typeface="Chivo"/>
              <a:sym typeface="Chivo"/>
            </a:endParaRPr>
          </a:p>
        </p:txBody>
      </p:sp>
      <p:pic>
        <p:nvPicPr>
          <p:cNvPr id="135" name="Google Shape;135;p23"/>
          <p:cNvPicPr preferRelativeResize="0"/>
          <p:nvPr/>
        </p:nvPicPr>
        <p:blipFill rotWithShape="1">
          <a:blip r:embed="rId4">
            <a:alphaModFix/>
          </a:blip>
          <a:srcRect b="28104" l="20084" r="21309" t="0"/>
          <a:stretch/>
        </p:blipFill>
        <p:spPr>
          <a:xfrm>
            <a:off x="8089650" y="0"/>
            <a:ext cx="1054351" cy="782549"/>
          </a:xfrm>
          <a:prstGeom prst="rect">
            <a:avLst/>
          </a:prstGeom>
          <a:noFill/>
          <a:ln>
            <a:noFill/>
          </a:ln>
        </p:spPr>
      </p:pic>
      <p:pic>
        <p:nvPicPr>
          <p:cNvPr id="136" name="Google Shape;136;p23"/>
          <p:cNvPicPr preferRelativeResize="0"/>
          <p:nvPr/>
        </p:nvPicPr>
        <p:blipFill>
          <a:blip r:embed="rId5">
            <a:alphaModFix/>
          </a:blip>
          <a:stretch>
            <a:fillRect/>
          </a:stretch>
        </p:blipFill>
        <p:spPr>
          <a:xfrm>
            <a:off x="791425" y="3223825"/>
            <a:ext cx="2437775" cy="1860651"/>
          </a:xfrm>
          <a:prstGeom prst="rect">
            <a:avLst/>
          </a:prstGeom>
          <a:noFill/>
          <a:ln>
            <a:noFill/>
          </a:ln>
        </p:spPr>
      </p:pic>
      <p:pic>
        <p:nvPicPr>
          <p:cNvPr id="137" name="Google Shape;137;p23"/>
          <p:cNvPicPr preferRelativeResize="0"/>
          <p:nvPr/>
        </p:nvPicPr>
        <p:blipFill rotWithShape="1">
          <a:blip r:embed="rId6">
            <a:alphaModFix/>
          </a:blip>
          <a:srcRect b="0" l="0" r="0" t="2362"/>
          <a:stretch/>
        </p:blipFill>
        <p:spPr>
          <a:xfrm>
            <a:off x="5927600" y="3223825"/>
            <a:ext cx="2539624" cy="186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33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FF0000"/>
                </a:solidFill>
                <a:latin typeface="Lilita One"/>
                <a:ea typeface="Lilita One"/>
                <a:cs typeface="Lilita One"/>
                <a:sym typeface="Lilita One"/>
              </a:rPr>
              <a:t>Search Bar For Finding Courses</a:t>
            </a:r>
            <a:endParaRPr sz="3020">
              <a:solidFill>
                <a:srgbClr val="FF0000"/>
              </a:solidFill>
              <a:latin typeface="Lilita One"/>
              <a:ea typeface="Lilita One"/>
              <a:cs typeface="Lilita One"/>
              <a:sym typeface="Lilita One"/>
            </a:endParaRPr>
          </a:p>
        </p:txBody>
      </p:sp>
      <p:sp>
        <p:nvSpPr>
          <p:cNvPr id="143" name="Google Shape;143;p24"/>
          <p:cNvSpPr txBox="1"/>
          <p:nvPr>
            <p:ph idx="1" type="body"/>
          </p:nvPr>
        </p:nvSpPr>
        <p:spPr>
          <a:xfrm>
            <a:off x="311700" y="955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Font typeface="Chivo"/>
              <a:buChar char="●"/>
            </a:pPr>
            <a:r>
              <a:rPr lang="en">
                <a:solidFill>
                  <a:srgbClr val="FF0000"/>
                </a:solidFill>
                <a:latin typeface="Chivo"/>
                <a:ea typeface="Chivo"/>
                <a:cs typeface="Chivo"/>
                <a:sym typeface="Chivo"/>
              </a:rPr>
              <a:t>Our site has s</a:t>
            </a:r>
            <a:r>
              <a:rPr lang="en">
                <a:solidFill>
                  <a:srgbClr val="FF0000"/>
                </a:solidFill>
                <a:latin typeface="Chivo"/>
                <a:ea typeface="Chivo"/>
                <a:cs typeface="Chivo"/>
                <a:sym typeface="Chivo"/>
              </a:rPr>
              <a:t>earch bar</a:t>
            </a:r>
            <a:r>
              <a:rPr lang="en">
                <a:solidFill>
                  <a:srgbClr val="FF0000"/>
                </a:solidFill>
                <a:latin typeface="Chivo"/>
                <a:ea typeface="Chivo"/>
                <a:cs typeface="Chivo"/>
                <a:sym typeface="Chivo"/>
              </a:rPr>
              <a:t>+autocomplete functionality that works the same way on every page it is located on </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This is thanks to a standard js search file that we developed, which takes advantage of absolute links so that each page would not need their own copy</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The autocomplete functionality was a pretty challenging aspect but after a lot of </a:t>
            </a:r>
            <a:r>
              <a:rPr lang="en">
                <a:solidFill>
                  <a:srgbClr val="FF0000"/>
                </a:solidFill>
                <a:latin typeface="Chivo"/>
                <a:ea typeface="Chivo"/>
                <a:cs typeface="Chivo"/>
                <a:sym typeface="Chivo"/>
              </a:rPr>
              <a:t>trial</a:t>
            </a:r>
            <a:r>
              <a:rPr lang="en">
                <a:solidFill>
                  <a:srgbClr val="FF0000"/>
                </a:solidFill>
                <a:latin typeface="Chivo"/>
                <a:ea typeface="Chivo"/>
                <a:cs typeface="Chivo"/>
                <a:sym typeface="Chivo"/>
              </a:rPr>
              <a:t> and error, we got a pretty good implementation down </a:t>
            </a:r>
            <a:endParaRPr>
              <a:solidFill>
                <a:srgbClr val="FF0000"/>
              </a:solidFill>
              <a:latin typeface="Chivo"/>
              <a:ea typeface="Chivo"/>
              <a:cs typeface="Chivo"/>
              <a:sym typeface="Chivo"/>
            </a:endParaRPr>
          </a:p>
          <a:p>
            <a:pPr indent="0" lvl="0" marL="457200" rtl="0" algn="l">
              <a:spcBef>
                <a:spcPts val="600"/>
              </a:spcBef>
              <a:spcAft>
                <a:spcPts val="1200"/>
              </a:spcAft>
              <a:buNone/>
            </a:pPr>
            <a:r>
              <a:t/>
            </a:r>
            <a:endParaRPr>
              <a:solidFill>
                <a:srgbClr val="FF0000"/>
              </a:solidFill>
              <a:latin typeface="Chivo"/>
              <a:ea typeface="Chivo"/>
              <a:cs typeface="Chivo"/>
              <a:sym typeface="Chivo"/>
            </a:endParaRPr>
          </a:p>
        </p:txBody>
      </p:sp>
      <p:pic>
        <p:nvPicPr>
          <p:cNvPr id="144" name="Google Shape;144;p24"/>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pic>
        <p:nvPicPr>
          <p:cNvPr id="145" name="Google Shape;145;p24"/>
          <p:cNvPicPr preferRelativeResize="0"/>
          <p:nvPr/>
        </p:nvPicPr>
        <p:blipFill>
          <a:blip r:embed="rId4">
            <a:alphaModFix/>
          </a:blip>
          <a:stretch>
            <a:fillRect/>
          </a:stretch>
        </p:blipFill>
        <p:spPr>
          <a:xfrm>
            <a:off x="862350" y="3850950"/>
            <a:ext cx="7419299" cy="48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17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FF0000"/>
                </a:solidFill>
                <a:latin typeface="Lilita One"/>
                <a:ea typeface="Lilita One"/>
                <a:cs typeface="Lilita One"/>
                <a:sym typeface="Lilita One"/>
              </a:rPr>
              <a:t>Autocomplete</a:t>
            </a:r>
            <a:endParaRPr sz="3020">
              <a:solidFill>
                <a:srgbClr val="FF0000"/>
              </a:solidFill>
              <a:latin typeface="Lilita One"/>
              <a:ea typeface="Lilita One"/>
              <a:cs typeface="Lilita One"/>
              <a:sym typeface="Lilita One"/>
            </a:endParaRPr>
          </a:p>
        </p:txBody>
      </p:sp>
      <p:sp>
        <p:nvSpPr>
          <p:cNvPr id="151" name="Google Shape;151;p25"/>
          <p:cNvSpPr txBox="1"/>
          <p:nvPr>
            <p:ph idx="1" type="body"/>
          </p:nvPr>
        </p:nvSpPr>
        <p:spPr>
          <a:xfrm>
            <a:off x="311700" y="785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Font typeface="Chivo"/>
              <a:buChar char="●"/>
            </a:pPr>
            <a:r>
              <a:rPr lang="en">
                <a:solidFill>
                  <a:srgbClr val="FF0000"/>
                </a:solidFill>
                <a:latin typeface="Chivo"/>
                <a:ea typeface="Chivo"/>
                <a:cs typeface="Chivo"/>
                <a:sym typeface="Chivo"/>
              </a:rPr>
              <a:t>Basically, every time the user changes the input on the </a:t>
            </a:r>
            <a:r>
              <a:rPr lang="en">
                <a:solidFill>
                  <a:srgbClr val="FF0000"/>
                </a:solidFill>
                <a:latin typeface="Chivo"/>
                <a:ea typeface="Chivo"/>
                <a:cs typeface="Chivo"/>
                <a:sym typeface="Chivo"/>
              </a:rPr>
              <a:t>search bar</a:t>
            </a:r>
            <a:r>
              <a:rPr lang="en">
                <a:solidFill>
                  <a:srgbClr val="FF0000"/>
                </a:solidFill>
                <a:latin typeface="Chivo"/>
                <a:ea typeface="Chivo"/>
                <a:cs typeface="Chivo"/>
                <a:sym typeface="Chivo"/>
              </a:rPr>
              <a:t> element, a function is called</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This </a:t>
            </a:r>
            <a:r>
              <a:rPr lang="en">
                <a:solidFill>
                  <a:srgbClr val="FF0000"/>
                </a:solidFill>
                <a:latin typeface="Chivo"/>
                <a:ea typeface="Chivo"/>
                <a:cs typeface="Chivo"/>
                <a:sym typeface="Chivo"/>
              </a:rPr>
              <a:t>function</a:t>
            </a:r>
            <a:r>
              <a:rPr lang="en">
                <a:solidFill>
                  <a:srgbClr val="FF0000"/>
                </a:solidFill>
                <a:latin typeface="Chivo"/>
                <a:ea typeface="Chivo"/>
                <a:cs typeface="Chivo"/>
                <a:sym typeface="Chivo"/>
              </a:rPr>
              <a:t> checks how </a:t>
            </a:r>
            <a:r>
              <a:rPr lang="en">
                <a:solidFill>
                  <a:srgbClr val="FF0000"/>
                </a:solidFill>
                <a:latin typeface="Chivo"/>
                <a:ea typeface="Chivo"/>
                <a:cs typeface="Chivo"/>
                <a:sym typeface="Chivo"/>
              </a:rPr>
              <a:t>closely</a:t>
            </a:r>
            <a:r>
              <a:rPr lang="en">
                <a:solidFill>
                  <a:srgbClr val="FF0000"/>
                </a:solidFill>
                <a:latin typeface="Chivo"/>
                <a:ea typeface="Chivo"/>
                <a:cs typeface="Chivo"/>
                <a:sym typeface="Chivo"/>
              </a:rPr>
              <a:t> the query </a:t>
            </a:r>
            <a:r>
              <a:rPr lang="en">
                <a:solidFill>
                  <a:srgbClr val="FF0000"/>
                </a:solidFill>
                <a:latin typeface="Chivo"/>
                <a:ea typeface="Chivo"/>
                <a:cs typeface="Chivo"/>
                <a:sym typeface="Chivo"/>
              </a:rPr>
              <a:t>aligns</a:t>
            </a:r>
            <a:r>
              <a:rPr lang="en">
                <a:solidFill>
                  <a:srgbClr val="FF0000"/>
                </a:solidFill>
                <a:latin typeface="Chivo"/>
                <a:ea typeface="Chivo"/>
                <a:cs typeface="Chivo"/>
                <a:sym typeface="Chivo"/>
              </a:rPr>
              <a:t> with the possible destinations</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If it finds something that has the same order of letters that have been typed so far, it presents it to the user in the form of a div, with the overlapping letters being in bold</a:t>
            </a:r>
            <a:endParaRPr>
              <a:solidFill>
                <a:srgbClr val="FF0000"/>
              </a:solidFill>
              <a:latin typeface="Chivo"/>
              <a:ea typeface="Chivo"/>
              <a:cs typeface="Chivo"/>
              <a:sym typeface="Chivo"/>
            </a:endParaRPr>
          </a:p>
          <a:p>
            <a:pPr indent="-342900" lvl="0" marL="457200" rtl="0" algn="l">
              <a:spcBef>
                <a:spcPts val="600"/>
              </a:spcBef>
              <a:spcAft>
                <a:spcPts val="600"/>
              </a:spcAft>
              <a:buClr>
                <a:srgbClr val="FF0000"/>
              </a:buClr>
              <a:buSzPts val="1800"/>
              <a:buFont typeface="Chivo"/>
              <a:buChar char="●"/>
            </a:pPr>
            <a:r>
              <a:rPr lang="en">
                <a:solidFill>
                  <a:srgbClr val="FF0000"/>
                </a:solidFill>
                <a:latin typeface="Chivo"/>
                <a:ea typeface="Chivo"/>
                <a:cs typeface="Chivo"/>
                <a:sym typeface="Chivo"/>
              </a:rPr>
              <a:t>If the user clicks on this suggestion, the value of the </a:t>
            </a:r>
            <a:r>
              <a:rPr lang="en">
                <a:solidFill>
                  <a:srgbClr val="FF0000"/>
                </a:solidFill>
                <a:latin typeface="Chivo"/>
                <a:ea typeface="Chivo"/>
                <a:cs typeface="Chivo"/>
                <a:sym typeface="Chivo"/>
              </a:rPr>
              <a:t>search bar</a:t>
            </a:r>
            <a:r>
              <a:rPr lang="en">
                <a:solidFill>
                  <a:srgbClr val="FF0000"/>
                </a:solidFill>
                <a:latin typeface="Chivo"/>
                <a:ea typeface="Chivo"/>
                <a:cs typeface="Chivo"/>
                <a:sym typeface="Chivo"/>
              </a:rPr>
              <a:t> input element is updated to match </a:t>
            </a:r>
            <a:endParaRPr>
              <a:solidFill>
                <a:srgbClr val="FF0000"/>
              </a:solidFill>
              <a:latin typeface="Chivo"/>
              <a:ea typeface="Chivo"/>
              <a:cs typeface="Chivo"/>
              <a:sym typeface="Chivo"/>
            </a:endParaRPr>
          </a:p>
        </p:txBody>
      </p:sp>
      <p:pic>
        <p:nvPicPr>
          <p:cNvPr id="152" name="Google Shape;152;p25"/>
          <p:cNvPicPr preferRelativeResize="0"/>
          <p:nvPr/>
        </p:nvPicPr>
        <p:blipFill rotWithShape="1">
          <a:blip r:embed="rId3">
            <a:alphaModFix/>
          </a:blip>
          <a:srcRect b="-2899" l="-1313" r="79844" t="2899"/>
          <a:stretch/>
        </p:blipFill>
        <p:spPr>
          <a:xfrm>
            <a:off x="2557612" y="3917575"/>
            <a:ext cx="4028774" cy="1131450"/>
          </a:xfrm>
          <a:prstGeom prst="rect">
            <a:avLst/>
          </a:prstGeom>
          <a:noFill/>
          <a:ln>
            <a:noFill/>
          </a:ln>
        </p:spPr>
      </p:pic>
      <p:pic>
        <p:nvPicPr>
          <p:cNvPr id="153" name="Google Shape;153;p25"/>
          <p:cNvPicPr preferRelativeResize="0"/>
          <p:nvPr/>
        </p:nvPicPr>
        <p:blipFill rotWithShape="1">
          <a:blip r:embed="rId4">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Course Landing Page</a:t>
            </a:r>
            <a:endParaRPr sz="3020">
              <a:solidFill>
                <a:schemeClr val="lt1"/>
              </a:solidFill>
              <a:latin typeface="Lilita One"/>
              <a:ea typeface="Lilita One"/>
              <a:cs typeface="Lilita One"/>
              <a:sym typeface="Lilita One"/>
            </a:endParaRPr>
          </a:p>
        </p:txBody>
      </p:sp>
      <p:sp>
        <p:nvSpPr>
          <p:cNvPr id="159" name="Google Shape;159;p26"/>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Font typeface="Chivo"/>
              <a:buChar char="●"/>
            </a:pPr>
            <a:r>
              <a:rPr lang="en" sz="1600">
                <a:solidFill>
                  <a:schemeClr val="lt1"/>
                </a:solidFill>
                <a:latin typeface="Chivo"/>
                <a:ea typeface="Chivo"/>
                <a:cs typeface="Chivo"/>
                <a:sym typeface="Chivo"/>
              </a:rPr>
              <a:t>Shows exams for each course</a:t>
            </a:r>
            <a:endParaRPr sz="1600">
              <a:solidFill>
                <a:schemeClr val="lt1"/>
              </a:solidFill>
              <a:latin typeface="Chivo"/>
              <a:ea typeface="Chivo"/>
              <a:cs typeface="Chivo"/>
              <a:sym typeface="Chivo"/>
            </a:endParaRPr>
          </a:p>
          <a:p>
            <a:pPr indent="-330200" lvl="0" marL="457200" rtl="0" algn="l">
              <a:spcBef>
                <a:spcPts val="1000"/>
              </a:spcBef>
              <a:spcAft>
                <a:spcPts val="0"/>
              </a:spcAft>
              <a:buClr>
                <a:schemeClr val="lt1"/>
              </a:buClr>
              <a:buSzPts val="1600"/>
              <a:buFont typeface="Chivo"/>
              <a:buChar char="●"/>
            </a:pPr>
            <a:r>
              <a:rPr lang="en" sz="1600">
                <a:solidFill>
                  <a:schemeClr val="lt1"/>
                </a:solidFill>
                <a:latin typeface="Chivo"/>
                <a:ea typeface="Chivo"/>
                <a:cs typeface="Chivo"/>
                <a:sym typeface="Chivo"/>
              </a:rPr>
              <a:t>Sort them by year, rating, popularity (# of users that rated exam)</a:t>
            </a:r>
            <a:endParaRPr sz="1600">
              <a:solidFill>
                <a:schemeClr val="lt1"/>
              </a:solidFill>
              <a:latin typeface="Chivo"/>
              <a:ea typeface="Chivo"/>
              <a:cs typeface="Chivo"/>
              <a:sym typeface="Chivo"/>
            </a:endParaRPr>
          </a:p>
          <a:p>
            <a:pPr indent="-330200" lvl="0" marL="457200" rtl="0" algn="l">
              <a:spcBef>
                <a:spcPts val="1000"/>
              </a:spcBef>
              <a:spcAft>
                <a:spcPts val="0"/>
              </a:spcAft>
              <a:buClr>
                <a:schemeClr val="lt1"/>
              </a:buClr>
              <a:buSzPts val="1600"/>
              <a:buFont typeface="Chivo"/>
              <a:buChar char="●"/>
            </a:pPr>
            <a:r>
              <a:rPr lang="en" sz="1600">
                <a:solidFill>
                  <a:schemeClr val="lt1"/>
                </a:solidFill>
                <a:latin typeface="Chivo"/>
                <a:ea typeface="Chivo"/>
                <a:cs typeface="Chivo"/>
                <a:sym typeface="Chivo"/>
              </a:rPr>
              <a:t>Filter them by type (1st exam, midterm, final, etc)</a:t>
            </a:r>
            <a:endParaRPr sz="1600">
              <a:solidFill>
                <a:schemeClr val="lt1"/>
              </a:solidFill>
              <a:latin typeface="Chivo"/>
              <a:ea typeface="Chivo"/>
              <a:cs typeface="Chivo"/>
              <a:sym typeface="Chivo"/>
            </a:endParaRPr>
          </a:p>
          <a:p>
            <a:pPr indent="-330200" lvl="0" marL="457200" rtl="0" algn="l">
              <a:spcBef>
                <a:spcPts val="1000"/>
              </a:spcBef>
              <a:spcAft>
                <a:spcPts val="1000"/>
              </a:spcAft>
              <a:buClr>
                <a:schemeClr val="lt1"/>
              </a:buClr>
              <a:buSzPts val="1600"/>
              <a:buFont typeface="Chivo"/>
              <a:buChar char="●"/>
            </a:pPr>
            <a:r>
              <a:rPr lang="en" sz="1600">
                <a:solidFill>
                  <a:schemeClr val="lt1"/>
                </a:solidFill>
                <a:latin typeface="Chivo"/>
                <a:ea typeface="Chivo"/>
                <a:cs typeface="Chivo"/>
                <a:sym typeface="Chivo"/>
              </a:rPr>
              <a:t>Used JSON, AJAX</a:t>
            </a:r>
            <a:endParaRPr sz="1600">
              <a:solidFill>
                <a:schemeClr val="lt1"/>
              </a:solidFill>
              <a:latin typeface="Chivo"/>
              <a:ea typeface="Chivo"/>
              <a:cs typeface="Chivo"/>
              <a:sym typeface="Chivo"/>
            </a:endParaRPr>
          </a:p>
        </p:txBody>
      </p:sp>
      <p:pic>
        <p:nvPicPr>
          <p:cNvPr id="160" name="Google Shape;160;p26"/>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pic>
        <p:nvPicPr>
          <p:cNvPr id="161" name="Google Shape;161;p26"/>
          <p:cNvPicPr preferRelativeResize="0"/>
          <p:nvPr/>
        </p:nvPicPr>
        <p:blipFill>
          <a:blip r:embed="rId4">
            <a:alphaModFix/>
          </a:blip>
          <a:stretch>
            <a:fillRect/>
          </a:stretch>
        </p:blipFill>
        <p:spPr>
          <a:xfrm>
            <a:off x="2108625" y="2789257"/>
            <a:ext cx="4926751" cy="2354241"/>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2494600" y="112800"/>
            <a:ext cx="4154800" cy="4554900"/>
          </a:xfrm>
          <a:prstGeom prst="rect">
            <a:avLst/>
          </a:prstGeom>
          <a:noFill/>
          <a:ln cap="flat" cmpd="sng" w="76200">
            <a:solidFill>
              <a:schemeClr val="lt1"/>
            </a:solidFill>
            <a:prstDash val="solid"/>
            <a:round/>
            <a:headEnd len="sm" w="sm" type="none"/>
            <a:tailEnd len="sm" w="sm" type="none"/>
          </a:ln>
        </p:spPr>
      </p:pic>
      <p:sp>
        <p:nvSpPr>
          <p:cNvPr id="167" name="Google Shape;167;p27"/>
          <p:cNvSpPr txBox="1"/>
          <p:nvPr/>
        </p:nvSpPr>
        <p:spPr>
          <a:xfrm>
            <a:off x="3276000" y="4667700"/>
            <a:ext cx="2592000" cy="2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chemeClr val="lt1"/>
                </a:solidFill>
                <a:latin typeface="Lilita One"/>
                <a:ea typeface="Lilita One"/>
                <a:cs typeface="Lilita One"/>
                <a:sym typeface="Lilita One"/>
              </a:rPr>
              <a:t>JSON Exam Info File</a:t>
            </a:r>
            <a:endParaRPr i="1" sz="1800">
              <a:solidFill>
                <a:schemeClr val="lt1"/>
              </a:solidFill>
              <a:latin typeface="Lilita One"/>
              <a:ea typeface="Lilita One"/>
              <a:cs typeface="Lilita One"/>
              <a:sym typeface="Lilita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48350" y="3567550"/>
            <a:ext cx="4421201" cy="1232729"/>
          </a:xfrm>
          <a:prstGeom prst="rect">
            <a:avLst/>
          </a:prstGeom>
          <a:noFill/>
          <a:ln cap="flat" cmpd="sng" w="76200">
            <a:solidFill>
              <a:schemeClr val="lt1"/>
            </a:solidFill>
            <a:prstDash val="solid"/>
            <a:round/>
            <a:headEnd len="sm" w="sm" type="none"/>
            <a:tailEnd len="sm" w="sm" type="none"/>
          </a:ln>
        </p:spPr>
      </p:pic>
      <p:sp>
        <p:nvSpPr>
          <p:cNvPr id="173" name="Google Shape;173;p28"/>
          <p:cNvSpPr/>
          <p:nvPr/>
        </p:nvSpPr>
        <p:spPr>
          <a:xfrm>
            <a:off x="770025" y="847875"/>
            <a:ext cx="3563700" cy="285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8"/>
          <p:cNvSpPr/>
          <p:nvPr/>
        </p:nvSpPr>
        <p:spPr>
          <a:xfrm>
            <a:off x="1089775" y="3881000"/>
            <a:ext cx="2017500" cy="234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5" name="Google Shape;175;p28"/>
          <p:cNvPicPr preferRelativeResize="0"/>
          <p:nvPr/>
        </p:nvPicPr>
        <p:blipFill rotWithShape="1">
          <a:blip r:embed="rId4">
            <a:alphaModFix/>
          </a:blip>
          <a:srcRect b="44629" l="10225" r="0" t="0"/>
          <a:stretch/>
        </p:blipFill>
        <p:spPr>
          <a:xfrm>
            <a:off x="148350" y="876663"/>
            <a:ext cx="4497400" cy="1853525"/>
          </a:xfrm>
          <a:prstGeom prst="rect">
            <a:avLst/>
          </a:prstGeom>
          <a:noFill/>
          <a:ln cap="flat" cmpd="sng" w="76200">
            <a:solidFill>
              <a:schemeClr val="lt1"/>
            </a:solidFill>
            <a:prstDash val="solid"/>
            <a:round/>
            <a:headEnd len="sm" w="sm" type="none"/>
            <a:tailEnd len="sm" w="sm" type="none"/>
          </a:ln>
        </p:spPr>
      </p:pic>
      <p:pic>
        <p:nvPicPr>
          <p:cNvPr id="176" name="Google Shape;176;p28"/>
          <p:cNvPicPr preferRelativeResize="0"/>
          <p:nvPr/>
        </p:nvPicPr>
        <p:blipFill>
          <a:blip r:embed="rId5">
            <a:alphaModFix/>
          </a:blip>
          <a:stretch>
            <a:fillRect/>
          </a:stretch>
        </p:blipFill>
        <p:spPr>
          <a:xfrm>
            <a:off x="5612150" y="983612"/>
            <a:ext cx="3007875" cy="1639625"/>
          </a:xfrm>
          <a:prstGeom prst="rect">
            <a:avLst/>
          </a:prstGeom>
          <a:noFill/>
          <a:ln>
            <a:noFill/>
          </a:ln>
        </p:spPr>
      </p:pic>
      <p:cxnSp>
        <p:nvCxnSpPr>
          <p:cNvPr id="177" name="Google Shape;177;p28"/>
          <p:cNvCxnSpPr>
            <a:stCxn id="175" idx="3"/>
            <a:endCxn id="176" idx="1"/>
          </p:cNvCxnSpPr>
          <p:nvPr/>
        </p:nvCxnSpPr>
        <p:spPr>
          <a:xfrm>
            <a:off x="4645750" y="1803425"/>
            <a:ext cx="966300" cy="0"/>
          </a:xfrm>
          <a:prstGeom prst="straightConnector1">
            <a:avLst/>
          </a:prstGeom>
          <a:noFill/>
          <a:ln cap="flat" cmpd="sng" w="38100">
            <a:solidFill>
              <a:schemeClr val="lt1"/>
            </a:solidFill>
            <a:prstDash val="solid"/>
            <a:round/>
            <a:headEnd len="med" w="med" type="none"/>
            <a:tailEnd len="med" w="med" type="triangle"/>
          </a:ln>
        </p:spPr>
      </p:cxnSp>
      <p:cxnSp>
        <p:nvCxnSpPr>
          <p:cNvPr id="178" name="Google Shape;178;p28"/>
          <p:cNvCxnSpPr>
            <a:stCxn id="179" idx="3"/>
            <a:endCxn id="180" idx="1"/>
          </p:cNvCxnSpPr>
          <p:nvPr/>
        </p:nvCxnSpPr>
        <p:spPr>
          <a:xfrm>
            <a:off x="4624525" y="4194550"/>
            <a:ext cx="681900" cy="0"/>
          </a:xfrm>
          <a:prstGeom prst="straightConnector1">
            <a:avLst/>
          </a:prstGeom>
          <a:noFill/>
          <a:ln cap="flat" cmpd="sng" w="38100">
            <a:solidFill>
              <a:schemeClr val="lt1"/>
            </a:solidFill>
            <a:prstDash val="solid"/>
            <a:round/>
            <a:headEnd len="med" w="med" type="none"/>
            <a:tailEnd len="med" w="med" type="triangle"/>
          </a:ln>
        </p:spPr>
      </p:cxnSp>
      <p:sp>
        <p:nvSpPr>
          <p:cNvPr id="181" name="Google Shape;181;p28"/>
          <p:cNvSpPr/>
          <p:nvPr/>
        </p:nvSpPr>
        <p:spPr>
          <a:xfrm>
            <a:off x="813775" y="1359075"/>
            <a:ext cx="2293500" cy="285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8"/>
          <p:cNvSpPr txBox="1"/>
          <p:nvPr/>
        </p:nvSpPr>
        <p:spPr>
          <a:xfrm>
            <a:off x="216750" y="99900"/>
            <a:ext cx="8710500" cy="5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000">
                <a:solidFill>
                  <a:schemeClr val="lt1"/>
                </a:solidFill>
                <a:latin typeface="Lilita One"/>
                <a:ea typeface="Lilita One"/>
                <a:cs typeface="Lilita One"/>
                <a:sym typeface="Lilita One"/>
              </a:rPr>
              <a:t>HTML</a:t>
            </a:r>
            <a:endParaRPr i="1" sz="3000">
              <a:solidFill>
                <a:schemeClr val="lt1"/>
              </a:solidFill>
              <a:latin typeface="Lilita One"/>
              <a:ea typeface="Lilita One"/>
              <a:cs typeface="Lilita One"/>
              <a:sym typeface="Lilita One"/>
            </a:endParaRPr>
          </a:p>
        </p:txBody>
      </p:sp>
      <p:pic>
        <p:nvPicPr>
          <p:cNvPr id="183" name="Google Shape;183;p28"/>
          <p:cNvPicPr preferRelativeResize="0"/>
          <p:nvPr/>
        </p:nvPicPr>
        <p:blipFill>
          <a:blip r:embed="rId6">
            <a:alphaModFix/>
          </a:blip>
          <a:stretch>
            <a:fillRect/>
          </a:stretch>
        </p:blipFill>
        <p:spPr>
          <a:xfrm>
            <a:off x="5306413" y="3637325"/>
            <a:ext cx="3781425" cy="111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2027313" y="0"/>
            <a:ext cx="5089367" cy="5143500"/>
          </a:xfrm>
          <a:prstGeom prst="rect">
            <a:avLst/>
          </a:prstGeom>
          <a:noFill/>
          <a:ln>
            <a:noFill/>
          </a:ln>
        </p:spPr>
      </p:pic>
      <p:pic>
        <p:nvPicPr>
          <p:cNvPr id="189" name="Google Shape;189;p29"/>
          <p:cNvPicPr preferRelativeResize="0"/>
          <p:nvPr/>
        </p:nvPicPr>
        <p:blipFill rotWithShape="1">
          <a:blip r:embed="rId4">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940475" y="-1650"/>
            <a:ext cx="229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FF0000"/>
                </a:solidFill>
                <a:latin typeface="Lilita One"/>
                <a:ea typeface="Lilita One"/>
                <a:cs typeface="Lilita One"/>
                <a:sym typeface="Lilita One"/>
              </a:rPr>
              <a:t>Raw HTML </a:t>
            </a:r>
            <a:endParaRPr b="1" sz="3020">
              <a:solidFill>
                <a:srgbClr val="FF0000"/>
              </a:solidFill>
              <a:latin typeface="Lilita One"/>
              <a:ea typeface="Lilita One"/>
              <a:cs typeface="Lilita One"/>
              <a:sym typeface="Lilita One"/>
            </a:endParaRPr>
          </a:p>
        </p:txBody>
      </p:sp>
      <p:pic>
        <p:nvPicPr>
          <p:cNvPr id="195" name="Google Shape;195;p30"/>
          <p:cNvPicPr preferRelativeResize="0"/>
          <p:nvPr/>
        </p:nvPicPr>
        <p:blipFill rotWithShape="1">
          <a:blip r:embed="rId3">
            <a:alphaModFix/>
          </a:blip>
          <a:srcRect b="13217" l="0" r="15618" t="0"/>
          <a:stretch/>
        </p:blipFill>
        <p:spPr>
          <a:xfrm>
            <a:off x="162475" y="2877238"/>
            <a:ext cx="3848300" cy="2197400"/>
          </a:xfrm>
          <a:prstGeom prst="rect">
            <a:avLst/>
          </a:prstGeom>
          <a:noFill/>
          <a:ln>
            <a:noFill/>
          </a:ln>
        </p:spPr>
      </p:pic>
      <p:pic>
        <p:nvPicPr>
          <p:cNvPr id="196" name="Google Shape;196;p30"/>
          <p:cNvPicPr preferRelativeResize="0"/>
          <p:nvPr/>
        </p:nvPicPr>
        <p:blipFill rotWithShape="1">
          <a:blip r:embed="rId4">
            <a:alphaModFix/>
          </a:blip>
          <a:srcRect b="6585" l="0" r="12149" t="0"/>
          <a:stretch/>
        </p:blipFill>
        <p:spPr>
          <a:xfrm>
            <a:off x="5057050" y="2831125"/>
            <a:ext cx="3848300" cy="2289631"/>
          </a:xfrm>
          <a:prstGeom prst="rect">
            <a:avLst/>
          </a:prstGeom>
          <a:noFill/>
          <a:ln>
            <a:noFill/>
          </a:ln>
        </p:spPr>
      </p:pic>
      <p:sp>
        <p:nvSpPr>
          <p:cNvPr id="197" name="Google Shape;197;p30"/>
          <p:cNvSpPr txBox="1"/>
          <p:nvPr/>
        </p:nvSpPr>
        <p:spPr>
          <a:xfrm>
            <a:off x="5481200" y="-38550"/>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FF0000"/>
                </a:solidFill>
                <a:latin typeface="Lilita One"/>
                <a:ea typeface="Lilita One"/>
                <a:cs typeface="Lilita One"/>
                <a:sym typeface="Lilita One"/>
              </a:rPr>
              <a:t>Populated</a:t>
            </a:r>
            <a:endParaRPr b="1" sz="3000">
              <a:solidFill>
                <a:srgbClr val="FF0000"/>
              </a:solidFill>
              <a:latin typeface="Lilita One"/>
              <a:ea typeface="Lilita One"/>
              <a:cs typeface="Lilita One"/>
              <a:sym typeface="Lilita One"/>
            </a:endParaRPr>
          </a:p>
        </p:txBody>
      </p:sp>
      <p:cxnSp>
        <p:nvCxnSpPr>
          <p:cNvPr id="198" name="Google Shape;198;p30"/>
          <p:cNvCxnSpPr>
            <a:stCxn id="199" idx="3"/>
            <a:endCxn id="200" idx="1"/>
          </p:cNvCxnSpPr>
          <p:nvPr/>
        </p:nvCxnSpPr>
        <p:spPr>
          <a:xfrm>
            <a:off x="4055648" y="1614473"/>
            <a:ext cx="1001400" cy="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30"/>
          <p:cNvCxnSpPr>
            <a:stCxn id="195" idx="3"/>
            <a:endCxn id="196" idx="1"/>
          </p:cNvCxnSpPr>
          <p:nvPr/>
        </p:nvCxnSpPr>
        <p:spPr>
          <a:xfrm>
            <a:off x="4010775" y="3975938"/>
            <a:ext cx="1046400" cy="0"/>
          </a:xfrm>
          <a:prstGeom prst="straightConnector1">
            <a:avLst/>
          </a:prstGeom>
          <a:noFill/>
          <a:ln cap="flat" cmpd="sng" w="9525">
            <a:solidFill>
              <a:schemeClr val="dk2"/>
            </a:solidFill>
            <a:prstDash val="solid"/>
            <a:round/>
            <a:headEnd len="med" w="med" type="none"/>
            <a:tailEnd len="med" w="med" type="triangle"/>
          </a:ln>
        </p:spPr>
      </p:cxnSp>
      <p:pic>
        <p:nvPicPr>
          <p:cNvPr id="202" name="Google Shape;202;p30"/>
          <p:cNvPicPr preferRelativeResize="0"/>
          <p:nvPr/>
        </p:nvPicPr>
        <p:blipFill>
          <a:blip r:embed="rId5">
            <a:alphaModFix/>
          </a:blip>
          <a:stretch>
            <a:fillRect/>
          </a:stretch>
        </p:blipFill>
        <p:spPr>
          <a:xfrm>
            <a:off x="117601" y="683736"/>
            <a:ext cx="3938049" cy="1888000"/>
          </a:xfrm>
          <a:prstGeom prst="rect">
            <a:avLst/>
          </a:prstGeom>
          <a:noFill/>
          <a:ln>
            <a:noFill/>
          </a:ln>
        </p:spPr>
      </p:pic>
      <p:pic>
        <p:nvPicPr>
          <p:cNvPr id="203" name="Google Shape;203;p30"/>
          <p:cNvPicPr preferRelativeResize="0"/>
          <p:nvPr/>
        </p:nvPicPr>
        <p:blipFill>
          <a:blip r:embed="rId6">
            <a:alphaModFix/>
          </a:blip>
          <a:stretch>
            <a:fillRect/>
          </a:stretch>
        </p:blipFill>
        <p:spPr>
          <a:xfrm>
            <a:off x="5057175" y="686850"/>
            <a:ext cx="3938049" cy="18817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368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Future Features</a:t>
            </a:r>
            <a:endParaRPr sz="3020">
              <a:solidFill>
                <a:schemeClr val="lt1"/>
              </a:solidFill>
              <a:latin typeface="Lilita One"/>
              <a:ea typeface="Lilita One"/>
              <a:cs typeface="Lilita One"/>
              <a:sym typeface="Lilita One"/>
            </a:endParaRPr>
          </a:p>
        </p:txBody>
      </p:sp>
      <p:sp>
        <p:nvSpPr>
          <p:cNvPr id="209" name="Google Shape;209;p31"/>
          <p:cNvSpPr txBox="1"/>
          <p:nvPr>
            <p:ph idx="1" type="body"/>
          </p:nvPr>
        </p:nvSpPr>
        <p:spPr>
          <a:xfrm>
            <a:off x="311700" y="1085550"/>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lt1"/>
              </a:buClr>
              <a:buSzPts val="1600"/>
              <a:buFont typeface="Chivo"/>
              <a:buChar char="●"/>
            </a:pPr>
            <a:r>
              <a:rPr lang="en" sz="1600">
                <a:solidFill>
                  <a:schemeClr val="lt1"/>
                </a:solidFill>
                <a:latin typeface="Chivo"/>
                <a:ea typeface="Chivo"/>
                <a:cs typeface="Chivo"/>
                <a:sym typeface="Chivo"/>
              </a:rPr>
              <a:t>When user leaves a rating, make it actually edit the JSON file </a:t>
            </a:r>
            <a:endParaRPr sz="1600">
              <a:solidFill>
                <a:schemeClr val="lt1"/>
              </a:solidFill>
              <a:latin typeface="Chivo"/>
              <a:ea typeface="Chivo"/>
              <a:cs typeface="Chivo"/>
              <a:sym typeface="Chivo"/>
            </a:endParaRPr>
          </a:p>
          <a:p>
            <a:pPr indent="-330200" lvl="0" marL="457200" rtl="0" algn="l">
              <a:lnSpc>
                <a:spcPct val="150000"/>
              </a:lnSpc>
              <a:spcBef>
                <a:spcPts val="600"/>
              </a:spcBef>
              <a:spcAft>
                <a:spcPts val="0"/>
              </a:spcAft>
              <a:buClr>
                <a:schemeClr val="lt1"/>
              </a:buClr>
              <a:buSzPts val="1600"/>
              <a:buFont typeface="Chivo"/>
              <a:buChar char="●"/>
            </a:pPr>
            <a:r>
              <a:rPr lang="en" sz="1600">
                <a:solidFill>
                  <a:schemeClr val="lt1"/>
                </a:solidFill>
                <a:latin typeface="Chivo"/>
                <a:ea typeface="Chivo"/>
                <a:cs typeface="Chivo"/>
                <a:sym typeface="Chivo"/>
              </a:rPr>
              <a:t>Create a database to store exams </a:t>
            </a:r>
            <a:endParaRPr sz="1600">
              <a:solidFill>
                <a:schemeClr val="lt1"/>
              </a:solidFill>
              <a:latin typeface="Chivo"/>
              <a:ea typeface="Chivo"/>
              <a:cs typeface="Chivo"/>
              <a:sym typeface="Chivo"/>
            </a:endParaRPr>
          </a:p>
          <a:p>
            <a:pPr indent="-330200" lvl="0" marL="457200" rtl="0" algn="l">
              <a:lnSpc>
                <a:spcPct val="150000"/>
              </a:lnSpc>
              <a:spcBef>
                <a:spcPts val="600"/>
              </a:spcBef>
              <a:spcAft>
                <a:spcPts val="0"/>
              </a:spcAft>
              <a:buClr>
                <a:schemeClr val="lt1"/>
              </a:buClr>
              <a:buSzPts val="1600"/>
              <a:buFont typeface="Chivo"/>
              <a:buChar char="●"/>
            </a:pPr>
            <a:r>
              <a:rPr lang="en" sz="1600">
                <a:solidFill>
                  <a:schemeClr val="lt1"/>
                </a:solidFill>
                <a:latin typeface="Chivo"/>
                <a:ea typeface="Chivo"/>
                <a:cs typeface="Chivo"/>
                <a:sym typeface="Chivo"/>
              </a:rPr>
              <a:t>Make it compatible with multiple universities</a:t>
            </a:r>
            <a:endParaRPr sz="1600">
              <a:solidFill>
                <a:schemeClr val="lt1"/>
              </a:solidFill>
              <a:latin typeface="Chivo"/>
              <a:ea typeface="Chivo"/>
              <a:cs typeface="Chivo"/>
              <a:sym typeface="Chivo"/>
            </a:endParaRPr>
          </a:p>
          <a:p>
            <a:pPr indent="-330200" lvl="0" marL="457200" rtl="0" algn="l">
              <a:lnSpc>
                <a:spcPct val="150000"/>
              </a:lnSpc>
              <a:spcBef>
                <a:spcPts val="600"/>
              </a:spcBef>
              <a:spcAft>
                <a:spcPts val="0"/>
              </a:spcAft>
              <a:buClr>
                <a:schemeClr val="lt1"/>
              </a:buClr>
              <a:buSzPts val="1600"/>
              <a:buFont typeface="Chivo"/>
              <a:buChar char="●"/>
            </a:pPr>
            <a:r>
              <a:rPr lang="en" sz="1600">
                <a:solidFill>
                  <a:schemeClr val="lt1"/>
                </a:solidFill>
                <a:latin typeface="Chivo"/>
                <a:ea typeface="Chivo"/>
                <a:cs typeface="Chivo"/>
                <a:sym typeface="Chivo"/>
              </a:rPr>
              <a:t>Add a comments section for each exam landing page</a:t>
            </a:r>
            <a:endParaRPr sz="1600">
              <a:solidFill>
                <a:schemeClr val="lt1"/>
              </a:solidFill>
              <a:latin typeface="Chivo"/>
              <a:ea typeface="Chivo"/>
              <a:cs typeface="Chivo"/>
              <a:sym typeface="Chivo"/>
            </a:endParaRPr>
          </a:p>
          <a:p>
            <a:pPr indent="-330200" lvl="1" marL="914400" rtl="0" algn="l">
              <a:lnSpc>
                <a:spcPct val="150000"/>
              </a:lnSpc>
              <a:spcBef>
                <a:spcPts val="600"/>
              </a:spcBef>
              <a:spcAft>
                <a:spcPts val="0"/>
              </a:spcAft>
              <a:buClr>
                <a:schemeClr val="lt1"/>
              </a:buClr>
              <a:buSzPts val="1600"/>
              <a:buFont typeface="Chivo"/>
              <a:buChar char="○"/>
            </a:pPr>
            <a:r>
              <a:rPr lang="en" sz="1600">
                <a:solidFill>
                  <a:schemeClr val="lt1"/>
                </a:solidFill>
                <a:latin typeface="Chivo"/>
                <a:ea typeface="Chivo"/>
                <a:cs typeface="Chivo"/>
                <a:sym typeface="Chivo"/>
              </a:rPr>
              <a:t>Users can discuss exam solutions</a:t>
            </a:r>
            <a:endParaRPr sz="1600">
              <a:solidFill>
                <a:schemeClr val="lt1"/>
              </a:solidFill>
              <a:latin typeface="Chivo"/>
              <a:ea typeface="Chivo"/>
              <a:cs typeface="Chivo"/>
              <a:sym typeface="Chivo"/>
            </a:endParaRPr>
          </a:p>
          <a:p>
            <a:pPr indent="-330200" lvl="0" marL="457200" rtl="0" algn="l">
              <a:lnSpc>
                <a:spcPct val="150000"/>
              </a:lnSpc>
              <a:spcBef>
                <a:spcPts val="600"/>
              </a:spcBef>
              <a:spcAft>
                <a:spcPts val="600"/>
              </a:spcAft>
              <a:buClr>
                <a:schemeClr val="lt1"/>
              </a:buClr>
              <a:buSzPts val="1600"/>
              <a:buFont typeface="Chivo"/>
              <a:buChar char="●"/>
            </a:pPr>
            <a:r>
              <a:rPr lang="en" sz="1600">
                <a:solidFill>
                  <a:schemeClr val="lt1"/>
                </a:solidFill>
                <a:latin typeface="Chivo"/>
                <a:ea typeface="Chivo"/>
                <a:cs typeface="Chivo"/>
                <a:sym typeface="Chivo"/>
              </a:rPr>
              <a:t>Some sort of automated content reviewer/moderator to verify if people are actually uploading exams and not other fil</a:t>
            </a:r>
            <a:r>
              <a:rPr lang="en" sz="1600">
                <a:solidFill>
                  <a:schemeClr val="lt1"/>
                </a:solidFill>
                <a:latin typeface="Chivo"/>
                <a:ea typeface="Chivo"/>
                <a:cs typeface="Chivo"/>
                <a:sym typeface="Chivo"/>
              </a:rPr>
              <a:t>es</a:t>
            </a:r>
            <a:endParaRPr sz="1600">
              <a:solidFill>
                <a:schemeClr val="lt1"/>
              </a:solidFill>
              <a:latin typeface="Chivo"/>
              <a:ea typeface="Chivo"/>
              <a:cs typeface="Chivo"/>
              <a:sym typeface="Chivo"/>
            </a:endParaRPr>
          </a:p>
        </p:txBody>
      </p:sp>
      <p:pic>
        <p:nvPicPr>
          <p:cNvPr id="210" name="Google Shape;210;p31"/>
          <p:cNvPicPr preferRelativeResize="0"/>
          <p:nvPr/>
        </p:nvPicPr>
        <p:blipFill rotWithShape="1">
          <a:blip r:embed="rId3">
            <a:alphaModFix/>
          </a:blip>
          <a:srcRect b="28104" l="20084" r="21309" t="0"/>
          <a:stretch/>
        </p:blipFill>
        <p:spPr>
          <a:xfrm>
            <a:off x="8013450" y="76200"/>
            <a:ext cx="1054351" cy="782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The </a:t>
            </a:r>
            <a:r>
              <a:rPr lang="en" sz="3020">
                <a:solidFill>
                  <a:schemeClr val="lt1"/>
                </a:solidFill>
                <a:latin typeface="Lilita One"/>
                <a:ea typeface="Lilita One"/>
                <a:cs typeface="Lilita One"/>
                <a:sym typeface="Lilita One"/>
              </a:rPr>
              <a:t>Agenda</a:t>
            </a:r>
            <a:endParaRPr sz="3020">
              <a:solidFill>
                <a:schemeClr val="lt1"/>
              </a:solidFill>
              <a:latin typeface="Lilita One"/>
              <a:ea typeface="Lilita One"/>
              <a:cs typeface="Lilita One"/>
              <a:sym typeface="Lilita One"/>
            </a:endParaRPr>
          </a:p>
        </p:txBody>
      </p:sp>
      <p:sp>
        <p:nvSpPr>
          <p:cNvPr id="62" name="Google Shape;62;p14"/>
          <p:cNvSpPr txBox="1"/>
          <p:nvPr>
            <p:ph idx="1" type="body"/>
          </p:nvPr>
        </p:nvSpPr>
        <p:spPr>
          <a:xfrm>
            <a:off x="288450" y="821200"/>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t/>
            </a:r>
            <a:endParaRPr>
              <a:solidFill>
                <a:schemeClr val="lt1"/>
              </a:solidFill>
              <a:latin typeface="Chivo"/>
              <a:ea typeface="Chivo"/>
              <a:cs typeface="Chivo"/>
              <a:sym typeface="Chivo"/>
            </a:endParaRPr>
          </a:p>
          <a:p>
            <a:pPr indent="-342900" lvl="0" marL="457200" rtl="0" algn="l">
              <a:spcBef>
                <a:spcPts val="1200"/>
              </a:spcBef>
              <a:spcAft>
                <a:spcPts val="0"/>
              </a:spcAft>
              <a:buClr>
                <a:schemeClr val="lt1"/>
              </a:buClr>
              <a:buSzPts val="1800"/>
              <a:buFont typeface="Chivo"/>
              <a:buChar char="●"/>
            </a:pPr>
            <a:r>
              <a:rPr lang="en">
                <a:solidFill>
                  <a:schemeClr val="lt1"/>
                </a:solidFill>
                <a:latin typeface="Chivo"/>
                <a:ea typeface="Chivo"/>
                <a:cs typeface="Chivo"/>
                <a:sym typeface="Chivo"/>
              </a:rPr>
              <a:t>Description of what College Exam Hub is and its use cases.</a:t>
            </a:r>
            <a:endParaRPr>
              <a:solidFill>
                <a:schemeClr val="lt1"/>
              </a:solidFill>
              <a:latin typeface="Chivo"/>
              <a:ea typeface="Chivo"/>
              <a:cs typeface="Chivo"/>
              <a:sym typeface="Chivo"/>
            </a:endParaRPr>
          </a:p>
          <a:p>
            <a:pPr indent="-342900" lvl="0" marL="457200" rtl="0" algn="l">
              <a:spcBef>
                <a:spcPts val="1000"/>
              </a:spcBef>
              <a:spcAft>
                <a:spcPts val="0"/>
              </a:spcAft>
              <a:buClr>
                <a:schemeClr val="lt1"/>
              </a:buClr>
              <a:buSzPts val="1800"/>
              <a:buFont typeface="Chivo"/>
              <a:buChar char="●"/>
            </a:pPr>
            <a:r>
              <a:rPr lang="en">
                <a:solidFill>
                  <a:schemeClr val="lt1"/>
                </a:solidFill>
                <a:latin typeface="Chivo"/>
                <a:ea typeface="Chivo"/>
                <a:cs typeface="Chivo"/>
                <a:sym typeface="Chivo"/>
              </a:rPr>
              <a:t>Introduce personas and demonstrate trial runs for them.</a:t>
            </a:r>
            <a:endParaRPr>
              <a:solidFill>
                <a:schemeClr val="lt1"/>
              </a:solidFill>
              <a:latin typeface="Chivo"/>
              <a:ea typeface="Chivo"/>
              <a:cs typeface="Chivo"/>
              <a:sym typeface="Chivo"/>
            </a:endParaRPr>
          </a:p>
          <a:p>
            <a:pPr indent="-342900" lvl="0" marL="457200" rtl="0" algn="l">
              <a:spcBef>
                <a:spcPts val="1000"/>
              </a:spcBef>
              <a:spcAft>
                <a:spcPts val="0"/>
              </a:spcAft>
              <a:buClr>
                <a:schemeClr val="lt1"/>
              </a:buClr>
              <a:buSzPts val="1800"/>
              <a:buFont typeface="Chivo"/>
              <a:buChar char="●"/>
            </a:pPr>
            <a:r>
              <a:rPr lang="en">
                <a:solidFill>
                  <a:schemeClr val="lt1"/>
                </a:solidFill>
                <a:latin typeface="Chivo"/>
                <a:ea typeface="Chivo"/>
                <a:cs typeface="Chivo"/>
                <a:sym typeface="Chivo"/>
              </a:rPr>
              <a:t>Go more in depth about specific features showcased in demo and how we made them. </a:t>
            </a:r>
            <a:endParaRPr>
              <a:solidFill>
                <a:schemeClr val="lt1"/>
              </a:solidFill>
              <a:latin typeface="Chivo"/>
              <a:ea typeface="Chivo"/>
              <a:cs typeface="Chivo"/>
              <a:sym typeface="Chivo"/>
            </a:endParaRPr>
          </a:p>
          <a:p>
            <a:pPr indent="-342900" lvl="0" marL="457200" rtl="0" algn="l">
              <a:spcBef>
                <a:spcPts val="1000"/>
              </a:spcBef>
              <a:spcAft>
                <a:spcPts val="0"/>
              </a:spcAft>
              <a:buClr>
                <a:schemeClr val="lt1"/>
              </a:buClr>
              <a:buSzPts val="1800"/>
              <a:buFont typeface="Chivo"/>
              <a:buChar char="●"/>
            </a:pPr>
            <a:r>
              <a:rPr lang="en">
                <a:solidFill>
                  <a:schemeClr val="lt1"/>
                </a:solidFill>
                <a:latin typeface="Chivo"/>
                <a:ea typeface="Chivo"/>
                <a:cs typeface="Chivo"/>
                <a:sym typeface="Chivo"/>
              </a:rPr>
              <a:t>Discuss what the future could look like for College Exam Hub.</a:t>
            </a:r>
            <a:endParaRPr>
              <a:solidFill>
                <a:schemeClr val="lt1"/>
              </a:solidFill>
              <a:latin typeface="Chivo"/>
              <a:ea typeface="Chivo"/>
              <a:cs typeface="Chivo"/>
              <a:sym typeface="Chivo"/>
            </a:endParaRPr>
          </a:p>
          <a:p>
            <a:pPr indent="0" lvl="0" marL="0" rtl="0" algn="l">
              <a:spcBef>
                <a:spcPts val="1200"/>
              </a:spcBef>
              <a:spcAft>
                <a:spcPts val="1200"/>
              </a:spcAft>
              <a:buNone/>
            </a:pPr>
            <a:r>
              <a:t/>
            </a:r>
            <a:endParaRPr>
              <a:solidFill>
                <a:schemeClr val="lt1"/>
              </a:solidFill>
              <a:latin typeface="Chivo"/>
              <a:ea typeface="Chivo"/>
              <a:cs typeface="Chivo"/>
              <a:sym typeface="Chivo"/>
            </a:endParaRPr>
          </a:p>
        </p:txBody>
      </p:sp>
      <p:pic>
        <p:nvPicPr>
          <p:cNvPr id="63" name="Google Shape;63;p14"/>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214" name="Shape 214"/>
        <p:cNvGrpSpPr/>
        <p:nvPr/>
      </p:nvGrpSpPr>
      <p:grpSpPr>
        <a:xfrm>
          <a:off x="0" y="0"/>
          <a:ext cx="0" cy="0"/>
          <a:chOff x="0" y="0"/>
          <a:chExt cx="0" cy="0"/>
        </a:xfrm>
      </p:grpSpPr>
      <p:sp>
        <p:nvSpPr>
          <p:cNvPr id="215" name="Google Shape;215;p32"/>
          <p:cNvSpPr txBox="1"/>
          <p:nvPr>
            <p:ph type="title"/>
          </p:nvPr>
        </p:nvSpPr>
        <p:spPr>
          <a:xfrm>
            <a:off x="353525" y="1245213"/>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500">
                <a:solidFill>
                  <a:schemeClr val="lt1"/>
                </a:solidFill>
                <a:latin typeface="Lilita One"/>
                <a:ea typeface="Lilita One"/>
                <a:cs typeface="Lilita One"/>
                <a:sym typeface="Lilita One"/>
              </a:rPr>
              <a:t>Thank you!</a:t>
            </a:r>
            <a:endParaRPr sz="4500">
              <a:solidFill>
                <a:schemeClr val="lt1"/>
              </a:solidFill>
              <a:latin typeface="Lilita One"/>
              <a:ea typeface="Lilita One"/>
              <a:cs typeface="Lilita One"/>
              <a:sym typeface="Lilita One"/>
            </a:endParaRPr>
          </a:p>
        </p:txBody>
      </p:sp>
      <p:cxnSp>
        <p:nvCxnSpPr>
          <p:cNvPr id="216" name="Google Shape;216;p32"/>
          <p:cNvCxnSpPr/>
          <p:nvPr/>
        </p:nvCxnSpPr>
        <p:spPr>
          <a:xfrm flipH="1" rot="10800000">
            <a:off x="2100725" y="2142388"/>
            <a:ext cx="5026200" cy="16800"/>
          </a:xfrm>
          <a:prstGeom prst="straightConnector1">
            <a:avLst/>
          </a:prstGeom>
          <a:noFill/>
          <a:ln cap="flat" cmpd="sng" w="28575">
            <a:solidFill>
              <a:schemeClr val="lt1"/>
            </a:solidFill>
            <a:prstDash val="solid"/>
            <a:round/>
            <a:headEnd len="med" w="med" type="none"/>
            <a:tailEnd len="med" w="med" type="none"/>
          </a:ln>
        </p:spPr>
      </p:cxnSp>
      <p:pic>
        <p:nvPicPr>
          <p:cNvPr id="217" name="Google Shape;217;p32"/>
          <p:cNvPicPr preferRelativeResize="0"/>
          <p:nvPr/>
        </p:nvPicPr>
        <p:blipFill>
          <a:blip r:embed="rId3">
            <a:alphaModFix/>
          </a:blip>
          <a:stretch>
            <a:fillRect/>
          </a:stretch>
        </p:blipFill>
        <p:spPr>
          <a:xfrm>
            <a:off x="3292612" y="2299663"/>
            <a:ext cx="2642427" cy="1598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What is College Exam Hub? </a:t>
            </a:r>
            <a:endParaRPr sz="3020">
              <a:solidFill>
                <a:schemeClr val="lt1"/>
              </a:solidFill>
              <a:latin typeface="Lilita One"/>
              <a:ea typeface="Lilita One"/>
              <a:cs typeface="Lilita One"/>
              <a:sym typeface="Lilita One"/>
            </a:endParaRPr>
          </a:p>
        </p:txBody>
      </p:sp>
      <p:sp>
        <p:nvSpPr>
          <p:cNvPr id="69" name="Google Shape;69;p15"/>
          <p:cNvSpPr txBox="1"/>
          <p:nvPr>
            <p:ph idx="1" type="body"/>
          </p:nvPr>
        </p:nvSpPr>
        <p:spPr>
          <a:xfrm>
            <a:off x="311700" y="1110650"/>
            <a:ext cx="8520600" cy="3416400"/>
          </a:xfrm>
          <a:prstGeom prst="rect">
            <a:avLst/>
          </a:prstGeom>
        </p:spPr>
        <p:txBody>
          <a:bodyPr anchorCtr="0" anchor="t" bIns="91425" lIns="91425" spcFirstLastPara="1" rIns="91425" wrap="square" tIns="91425">
            <a:normAutofit fontScale="85000"/>
          </a:bodyPr>
          <a:lstStyle/>
          <a:p>
            <a:pPr indent="-325755" lvl="0" marL="457200" rtl="0" algn="l">
              <a:lnSpc>
                <a:spcPct val="105000"/>
              </a:lnSpc>
              <a:spcBef>
                <a:spcPts val="0"/>
              </a:spcBef>
              <a:spcAft>
                <a:spcPts val="0"/>
              </a:spcAft>
              <a:buClr>
                <a:schemeClr val="lt1"/>
              </a:buClr>
              <a:buSzPct val="100000"/>
              <a:buFont typeface="Chivo"/>
              <a:buChar char="●"/>
            </a:pPr>
            <a:r>
              <a:rPr lang="en">
                <a:solidFill>
                  <a:schemeClr val="lt1"/>
                </a:solidFill>
                <a:latin typeface="Chivo"/>
                <a:ea typeface="Chivo"/>
                <a:cs typeface="Chivo"/>
                <a:sym typeface="Chivo"/>
              </a:rPr>
              <a:t>College Exam Hub is a web application meant to simplify the process of </a:t>
            </a:r>
            <a:r>
              <a:rPr lang="en">
                <a:solidFill>
                  <a:schemeClr val="lt1"/>
                </a:solidFill>
                <a:latin typeface="Chivo"/>
                <a:ea typeface="Chivo"/>
                <a:cs typeface="Chivo"/>
                <a:sym typeface="Chivo"/>
              </a:rPr>
              <a:t>acquiring</a:t>
            </a:r>
            <a:r>
              <a:rPr lang="en">
                <a:solidFill>
                  <a:schemeClr val="lt1"/>
                </a:solidFill>
                <a:latin typeface="Chivo"/>
                <a:ea typeface="Chivo"/>
                <a:cs typeface="Chivo"/>
                <a:sym typeface="Chivo"/>
              </a:rPr>
              <a:t> back exams here at RPI</a:t>
            </a:r>
            <a:endParaRPr>
              <a:solidFill>
                <a:schemeClr val="lt1"/>
              </a:solidFill>
              <a:latin typeface="Chivo"/>
              <a:ea typeface="Chivo"/>
              <a:cs typeface="Chivo"/>
              <a:sym typeface="Chivo"/>
            </a:endParaRPr>
          </a:p>
          <a:p>
            <a:pPr indent="-325755" lvl="0" marL="457200" rtl="0" algn="l">
              <a:lnSpc>
                <a:spcPct val="105000"/>
              </a:lnSpc>
              <a:spcBef>
                <a:spcPts val="1000"/>
              </a:spcBef>
              <a:spcAft>
                <a:spcPts val="0"/>
              </a:spcAft>
              <a:buClr>
                <a:schemeClr val="lt1"/>
              </a:buClr>
              <a:buSzPct val="100000"/>
              <a:buFont typeface="Chivo"/>
              <a:buChar char="●"/>
            </a:pPr>
            <a:r>
              <a:rPr lang="en">
                <a:solidFill>
                  <a:schemeClr val="lt1"/>
                </a:solidFill>
                <a:latin typeface="Chivo"/>
                <a:ea typeface="Chivo"/>
                <a:cs typeface="Chivo"/>
                <a:sym typeface="Chivo"/>
              </a:rPr>
              <a:t>As a finished product, it would be a dynamically updated repository for back exams, sourced by the students</a:t>
            </a:r>
            <a:endParaRPr>
              <a:solidFill>
                <a:schemeClr val="lt1"/>
              </a:solidFill>
              <a:latin typeface="Chivo"/>
              <a:ea typeface="Chivo"/>
              <a:cs typeface="Chivo"/>
              <a:sym typeface="Chivo"/>
            </a:endParaRPr>
          </a:p>
          <a:p>
            <a:pPr indent="-325755" lvl="0" marL="457200" rtl="0" algn="l">
              <a:lnSpc>
                <a:spcPct val="105000"/>
              </a:lnSpc>
              <a:spcBef>
                <a:spcPts val="1000"/>
              </a:spcBef>
              <a:spcAft>
                <a:spcPts val="0"/>
              </a:spcAft>
              <a:buClr>
                <a:schemeClr val="lt1"/>
              </a:buClr>
              <a:buSzPct val="100000"/>
              <a:buFont typeface="Chivo"/>
              <a:buChar char="●"/>
            </a:pPr>
            <a:r>
              <a:rPr lang="en">
                <a:solidFill>
                  <a:schemeClr val="lt1"/>
                </a:solidFill>
                <a:latin typeface="Chivo"/>
                <a:ea typeface="Chivo"/>
                <a:cs typeface="Chivo"/>
                <a:sym typeface="Chivo"/>
              </a:rPr>
              <a:t>As a user, you can search for exams, view ratings, and download any exam you'd like</a:t>
            </a:r>
            <a:endParaRPr>
              <a:solidFill>
                <a:schemeClr val="lt1"/>
              </a:solidFill>
              <a:latin typeface="Chivo"/>
              <a:ea typeface="Chivo"/>
              <a:cs typeface="Chivo"/>
              <a:sym typeface="Chivo"/>
            </a:endParaRPr>
          </a:p>
          <a:p>
            <a:pPr indent="-325755" lvl="0" marL="457200" rtl="0" algn="l">
              <a:lnSpc>
                <a:spcPct val="105000"/>
              </a:lnSpc>
              <a:spcBef>
                <a:spcPts val="1000"/>
              </a:spcBef>
              <a:spcAft>
                <a:spcPts val="0"/>
              </a:spcAft>
              <a:buClr>
                <a:schemeClr val="lt1"/>
              </a:buClr>
              <a:buSzPct val="100000"/>
              <a:buFont typeface="Chivo"/>
              <a:buChar char="●"/>
            </a:pPr>
            <a:r>
              <a:rPr lang="en">
                <a:solidFill>
                  <a:schemeClr val="lt1"/>
                </a:solidFill>
                <a:latin typeface="Chivo"/>
                <a:ea typeface="Chivo"/>
                <a:cs typeface="Chivo"/>
                <a:sym typeface="Chivo"/>
              </a:rPr>
              <a:t>If you confirm your university email, you gain the options of uploading your own back exams, along with leaving rating on </a:t>
            </a:r>
            <a:r>
              <a:rPr lang="en">
                <a:solidFill>
                  <a:schemeClr val="lt1"/>
                </a:solidFill>
                <a:latin typeface="Chivo"/>
                <a:ea typeface="Chivo"/>
                <a:cs typeface="Chivo"/>
                <a:sym typeface="Chivo"/>
              </a:rPr>
              <a:t>individual</a:t>
            </a:r>
            <a:r>
              <a:rPr lang="en">
                <a:solidFill>
                  <a:schemeClr val="lt1"/>
                </a:solidFill>
                <a:latin typeface="Chivo"/>
                <a:ea typeface="Chivo"/>
                <a:cs typeface="Chivo"/>
                <a:sym typeface="Chivo"/>
              </a:rPr>
              <a:t> exams</a:t>
            </a:r>
            <a:endParaRPr>
              <a:solidFill>
                <a:schemeClr val="lt1"/>
              </a:solidFill>
              <a:latin typeface="Chivo"/>
              <a:ea typeface="Chivo"/>
              <a:cs typeface="Chivo"/>
              <a:sym typeface="Chivo"/>
            </a:endParaRPr>
          </a:p>
          <a:p>
            <a:pPr indent="-325755" lvl="0" marL="457200" rtl="0" algn="l">
              <a:lnSpc>
                <a:spcPct val="105000"/>
              </a:lnSpc>
              <a:spcBef>
                <a:spcPts val="1000"/>
              </a:spcBef>
              <a:spcAft>
                <a:spcPts val="0"/>
              </a:spcAft>
              <a:buClr>
                <a:schemeClr val="lt1"/>
              </a:buClr>
              <a:buSzPct val="100000"/>
              <a:buFont typeface="Chivo"/>
              <a:buChar char="●"/>
            </a:pPr>
            <a:r>
              <a:rPr lang="en">
                <a:solidFill>
                  <a:schemeClr val="lt1"/>
                </a:solidFill>
                <a:latin typeface="Chivo"/>
                <a:ea typeface="Chivo"/>
                <a:cs typeface="Chivo"/>
                <a:sym typeface="Chivo"/>
              </a:rPr>
              <a:t>We developed this mockup with  the idea of expansion to other schools a possibility</a:t>
            </a:r>
            <a:endParaRPr>
              <a:solidFill>
                <a:schemeClr val="lt1"/>
              </a:solidFill>
              <a:latin typeface="Chivo"/>
              <a:ea typeface="Chivo"/>
              <a:cs typeface="Chivo"/>
              <a:sym typeface="Chivo"/>
            </a:endParaRPr>
          </a:p>
          <a:p>
            <a:pPr indent="0" lvl="0" marL="0" rtl="0" algn="l">
              <a:lnSpc>
                <a:spcPct val="105000"/>
              </a:lnSpc>
              <a:spcBef>
                <a:spcPts val="1000"/>
              </a:spcBef>
              <a:spcAft>
                <a:spcPts val="0"/>
              </a:spcAft>
              <a:buNone/>
            </a:pPr>
            <a:r>
              <a:t/>
            </a:r>
            <a:endParaRPr>
              <a:solidFill>
                <a:schemeClr val="lt1"/>
              </a:solidFill>
              <a:latin typeface="Chivo"/>
              <a:ea typeface="Chivo"/>
              <a:cs typeface="Chivo"/>
              <a:sym typeface="Chivo"/>
            </a:endParaRPr>
          </a:p>
          <a:p>
            <a:pPr indent="0" lvl="0" marL="0" rtl="0" algn="l">
              <a:lnSpc>
                <a:spcPct val="105000"/>
              </a:lnSpc>
              <a:spcBef>
                <a:spcPts val="1000"/>
              </a:spcBef>
              <a:spcAft>
                <a:spcPts val="1000"/>
              </a:spcAft>
              <a:buNone/>
            </a:pPr>
            <a:r>
              <a:t/>
            </a:r>
            <a:endParaRPr>
              <a:solidFill>
                <a:schemeClr val="lt1"/>
              </a:solidFill>
              <a:latin typeface="Chivo"/>
              <a:ea typeface="Chivo"/>
              <a:cs typeface="Chivo"/>
              <a:sym typeface="Chivo"/>
            </a:endParaRPr>
          </a:p>
        </p:txBody>
      </p:sp>
      <p:pic>
        <p:nvPicPr>
          <p:cNvPr id="70" name="Google Shape;70;p15"/>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Why even make this?</a:t>
            </a:r>
            <a:endParaRPr sz="3020">
              <a:solidFill>
                <a:schemeClr val="lt1"/>
              </a:solidFill>
              <a:latin typeface="Lilita One"/>
              <a:ea typeface="Lilita One"/>
              <a:cs typeface="Lilita One"/>
              <a:sym typeface="Lilita One"/>
            </a:endParaRPr>
          </a:p>
        </p:txBody>
      </p:sp>
      <p:sp>
        <p:nvSpPr>
          <p:cNvPr id="76" name="Google Shape;76;p16"/>
          <p:cNvSpPr txBox="1"/>
          <p:nvPr>
            <p:ph idx="1" type="body"/>
          </p:nvPr>
        </p:nvSpPr>
        <p:spPr>
          <a:xfrm>
            <a:off x="235500" y="1017725"/>
            <a:ext cx="5366400" cy="3469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hivo"/>
              <a:buChar char="●"/>
            </a:pPr>
            <a:r>
              <a:rPr lang="en">
                <a:solidFill>
                  <a:schemeClr val="lt1"/>
                </a:solidFill>
                <a:latin typeface="Chivo"/>
                <a:ea typeface="Chivo"/>
                <a:cs typeface="Chivo"/>
                <a:sym typeface="Chivo"/>
              </a:rPr>
              <a:t>Difficult to find good back exams</a:t>
            </a:r>
            <a:endParaRPr>
              <a:solidFill>
                <a:schemeClr val="lt1"/>
              </a:solidFill>
              <a:latin typeface="Chivo"/>
              <a:ea typeface="Chivo"/>
              <a:cs typeface="Chivo"/>
              <a:sym typeface="Chivo"/>
            </a:endParaRPr>
          </a:p>
          <a:p>
            <a:pPr indent="-317500" lvl="1" marL="914400" rtl="0" algn="l">
              <a:lnSpc>
                <a:spcPct val="115000"/>
              </a:lnSpc>
              <a:spcBef>
                <a:spcPts val="800"/>
              </a:spcBef>
              <a:spcAft>
                <a:spcPts val="0"/>
              </a:spcAft>
              <a:buClr>
                <a:schemeClr val="lt1"/>
              </a:buClr>
              <a:buSzPts val="1400"/>
              <a:buFont typeface="Chivo"/>
              <a:buChar char="○"/>
            </a:pPr>
            <a:r>
              <a:rPr lang="en">
                <a:solidFill>
                  <a:schemeClr val="lt1"/>
                </a:solidFill>
                <a:latin typeface="Chivo"/>
                <a:ea typeface="Chivo"/>
                <a:cs typeface="Chivo"/>
                <a:sym typeface="Chivo"/>
              </a:rPr>
              <a:t>Curriculum changes make older exams irrelevant</a:t>
            </a:r>
            <a:endParaRPr>
              <a:solidFill>
                <a:schemeClr val="lt1"/>
              </a:solidFill>
              <a:latin typeface="Chivo"/>
              <a:ea typeface="Chivo"/>
              <a:cs typeface="Chivo"/>
              <a:sym typeface="Chivo"/>
            </a:endParaRPr>
          </a:p>
          <a:p>
            <a:pPr indent="-317500" lvl="1" marL="914400" rtl="0" algn="l">
              <a:lnSpc>
                <a:spcPct val="115000"/>
              </a:lnSpc>
              <a:spcBef>
                <a:spcPts val="800"/>
              </a:spcBef>
              <a:spcAft>
                <a:spcPts val="0"/>
              </a:spcAft>
              <a:buClr>
                <a:schemeClr val="lt1"/>
              </a:buClr>
              <a:buSzPts val="1400"/>
              <a:buFont typeface="Chivo"/>
              <a:buChar char="○"/>
            </a:pPr>
            <a:r>
              <a:rPr lang="en">
                <a:solidFill>
                  <a:schemeClr val="lt1"/>
                </a:solidFill>
                <a:latin typeface="Chivo"/>
                <a:ea typeface="Chivo"/>
                <a:cs typeface="Chivo"/>
                <a:sym typeface="Chivo"/>
              </a:rPr>
              <a:t>Searching on the web is time-consuming - exams can be found in many different places on the web</a:t>
            </a:r>
            <a:endParaRPr>
              <a:solidFill>
                <a:schemeClr val="lt1"/>
              </a:solidFill>
              <a:latin typeface="Chivo"/>
              <a:ea typeface="Chivo"/>
              <a:cs typeface="Chivo"/>
              <a:sym typeface="Chivo"/>
            </a:endParaRPr>
          </a:p>
          <a:p>
            <a:pPr indent="-317500" lvl="1" marL="914400" rtl="0" algn="l">
              <a:lnSpc>
                <a:spcPct val="115000"/>
              </a:lnSpc>
              <a:spcBef>
                <a:spcPts val="800"/>
              </a:spcBef>
              <a:spcAft>
                <a:spcPts val="0"/>
              </a:spcAft>
              <a:buClr>
                <a:schemeClr val="lt1"/>
              </a:buClr>
              <a:buSzPts val="1400"/>
              <a:buFont typeface="Chivo"/>
              <a:buChar char="○"/>
            </a:pPr>
            <a:r>
              <a:rPr lang="en">
                <a:solidFill>
                  <a:schemeClr val="lt1"/>
                </a:solidFill>
                <a:latin typeface="Chivo"/>
                <a:ea typeface="Chivo"/>
                <a:cs typeface="Chivo"/>
                <a:sym typeface="Chivo"/>
              </a:rPr>
              <a:t>Going to APO is also a hassle - having to go to the Union to sort through file cabinets of exams is annoying</a:t>
            </a:r>
            <a:endParaRPr>
              <a:solidFill>
                <a:schemeClr val="lt1"/>
              </a:solidFill>
              <a:latin typeface="Chivo"/>
              <a:ea typeface="Chivo"/>
              <a:cs typeface="Chivo"/>
              <a:sym typeface="Chivo"/>
            </a:endParaRPr>
          </a:p>
          <a:p>
            <a:pPr indent="-342900" lvl="0" marL="457200" rtl="0" algn="l">
              <a:lnSpc>
                <a:spcPct val="115000"/>
              </a:lnSpc>
              <a:spcBef>
                <a:spcPts val="800"/>
              </a:spcBef>
              <a:spcAft>
                <a:spcPts val="0"/>
              </a:spcAft>
              <a:buClr>
                <a:schemeClr val="lt1"/>
              </a:buClr>
              <a:buSzPts val="1800"/>
              <a:buFont typeface="Chivo"/>
              <a:buChar char="●"/>
            </a:pPr>
            <a:r>
              <a:rPr lang="en">
                <a:solidFill>
                  <a:schemeClr val="lt1"/>
                </a:solidFill>
                <a:latin typeface="Chivo"/>
                <a:ea typeface="Chivo"/>
                <a:cs typeface="Chivo"/>
                <a:sym typeface="Chivo"/>
              </a:rPr>
              <a:t>Benefits of having one single place with all exams:</a:t>
            </a:r>
            <a:endParaRPr>
              <a:solidFill>
                <a:schemeClr val="lt1"/>
              </a:solidFill>
              <a:latin typeface="Chivo"/>
              <a:ea typeface="Chivo"/>
              <a:cs typeface="Chivo"/>
              <a:sym typeface="Chivo"/>
            </a:endParaRPr>
          </a:p>
          <a:p>
            <a:pPr indent="-317500" lvl="1" marL="914400" rtl="0" algn="l">
              <a:lnSpc>
                <a:spcPct val="115000"/>
              </a:lnSpc>
              <a:spcBef>
                <a:spcPts val="800"/>
              </a:spcBef>
              <a:spcAft>
                <a:spcPts val="0"/>
              </a:spcAft>
              <a:buClr>
                <a:schemeClr val="lt1"/>
              </a:buClr>
              <a:buSzPts val="1400"/>
              <a:buFont typeface="Chivo"/>
              <a:buChar char="○"/>
            </a:pPr>
            <a:r>
              <a:rPr lang="en">
                <a:solidFill>
                  <a:schemeClr val="lt1"/>
                </a:solidFill>
                <a:latin typeface="Chivo"/>
                <a:ea typeface="Chivo"/>
                <a:cs typeface="Chivo"/>
                <a:sym typeface="Chivo"/>
              </a:rPr>
              <a:t>Quick and easy to find good exams</a:t>
            </a:r>
            <a:endParaRPr>
              <a:solidFill>
                <a:schemeClr val="lt1"/>
              </a:solidFill>
              <a:latin typeface="Chivo"/>
              <a:ea typeface="Chivo"/>
              <a:cs typeface="Chivo"/>
              <a:sym typeface="Chivo"/>
            </a:endParaRPr>
          </a:p>
          <a:p>
            <a:pPr indent="-317500" lvl="1" marL="914400" rtl="0" algn="l">
              <a:lnSpc>
                <a:spcPct val="115000"/>
              </a:lnSpc>
              <a:spcBef>
                <a:spcPts val="800"/>
              </a:spcBef>
              <a:spcAft>
                <a:spcPts val="800"/>
              </a:spcAft>
              <a:buClr>
                <a:schemeClr val="lt1"/>
              </a:buClr>
              <a:buSzPts val="1400"/>
              <a:buFont typeface="Chivo"/>
              <a:buChar char="○"/>
            </a:pPr>
            <a:r>
              <a:rPr lang="en">
                <a:solidFill>
                  <a:schemeClr val="lt1"/>
                </a:solidFill>
                <a:latin typeface="Chivo"/>
                <a:ea typeface="Chivo"/>
                <a:cs typeface="Chivo"/>
                <a:sym typeface="Chivo"/>
              </a:rPr>
              <a:t>Easier to help others - upload and rate exams</a:t>
            </a:r>
            <a:endParaRPr>
              <a:solidFill>
                <a:schemeClr val="lt1"/>
              </a:solidFill>
              <a:latin typeface="Chivo"/>
              <a:ea typeface="Chivo"/>
              <a:cs typeface="Chivo"/>
              <a:sym typeface="Chivo"/>
            </a:endParaRPr>
          </a:p>
        </p:txBody>
      </p:sp>
      <p:pic>
        <p:nvPicPr>
          <p:cNvPr id="77" name="Google Shape;77;p16"/>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pic>
        <p:nvPicPr>
          <p:cNvPr id="78" name="Google Shape;78;p16"/>
          <p:cNvPicPr preferRelativeResize="0"/>
          <p:nvPr/>
        </p:nvPicPr>
        <p:blipFill rotWithShape="1">
          <a:blip r:embed="rId4">
            <a:alphaModFix/>
          </a:blip>
          <a:srcRect b="9222" l="0" r="0" t="0"/>
          <a:stretch/>
        </p:blipFill>
        <p:spPr>
          <a:xfrm>
            <a:off x="5678025" y="1466750"/>
            <a:ext cx="3465975" cy="2334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0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FF0000"/>
                </a:solidFill>
                <a:latin typeface="Lilita One"/>
                <a:ea typeface="Lilita One"/>
                <a:cs typeface="Lilita One"/>
                <a:sym typeface="Lilita One"/>
              </a:rPr>
              <a:t>Bob Intro</a:t>
            </a:r>
            <a:endParaRPr sz="3020">
              <a:solidFill>
                <a:srgbClr val="FF0000"/>
              </a:solidFill>
              <a:latin typeface="Lilita One"/>
              <a:ea typeface="Lilita One"/>
              <a:cs typeface="Lilita One"/>
              <a:sym typeface="Lilita One"/>
            </a:endParaRPr>
          </a:p>
        </p:txBody>
      </p:sp>
      <p:sp>
        <p:nvSpPr>
          <p:cNvPr id="84" name="Google Shape;84;p17"/>
          <p:cNvSpPr txBox="1"/>
          <p:nvPr>
            <p:ph idx="1" type="body"/>
          </p:nvPr>
        </p:nvSpPr>
        <p:spPr>
          <a:xfrm>
            <a:off x="311700" y="899725"/>
            <a:ext cx="8520600" cy="201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Font typeface="Chivo"/>
              <a:buChar char="●"/>
            </a:pPr>
            <a:r>
              <a:rPr lang="en">
                <a:solidFill>
                  <a:srgbClr val="FF0000"/>
                </a:solidFill>
                <a:latin typeface="Chivo"/>
                <a:ea typeface="Chivo"/>
                <a:cs typeface="Chivo"/>
                <a:sym typeface="Chivo"/>
              </a:rPr>
              <a:t>Bob’s an RPI student that has a Data Structures test coming up and he desperately </a:t>
            </a:r>
            <a:r>
              <a:rPr lang="en">
                <a:solidFill>
                  <a:srgbClr val="FF0000"/>
                </a:solidFill>
                <a:latin typeface="Chivo"/>
                <a:ea typeface="Chivo"/>
                <a:cs typeface="Chivo"/>
                <a:sym typeface="Chivo"/>
              </a:rPr>
              <a:t>needs practice with the course content</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There were changes in the curriculum made fairly recently - he needs the most recent exams available</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Older back exams that he has are not very useful so he goes to College Exam Hub</a:t>
            </a:r>
            <a:endParaRPr>
              <a:solidFill>
                <a:srgbClr val="FF0000"/>
              </a:solidFill>
              <a:latin typeface="Chivo"/>
              <a:ea typeface="Chivo"/>
              <a:cs typeface="Chivo"/>
              <a:sym typeface="Chivo"/>
            </a:endParaRPr>
          </a:p>
          <a:p>
            <a:pPr indent="0" lvl="0" marL="0" rtl="0" algn="l">
              <a:spcBef>
                <a:spcPts val="600"/>
              </a:spcBef>
              <a:spcAft>
                <a:spcPts val="1200"/>
              </a:spcAft>
              <a:buNone/>
            </a:pPr>
            <a:r>
              <a:t/>
            </a:r>
            <a:endParaRPr>
              <a:solidFill>
                <a:srgbClr val="FF0000"/>
              </a:solidFill>
              <a:latin typeface="Chivo"/>
              <a:ea typeface="Chivo"/>
              <a:cs typeface="Chivo"/>
              <a:sym typeface="Chivo"/>
            </a:endParaRPr>
          </a:p>
        </p:txBody>
      </p:sp>
      <p:pic>
        <p:nvPicPr>
          <p:cNvPr id="85" name="Google Shape;85;p17"/>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pic>
        <p:nvPicPr>
          <p:cNvPr id="86" name="Google Shape;86;p17"/>
          <p:cNvPicPr preferRelativeResize="0"/>
          <p:nvPr/>
        </p:nvPicPr>
        <p:blipFill>
          <a:blip r:embed="rId4">
            <a:alphaModFix/>
          </a:blip>
          <a:stretch>
            <a:fillRect/>
          </a:stretch>
        </p:blipFill>
        <p:spPr>
          <a:xfrm>
            <a:off x="885625" y="3069925"/>
            <a:ext cx="3686366" cy="2073576"/>
          </a:xfrm>
          <a:prstGeom prst="rect">
            <a:avLst/>
          </a:prstGeom>
          <a:noFill/>
          <a:ln>
            <a:noFill/>
          </a:ln>
        </p:spPr>
      </p:pic>
      <p:pic>
        <p:nvPicPr>
          <p:cNvPr id="87" name="Google Shape;87;p17"/>
          <p:cNvPicPr preferRelativeResize="0"/>
          <p:nvPr/>
        </p:nvPicPr>
        <p:blipFill>
          <a:blip r:embed="rId5">
            <a:alphaModFix/>
          </a:blip>
          <a:stretch>
            <a:fillRect/>
          </a:stretch>
        </p:blipFill>
        <p:spPr>
          <a:xfrm>
            <a:off x="5056575" y="3069925"/>
            <a:ext cx="3117985" cy="207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9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FF0000"/>
                </a:solidFill>
                <a:latin typeface="Lilita One"/>
                <a:ea typeface="Lilita One"/>
                <a:cs typeface="Lilita One"/>
                <a:sym typeface="Lilita One"/>
              </a:rPr>
              <a:t>Mike Intro</a:t>
            </a:r>
            <a:endParaRPr sz="3020">
              <a:solidFill>
                <a:srgbClr val="FF0000"/>
              </a:solidFill>
              <a:latin typeface="Lilita One"/>
              <a:ea typeface="Lilita One"/>
              <a:cs typeface="Lilita One"/>
              <a:sym typeface="Lilita One"/>
            </a:endParaRPr>
          </a:p>
        </p:txBody>
      </p:sp>
      <p:sp>
        <p:nvSpPr>
          <p:cNvPr id="93" name="Google Shape;93;p18"/>
          <p:cNvSpPr txBox="1"/>
          <p:nvPr>
            <p:ph idx="1" type="body"/>
          </p:nvPr>
        </p:nvSpPr>
        <p:spPr>
          <a:xfrm>
            <a:off x="311700" y="960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Font typeface="Chivo"/>
              <a:buChar char="●"/>
            </a:pPr>
            <a:r>
              <a:rPr lang="en">
                <a:solidFill>
                  <a:srgbClr val="FF0000"/>
                </a:solidFill>
                <a:latin typeface="Chivo"/>
                <a:ea typeface="Chivo"/>
                <a:cs typeface="Chivo"/>
                <a:sym typeface="Chivo"/>
              </a:rPr>
              <a:t>Mike is a student and a Physics mentor </a:t>
            </a:r>
            <a:r>
              <a:rPr lang="en">
                <a:solidFill>
                  <a:srgbClr val="FF0000"/>
                </a:solidFill>
                <a:latin typeface="Chivo"/>
                <a:ea typeface="Chivo"/>
                <a:cs typeface="Chivo"/>
                <a:sym typeface="Chivo"/>
              </a:rPr>
              <a:t>at RPI</a:t>
            </a:r>
            <a:r>
              <a:rPr lang="en">
                <a:solidFill>
                  <a:srgbClr val="FF0000"/>
                </a:solidFill>
                <a:latin typeface="Chivo"/>
                <a:ea typeface="Chivo"/>
                <a:cs typeface="Chivo"/>
                <a:sym typeface="Chivo"/>
              </a:rPr>
              <a:t> and it's getting close to final exam time </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His students have been struggling with exam questions specifically because they haven't gotten enough practice</a:t>
            </a:r>
            <a:endParaRPr>
              <a:solidFill>
                <a:srgbClr val="FF0000"/>
              </a:solidFill>
              <a:latin typeface="Chivo"/>
              <a:ea typeface="Chivo"/>
              <a:cs typeface="Chivo"/>
              <a:sym typeface="Chivo"/>
            </a:endParaRPr>
          </a:p>
          <a:p>
            <a:pPr indent="-342900" lvl="0" marL="457200" rtl="0" algn="l">
              <a:spcBef>
                <a:spcPts val="600"/>
              </a:spcBef>
              <a:spcAft>
                <a:spcPts val="0"/>
              </a:spcAft>
              <a:buClr>
                <a:srgbClr val="FF0000"/>
              </a:buClr>
              <a:buSzPts val="1800"/>
              <a:buFont typeface="Chivo"/>
              <a:buChar char="●"/>
            </a:pPr>
            <a:r>
              <a:rPr lang="en">
                <a:solidFill>
                  <a:srgbClr val="FF0000"/>
                </a:solidFill>
                <a:latin typeface="Chivo"/>
                <a:ea typeface="Chivo"/>
                <a:cs typeface="Chivo"/>
                <a:sym typeface="Chivo"/>
              </a:rPr>
              <a:t>Mike </a:t>
            </a:r>
            <a:r>
              <a:rPr lang="en">
                <a:solidFill>
                  <a:srgbClr val="FF0000"/>
                </a:solidFill>
                <a:latin typeface="Chivo"/>
                <a:ea typeface="Chivo"/>
                <a:cs typeface="Chivo"/>
                <a:sym typeface="Chivo"/>
              </a:rPr>
              <a:t>realizes</a:t>
            </a:r>
            <a:r>
              <a:rPr lang="en">
                <a:solidFill>
                  <a:srgbClr val="FF0000"/>
                </a:solidFill>
                <a:latin typeface="Chivo"/>
                <a:ea typeface="Chivo"/>
                <a:cs typeface="Chivo"/>
                <a:sym typeface="Chivo"/>
              </a:rPr>
              <a:t> that he has a really </a:t>
            </a:r>
            <a:r>
              <a:rPr lang="en">
                <a:solidFill>
                  <a:srgbClr val="FF0000"/>
                </a:solidFill>
                <a:latin typeface="Chivo"/>
                <a:ea typeface="Chivo"/>
                <a:cs typeface="Chivo"/>
                <a:sym typeface="Chivo"/>
              </a:rPr>
              <a:t>relevant</a:t>
            </a:r>
            <a:r>
              <a:rPr lang="en">
                <a:solidFill>
                  <a:srgbClr val="FF0000"/>
                </a:solidFill>
                <a:latin typeface="Chivo"/>
                <a:ea typeface="Chivo"/>
                <a:cs typeface="Chivo"/>
                <a:sym typeface="Chivo"/>
              </a:rPr>
              <a:t> back exam with a lot of questions that his students have been struggling on</a:t>
            </a:r>
            <a:endParaRPr>
              <a:solidFill>
                <a:srgbClr val="FF0000"/>
              </a:solidFill>
              <a:latin typeface="Chivo"/>
              <a:ea typeface="Chivo"/>
              <a:cs typeface="Chivo"/>
              <a:sym typeface="Chivo"/>
            </a:endParaRPr>
          </a:p>
          <a:p>
            <a:pPr indent="-342900" lvl="0" marL="457200" rtl="0" algn="l">
              <a:spcBef>
                <a:spcPts val="600"/>
              </a:spcBef>
              <a:spcAft>
                <a:spcPts val="600"/>
              </a:spcAft>
              <a:buClr>
                <a:srgbClr val="FF0000"/>
              </a:buClr>
              <a:buSzPts val="1800"/>
              <a:buFont typeface="Chivo"/>
              <a:buChar char="●"/>
            </a:pPr>
            <a:r>
              <a:rPr lang="en">
                <a:solidFill>
                  <a:srgbClr val="FF0000"/>
                </a:solidFill>
                <a:latin typeface="Chivo"/>
                <a:ea typeface="Chivo"/>
                <a:cs typeface="Chivo"/>
                <a:sym typeface="Chivo"/>
              </a:rPr>
              <a:t>He figured that instead of printing out a ton of copies, he would just upload them to college exam hub so everyone could use them</a:t>
            </a:r>
            <a:endParaRPr>
              <a:solidFill>
                <a:srgbClr val="FF0000"/>
              </a:solidFill>
              <a:latin typeface="Chivo"/>
              <a:ea typeface="Chivo"/>
              <a:cs typeface="Chivo"/>
              <a:sym typeface="Chivo"/>
            </a:endParaRPr>
          </a:p>
        </p:txBody>
      </p:sp>
      <p:pic>
        <p:nvPicPr>
          <p:cNvPr id="94" name="Google Shape;94;p18"/>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68325" y="29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Areas of Focus - Functionalities</a:t>
            </a:r>
            <a:endParaRPr sz="3020">
              <a:solidFill>
                <a:schemeClr val="lt1"/>
              </a:solidFill>
              <a:latin typeface="Lilita One"/>
              <a:ea typeface="Lilita One"/>
              <a:cs typeface="Lilita One"/>
              <a:sym typeface="Lilita One"/>
            </a:endParaRPr>
          </a:p>
        </p:txBody>
      </p:sp>
      <p:sp>
        <p:nvSpPr>
          <p:cNvPr id="100" name="Google Shape;100;p19"/>
          <p:cNvSpPr txBox="1"/>
          <p:nvPr>
            <p:ph idx="1" type="body"/>
          </p:nvPr>
        </p:nvSpPr>
        <p:spPr>
          <a:xfrm>
            <a:off x="311700" y="1075450"/>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lt1"/>
              </a:buClr>
              <a:buSzPts val="1800"/>
              <a:buFont typeface="Chivo"/>
              <a:buChar char="●"/>
            </a:pPr>
            <a:r>
              <a:rPr lang="en">
                <a:solidFill>
                  <a:schemeClr val="lt1"/>
                </a:solidFill>
                <a:latin typeface="Chivo"/>
                <a:ea typeface="Chivo"/>
                <a:cs typeface="Chivo"/>
                <a:sym typeface="Chivo"/>
              </a:rPr>
              <a:t>Our Primary Area of Focus was Javascript Interactivity</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College selection dropdown bar</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Search bar/autocomplete on multiple pages with consistent functionality</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File drag and drop Functionality </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Confirmed email session storage across all pages</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Sorting/filtering exams on course pages</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Reading in of JSON files using ajax made easily replicable with consistent AI design</a:t>
            </a:r>
            <a:endParaRPr>
              <a:solidFill>
                <a:schemeClr val="lt1"/>
              </a:solidFill>
              <a:latin typeface="Chivo"/>
              <a:ea typeface="Chivo"/>
              <a:cs typeface="Chivo"/>
              <a:sym typeface="Chivo"/>
            </a:endParaRPr>
          </a:p>
          <a:p>
            <a:pPr indent="-342900" lvl="0" marL="457200" rtl="0" algn="l">
              <a:lnSpc>
                <a:spcPct val="150000"/>
              </a:lnSpc>
              <a:spcBef>
                <a:spcPts val="0"/>
              </a:spcBef>
              <a:spcAft>
                <a:spcPts val="0"/>
              </a:spcAft>
              <a:buClr>
                <a:schemeClr val="lt1"/>
              </a:buClr>
              <a:buSzPts val="1800"/>
              <a:buFont typeface="Chivo"/>
              <a:buChar char="●"/>
            </a:pPr>
            <a:r>
              <a:rPr lang="en">
                <a:solidFill>
                  <a:schemeClr val="lt1"/>
                </a:solidFill>
                <a:latin typeface="Chivo"/>
                <a:ea typeface="Chivo"/>
                <a:cs typeface="Chivo"/>
                <a:sym typeface="Chivo"/>
              </a:rPr>
              <a:t>Our Secondary Area of Focus was HTML/CSS and graphics </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Consistent</a:t>
            </a:r>
            <a:r>
              <a:rPr lang="en">
                <a:solidFill>
                  <a:schemeClr val="lt1"/>
                </a:solidFill>
                <a:latin typeface="Chivo"/>
                <a:ea typeface="Chivo"/>
                <a:cs typeface="Chivo"/>
                <a:sym typeface="Chivo"/>
              </a:rPr>
              <a:t> header and footer</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Overall theme</a:t>
            </a:r>
            <a:endParaRPr>
              <a:solidFill>
                <a:schemeClr val="lt1"/>
              </a:solidFill>
              <a:latin typeface="Chivo"/>
              <a:ea typeface="Chivo"/>
              <a:cs typeface="Chivo"/>
              <a:sym typeface="Chivo"/>
            </a:endParaRPr>
          </a:p>
          <a:p>
            <a:pPr indent="-317500" lvl="1" marL="914400" rtl="0" algn="l">
              <a:lnSpc>
                <a:spcPct val="150000"/>
              </a:lnSpc>
              <a:spcBef>
                <a:spcPts val="0"/>
              </a:spcBef>
              <a:spcAft>
                <a:spcPts val="0"/>
              </a:spcAft>
              <a:buClr>
                <a:schemeClr val="lt1"/>
              </a:buClr>
              <a:buSzPts val="1400"/>
              <a:buFont typeface="Chivo"/>
              <a:buChar char="○"/>
            </a:pPr>
            <a:r>
              <a:rPr lang="en">
                <a:solidFill>
                  <a:schemeClr val="lt1"/>
                </a:solidFill>
                <a:latin typeface="Chivo"/>
                <a:ea typeface="Chivo"/>
                <a:cs typeface="Chivo"/>
                <a:sym typeface="Chivo"/>
              </a:rPr>
              <a:t>Basically doing all we can to make it look good!</a:t>
            </a:r>
            <a:endParaRPr>
              <a:solidFill>
                <a:schemeClr val="lt1"/>
              </a:solidFill>
              <a:latin typeface="Chivo"/>
              <a:ea typeface="Chivo"/>
              <a:cs typeface="Chivo"/>
              <a:sym typeface="Chivo"/>
            </a:endParaRPr>
          </a:p>
        </p:txBody>
      </p:sp>
      <p:pic>
        <p:nvPicPr>
          <p:cNvPr id="101" name="Google Shape;101;p19"/>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Home Page</a:t>
            </a:r>
            <a:endParaRPr sz="3020">
              <a:solidFill>
                <a:schemeClr val="lt1"/>
              </a:solidFill>
              <a:latin typeface="Lilita One"/>
              <a:ea typeface="Lilita One"/>
              <a:cs typeface="Lilita One"/>
              <a:sym typeface="Lilita One"/>
            </a:endParaRPr>
          </a:p>
        </p:txBody>
      </p:sp>
      <p:sp>
        <p:nvSpPr>
          <p:cNvPr id="107" name="Google Shape;107;p20"/>
          <p:cNvSpPr txBox="1"/>
          <p:nvPr>
            <p:ph idx="1" type="body"/>
          </p:nvPr>
        </p:nvSpPr>
        <p:spPr>
          <a:xfrm>
            <a:off x="311700" y="1126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Chivo"/>
              <a:buChar char="●"/>
            </a:pPr>
            <a:r>
              <a:rPr lang="en">
                <a:solidFill>
                  <a:schemeClr val="lt1"/>
                </a:solidFill>
                <a:latin typeface="Chivo"/>
                <a:ea typeface="Chivo"/>
                <a:cs typeface="Chivo"/>
                <a:sym typeface="Chivo"/>
              </a:rPr>
              <a:t>We have a custom logo that we designed</a:t>
            </a:r>
            <a:endParaRPr>
              <a:solidFill>
                <a:schemeClr val="lt1"/>
              </a:solidFill>
              <a:latin typeface="Chivo"/>
              <a:ea typeface="Chivo"/>
              <a:cs typeface="Chivo"/>
              <a:sym typeface="Chivo"/>
            </a:endParaRPr>
          </a:p>
          <a:p>
            <a:pPr indent="-342900" lvl="0" marL="457200" rtl="0" algn="l">
              <a:spcBef>
                <a:spcPts val="0"/>
              </a:spcBef>
              <a:spcAft>
                <a:spcPts val="0"/>
              </a:spcAft>
              <a:buClr>
                <a:schemeClr val="lt1"/>
              </a:buClr>
              <a:buSzPts val="1800"/>
              <a:buFont typeface="Chivo"/>
              <a:buChar char="●"/>
            </a:pPr>
            <a:r>
              <a:rPr lang="en">
                <a:solidFill>
                  <a:schemeClr val="lt1"/>
                </a:solidFill>
                <a:latin typeface="Chivo"/>
                <a:ea typeface="Chivo"/>
                <a:cs typeface="Chivo"/>
                <a:sym typeface="Chivo"/>
              </a:rPr>
              <a:t>A functional header that works on all pages, thanks to a universal css file</a:t>
            </a:r>
            <a:endParaRPr>
              <a:solidFill>
                <a:schemeClr val="lt1"/>
              </a:solidFill>
              <a:latin typeface="Chivo"/>
              <a:ea typeface="Chivo"/>
              <a:cs typeface="Chivo"/>
              <a:sym typeface="Chivo"/>
            </a:endParaRPr>
          </a:p>
          <a:p>
            <a:pPr indent="-342900" lvl="0" marL="457200" rtl="0" algn="l">
              <a:spcBef>
                <a:spcPts val="0"/>
              </a:spcBef>
              <a:spcAft>
                <a:spcPts val="0"/>
              </a:spcAft>
              <a:buClr>
                <a:schemeClr val="lt1"/>
              </a:buClr>
              <a:buSzPts val="1800"/>
              <a:buFont typeface="Chivo"/>
              <a:buChar char="●"/>
            </a:pPr>
            <a:r>
              <a:rPr lang="en">
                <a:solidFill>
                  <a:schemeClr val="lt1"/>
                </a:solidFill>
                <a:latin typeface="Chivo"/>
                <a:ea typeface="Chivo"/>
                <a:cs typeface="Chivo"/>
                <a:sym typeface="Chivo"/>
              </a:rPr>
              <a:t>There is also this school selector that you can use to select which college you go to, currently RPI is the only one supported</a:t>
            </a:r>
            <a:endParaRPr>
              <a:solidFill>
                <a:schemeClr val="lt1"/>
              </a:solidFill>
              <a:latin typeface="Chivo"/>
              <a:ea typeface="Chivo"/>
              <a:cs typeface="Chivo"/>
              <a:sym typeface="Chivo"/>
            </a:endParaRPr>
          </a:p>
          <a:p>
            <a:pPr indent="0" lvl="0" marL="457200" rtl="0" algn="l">
              <a:spcBef>
                <a:spcPts val="1200"/>
              </a:spcBef>
              <a:spcAft>
                <a:spcPts val="1200"/>
              </a:spcAft>
              <a:buNone/>
            </a:pPr>
            <a:r>
              <a:t/>
            </a:r>
            <a:endParaRPr>
              <a:solidFill>
                <a:schemeClr val="lt1"/>
              </a:solidFill>
              <a:latin typeface="Chivo"/>
              <a:ea typeface="Chivo"/>
              <a:cs typeface="Chivo"/>
              <a:sym typeface="Chivo"/>
            </a:endParaRPr>
          </a:p>
        </p:txBody>
      </p:sp>
      <p:pic>
        <p:nvPicPr>
          <p:cNvPr id="108" name="Google Shape;108;p20"/>
          <p:cNvPicPr preferRelativeResize="0"/>
          <p:nvPr/>
        </p:nvPicPr>
        <p:blipFill rotWithShape="1">
          <a:blip r:embed="rId3">
            <a:alphaModFix/>
          </a:blip>
          <a:srcRect b="28104" l="20084" r="21309" t="0"/>
          <a:stretch/>
        </p:blipFill>
        <p:spPr>
          <a:xfrm>
            <a:off x="8089650" y="0"/>
            <a:ext cx="1054351" cy="782549"/>
          </a:xfrm>
          <a:prstGeom prst="rect">
            <a:avLst/>
          </a:prstGeom>
          <a:noFill/>
          <a:ln>
            <a:noFill/>
          </a:ln>
        </p:spPr>
      </p:pic>
      <p:pic>
        <p:nvPicPr>
          <p:cNvPr id="109" name="Google Shape;109;p20"/>
          <p:cNvPicPr preferRelativeResize="0"/>
          <p:nvPr/>
        </p:nvPicPr>
        <p:blipFill>
          <a:blip r:embed="rId4">
            <a:alphaModFix/>
          </a:blip>
          <a:stretch>
            <a:fillRect/>
          </a:stretch>
        </p:blipFill>
        <p:spPr>
          <a:xfrm>
            <a:off x="2373050" y="3065723"/>
            <a:ext cx="4481549" cy="131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2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chemeClr val="lt1"/>
                </a:solidFill>
                <a:latin typeface="Lilita One"/>
                <a:ea typeface="Lilita One"/>
                <a:cs typeface="Lilita One"/>
                <a:sym typeface="Lilita One"/>
              </a:rPr>
              <a:t>Confirm Email Button	</a:t>
            </a:r>
            <a:endParaRPr sz="3020">
              <a:solidFill>
                <a:schemeClr val="lt1"/>
              </a:solidFill>
              <a:latin typeface="Lilita One"/>
              <a:ea typeface="Lilita One"/>
              <a:cs typeface="Lilita One"/>
              <a:sym typeface="Lilita One"/>
            </a:endParaRPr>
          </a:p>
        </p:txBody>
      </p:sp>
      <p:sp>
        <p:nvSpPr>
          <p:cNvPr id="115" name="Google Shape;115;p21"/>
          <p:cNvSpPr txBox="1"/>
          <p:nvPr>
            <p:ph idx="1" type="body"/>
          </p:nvPr>
        </p:nvSpPr>
        <p:spPr>
          <a:xfrm>
            <a:off x="311700" y="1027025"/>
            <a:ext cx="8520600" cy="34164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Clr>
                <a:schemeClr val="lt1"/>
              </a:buClr>
              <a:buSzPts val="1700"/>
              <a:buFont typeface="Chivo"/>
              <a:buChar char="●"/>
            </a:pPr>
            <a:r>
              <a:rPr lang="en" sz="1700">
                <a:solidFill>
                  <a:schemeClr val="lt1"/>
                </a:solidFill>
                <a:latin typeface="Chivo"/>
                <a:ea typeface="Chivo"/>
                <a:cs typeface="Chivo"/>
                <a:sym typeface="Chivo"/>
              </a:rPr>
              <a:t>The main part of the homepage that we want to discuss is the confirm email button as we learned some new methods in order to implement it</a:t>
            </a:r>
            <a:endParaRPr sz="1700">
              <a:solidFill>
                <a:schemeClr val="lt1"/>
              </a:solidFill>
              <a:latin typeface="Chivo"/>
              <a:ea typeface="Chivo"/>
              <a:cs typeface="Chivo"/>
              <a:sym typeface="Chivo"/>
            </a:endParaRPr>
          </a:p>
          <a:p>
            <a:pPr indent="-336550" lvl="0" marL="457200" rtl="0" algn="l">
              <a:lnSpc>
                <a:spcPct val="105000"/>
              </a:lnSpc>
              <a:spcBef>
                <a:spcPts val="600"/>
              </a:spcBef>
              <a:spcAft>
                <a:spcPts val="0"/>
              </a:spcAft>
              <a:buClr>
                <a:schemeClr val="lt1"/>
              </a:buClr>
              <a:buSzPts val="1700"/>
              <a:buFont typeface="Chivo"/>
              <a:buChar char="●"/>
            </a:pPr>
            <a:r>
              <a:rPr lang="en" sz="1700">
                <a:solidFill>
                  <a:schemeClr val="lt1"/>
                </a:solidFill>
                <a:latin typeface="Chivo"/>
                <a:ea typeface="Chivo"/>
                <a:cs typeface="Chivo"/>
                <a:sym typeface="Chivo"/>
              </a:rPr>
              <a:t>Clicking on the button will set a variable called isConfirmed and store it in session storage:</a:t>
            </a:r>
            <a:endParaRPr sz="1700">
              <a:solidFill>
                <a:schemeClr val="lt1"/>
              </a:solidFill>
              <a:latin typeface="Chivo"/>
              <a:ea typeface="Chivo"/>
              <a:cs typeface="Chivo"/>
              <a:sym typeface="Chivo"/>
            </a:endParaRPr>
          </a:p>
          <a:p>
            <a:pPr indent="-336550" lvl="1" marL="914400" rtl="0" algn="l">
              <a:lnSpc>
                <a:spcPct val="105000"/>
              </a:lnSpc>
              <a:spcBef>
                <a:spcPts val="600"/>
              </a:spcBef>
              <a:spcAft>
                <a:spcPts val="0"/>
              </a:spcAft>
              <a:buClr>
                <a:schemeClr val="lt1"/>
              </a:buClr>
              <a:buSzPts val="1700"/>
              <a:buFont typeface="Chivo"/>
              <a:buChar char="○"/>
            </a:pPr>
            <a:r>
              <a:rPr lang="en" sz="1700">
                <a:solidFill>
                  <a:schemeClr val="lt1"/>
                </a:solidFill>
                <a:latin typeface="Chivo"/>
                <a:ea typeface="Chivo"/>
                <a:cs typeface="Chivo"/>
                <a:sym typeface="Chivo"/>
              </a:rPr>
              <a:t>This means that the variable is present on all pages and is only deleted when the user closes out the tab </a:t>
            </a:r>
            <a:endParaRPr sz="1700">
              <a:solidFill>
                <a:schemeClr val="lt1"/>
              </a:solidFill>
              <a:latin typeface="Chivo"/>
              <a:ea typeface="Chivo"/>
              <a:cs typeface="Chivo"/>
              <a:sym typeface="Chivo"/>
            </a:endParaRPr>
          </a:p>
          <a:p>
            <a:pPr indent="-336550" lvl="0" marL="457200" rtl="0" algn="l">
              <a:lnSpc>
                <a:spcPct val="105000"/>
              </a:lnSpc>
              <a:spcBef>
                <a:spcPts val="600"/>
              </a:spcBef>
              <a:spcAft>
                <a:spcPts val="0"/>
              </a:spcAft>
              <a:buClr>
                <a:schemeClr val="lt1"/>
              </a:buClr>
              <a:buSzPts val="1700"/>
              <a:buFont typeface="Chivo"/>
              <a:buChar char="●"/>
            </a:pPr>
            <a:r>
              <a:rPr lang="en" sz="1700">
                <a:solidFill>
                  <a:schemeClr val="lt1"/>
                </a:solidFill>
                <a:latin typeface="Chivo"/>
                <a:ea typeface="Chivo"/>
                <a:cs typeface="Chivo"/>
                <a:sym typeface="Chivo"/>
              </a:rPr>
              <a:t>This was very useful as because of it, we could now hide and show certain functionalities that were restricted for users that only had confirmed their emails</a:t>
            </a:r>
            <a:endParaRPr sz="1700">
              <a:solidFill>
                <a:schemeClr val="lt1"/>
              </a:solidFill>
              <a:latin typeface="Chivo"/>
              <a:ea typeface="Chivo"/>
              <a:cs typeface="Chivo"/>
              <a:sym typeface="Chivo"/>
            </a:endParaRPr>
          </a:p>
          <a:p>
            <a:pPr indent="0" lvl="0" marL="0" rtl="0" algn="l">
              <a:lnSpc>
                <a:spcPct val="105000"/>
              </a:lnSpc>
              <a:spcBef>
                <a:spcPts val="600"/>
              </a:spcBef>
              <a:spcAft>
                <a:spcPts val="600"/>
              </a:spcAft>
              <a:buNone/>
            </a:pPr>
            <a:r>
              <a:t/>
            </a:r>
            <a:endParaRPr sz="1700">
              <a:solidFill>
                <a:schemeClr val="lt1"/>
              </a:solidFill>
              <a:latin typeface="Chivo"/>
              <a:ea typeface="Chivo"/>
              <a:cs typeface="Chivo"/>
              <a:sym typeface="Chivo"/>
            </a:endParaRPr>
          </a:p>
        </p:txBody>
      </p:sp>
      <p:pic>
        <p:nvPicPr>
          <p:cNvPr id="116" name="Google Shape;116;p21"/>
          <p:cNvPicPr preferRelativeResize="0"/>
          <p:nvPr/>
        </p:nvPicPr>
        <p:blipFill>
          <a:blip r:embed="rId3">
            <a:alphaModFix/>
          </a:blip>
          <a:stretch>
            <a:fillRect/>
          </a:stretch>
        </p:blipFill>
        <p:spPr>
          <a:xfrm>
            <a:off x="3961775" y="3660875"/>
            <a:ext cx="4437326" cy="1357217"/>
          </a:xfrm>
          <a:prstGeom prst="rect">
            <a:avLst/>
          </a:prstGeom>
          <a:noFill/>
          <a:ln>
            <a:noFill/>
          </a:ln>
        </p:spPr>
      </p:pic>
      <p:pic>
        <p:nvPicPr>
          <p:cNvPr id="117" name="Google Shape;117;p21"/>
          <p:cNvPicPr preferRelativeResize="0"/>
          <p:nvPr/>
        </p:nvPicPr>
        <p:blipFill rotWithShape="1">
          <a:blip r:embed="rId4">
            <a:alphaModFix/>
          </a:blip>
          <a:srcRect b="28104" l="20084" r="21309" t="0"/>
          <a:stretch/>
        </p:blipFill>
        <p:spPr>
          <a:xfrm>
            <a:off x="8089650" y="0"/>
            <a:ext cx="1054351" cy="782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