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72" r:id="rId5"/>
    <p:sldId id="274" r:id="rId6"/>
    <p:sldId id="259" r:id="rId7"/>
    <p:sldId id="260" r:id="rId8"/>
    <p:sldId id="261" r:id="rId9"/>
    <p:sldId id="275" r:id="rId10"/>
    <p:sldId id="276" r:id="rId11"/>
    <p:sldId id="265" r:id="rId12"/>
    <p:sldId id="266" r:id="rId13"/>
    <p:sldId id="270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.worldbank.org/" TargetMode="External"/><Relationship Id="rId1" Type="http://schemas.openxmlformats.org/officeDocument/2006/relationships/hyperlink" Target="http://www.sipri.org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.worldbank.org/" TargetMode="External"/><Relationship Id="rId1" Type="http://schemas.openxmlformats.org/officeDocument/2006/relationships/hyperlink" Target="http://www.sipri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1CA2AC-ADD8-4255-9128-E62249C7346C}" type="doc">
      <dgm:prSet loTypeId="urn:microsoft.com/office/officeart/2005/8/layout/chevron2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25BF74-9328-4FEF-9758-DCD84CABBD3F}">
      <dgm:prSet/>
      <dgm:spPr>
        <a:solidFill>
          <a:schemeClr val="bg1">
            <a:lumMod val="75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/>
            <a:t>SIPRI Military Expenditure Database</a:t>
          </a:r>
        </a:p>
      </dgm:t>
    </dgm:pt>
    <dgm:pt modelId="{41304922-3CBA-4067-98AF-924BFEA03AEE}" type="parTrans" cxnId="{01C098C7-4C32-4321-99BD-D6E78CDE06CF}">
      <dgm:prSet/>
      <dgm:spPr/>
      <dgm:t>
        <a:bodyPr/>
        <a:lstStyle/>
        <a:p>
          <a:endParaRPr lang="en-US"/>
        </a:p>
      </dgm:t>
    </dgm:pt>
    <dgm:pt modelId="{7A823822-BFAD-4243-9E44-62F1C9200E5E}" type="sibTrans" cxnId="{01C098C7-4C32-4321-99BD-D6E78CDE06CF}">
      <dgm:prSet/>
      <dgm:spPr/>
      <dgm:t>
        <a:bodyPr/>
        <a:lstStyle/>
        <a:p>
          <a:endParaRPr lang="en-US"/>
        </a:p>
      </dgm:t>
    </dgm:pt>
    <dgm:pt modelId="{F63AC1C6-E2B1-412B-B76D-945D976F4F63}">
      <dgm:prSet/>
      <dgm:spPr>
        <a:ln>
          <a:solidFill>
            <a:schemeClr val="accent3"/>
          </a:solidFill>
        </a:ln>
      </dgm:spPr>
      <dgm:t>
        <a:bodyPr/>
        <a:lstStyle/>
        <a:p>
          <a:r>
            <a:rPr lang="en-US">
              <a:hlinkClick xmlns:r="http://schemas.openxmlformats.org/officeDocument/2006/relationships" r:id="rId1"/>
            </a:rPr>
            <a:t>www.sipri.org</a:t>
          </a:r>
          <a:endParaRPr lang="en-US"/>
        </a:p>
      </dgm:t>
    </dgm:pt>
    <dgm:pt modelId="{DBD84695-D705-4CDB-9181-1BAA3A8CA327}" type="parTrans" cxnId="{C2493194-2188-46D6-8D4B-59E9AA98069A}">
      <dgm:prSet/>
      <dgm:spPr/>
      <dgm:t>
        <a:bodyPr/>
        <a:lstStyle/>
        <a:p>
          <a:endParaRPr lang="en-US"/>
        </a:p>
      </dgm:t>
    </dgm:pt>
    <dgm:pt modelId="{BCE3AD21-BE8A-4C79-ABE0-B06518AB0759}" type="sibTrans" cxnId="{C2493194-2188-46D6-8D4B-59E9AA98069A}">
      <dgm:prSet/>
      <dgm:spPr/>
      <dgm:t>
        <a:bodyPr/>
        <a:lstStyle/>
        <a:p>
          <a:endParaRPr lang="en-US"/>
        </a:p>
      </dgm:t>
    </dgm:pt>
    <dgm:pt modelId="{9945BA7A-B9A5-4421-A57E-94670276A77B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GDP and Per Capita GDP</a:t>
          </a:r>
        </a:p>
      </dgm:t>
    </dgm:pt>
    <dgm:pt modelId="{952CDE88-E8D2-4490-B64E-CB893001E208}" type="parTrans" cxnId="{4A0C006C-0ABF-40E4-8C5A-10BDA4C951B9}">
      <dgm:prSet/>
      <dgm:spPr/>
      <dgm:t>
        <a:bodyPr/>
        <a:lstStyle/>
        <a:p>
          <a:endParaRPr lang="en-US"/>
        </a:p>
      </dgm:t>
    </dgm:pt>
    <dgm:pt modelId="{4FAF2B87-89CF-47DB-86D9-6499A999E3B8}" type="sibTrans" cxnId="{4A0C006C-0ABF-40E4-8C5A-10BDA4C951B9}">
      <dgm:prSet/>
      <dgm:spPr/>
      <dgm:t>
        <a:bodyPr/>
        <a:lstStyle/>
        <a:p>
          <a:endParaRPr lang="en-US"/>
        </a:p>
      </dgm:t>
    </dgm:pt>
    <dgm:pt modelId="{14AD4307-54DC-4D58-BB94-70E7A4E3E366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www.data.worldbank.org</a:t>
          </a:r>
          <a:endParaRPr lang="en-US"/>
        </a:p>
      </dgm:t>
    </dgm:pt>
    <dgm:pt modelId="{D09B9DCE-1CAE-4062-965F-287845B51E90}" type="parTrans" cxnId="{41FAD036-33CF-429C-9394-D8FA7F049E80}">
      <dgm:prSet/>
      <dgm:spPr/>
      <dgm:t>
        <a:bodyPr/>
        <a:lstStyle/>
        <a:p>
          <a:endParaRPr lang="en-US"/>
        </a:p>
      </dgm:t>
    </dgm:pt>
    <dgm:pt modelId="{F0CC642F-ACD5-4516-AFD6-E06FC483ED84}" type="sibTrans" cxnId="{41FAD036-33CF-429C-9394-D8FA7F049E80}">
      <dgm:prSet/>
      <dgm:spPr/>
      <dgm:t>
        <a:bodyPr/>
        <a:lstStyle/>
        <a:p>
          <a:endParaRPr lang="en-US"/>
        </a:p>
      </dgm:t>
    </dgm:pt>
    <dgm:pt modelId="{4EBC08BA-FE1F-49C6-92BF-D90B15368EB3}" type="pres">
      <dgm:prSet presAssocID="{9E1CA2AC-ADD8-4255-9128-E62249C7346C}" presName="linearFlow" presStyleCnt="0">
        <dgm:presLayoutVars>
          <dgm:dir/>
          <dgm:animLvl val="lvl"/>
          <dgm:resizeHandles val="exact"/>
        </dgm:presLayoutVars>
      </dgm:prSet>
      <dgm:spPr/>
    </dgm:pt>
    <dgm:pt modelId="{BA31631A-CD34-4BFD-A608-607C496C1B6D}" type="pres">
      <dgm:prSet presAssocID="{7125BF74-9328-4FEF-9758-DCD84CABBD3F}" presName="composite" presStyleCnt="0"/>
      <dgm:spPr/>
    </dgm:pt>
    <dgm:pt modelId="{EF75A7FB-0523-485D-B436-5C28CCFA62ED}" type="pres">
      <dgm:prSet presAssocID="{7125BF74-9328-4FEF-9758-DCD84CABBD3F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31E53DCE-9A51-45D7-A1E5-FC8F242D68F7}" type="pres">
      <dgm:prSet presAssocID="{7125BF74-9328-4FEF-9758-DCD84CABBD3F}" presName="descendantText" presStyleLbl="alignAcc1" presStyleIdx="0" presStyleCnt="2">
        <dgm:presLayoutVars>
          <dgm:bulletEnabled val="1"/>
        </dgm:presLayoutVars>
      </dgm:prSet>
      <dgm:spPr/>
    </dgm:pt>
    <dgm:pt modelId="{6CD87AC2-A468-41F4-A9F9-697DF7494527}" type="pres">
      <dgm:prSet presAssocID="{7A823822-BFAD-4243-9E44-62F1C9200E5E}" presName="sp" presStyleCnt="0"/>
      <dgm:spPr/>
    </dgm:pt>
    <dgm:pt modelId="{FD63A187-3EDC-4769-AC1C-6C1DAD791189}" type="pres">
      <dgm:prSet presAssocID="{9945BA7A-B9A5-4421-A57E-94670276A77B}" presName="composite" presStyleCnt="0"/>
      <dgm:spPr/>
    </dgm:pt>
    <dgm:pt modelId="{103FF566-7172-4BBE-A054-FABAEFB4698B}" type="pres">
      <dgm:prSet presAssocID="{9945BA7A-B9A5-4421-A57E-94670276A77B}" presName="parentText" presStyleLbl="alignNode1" presStyleIdx="1" presStyleCnt="2" custLinFactNeighborX="-1492" custLinFactNeighborY="0">
        <dgm:presLayoutVars>
          <dgm:chMax val="1"/>
          <dgm:bulletEnabled val="1"/>
        </dgm:presLayoutVars>
      </dgm:prSet>
      <dgm:spPr/>
    </dgm:pt>
    <dgm:pt modelId="{5EF04FF6-5BB3-4A67-B2CB-CD9B21744564}" type="pres">
      <dgm:prSet presAssocID="{9945BA7A-B9A5-4421-A57E-94670276A77B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2A1C2530-C086-4831-BEC3-A812C1969137}" type="presOf" srcId="{7125BF74-9328-4FEF-9758-DCD84CABBD3F}" destId="{EF75A7FB-0523-485D-B436-5C28CCFA62ED}" srcOrd="0" destOrd="0" presId="urn:microsoft.com/office/officeart/2005/8/layout/chevron2"/>
    <dgm:cxn modelId="{17404032-DEA2-4AD1-9081-CEF9BBA69610}" type="presOf" srcId="{9945BA7A-B9A5-4421-A57E-94670276A77B}" destId="{103FF566-7172-4BBE-A054-FABAEFB4698B}" srcOrd="0" destOrd="0" presId="urn:microsoft.com/office/officeart/2005/8/layout/chevron2"/>
    <dgm:cxn modelId="{41FAD036-33CF-429C-9394-D8FA7F049E80}" srcId="{9945BA7A-B9A5-4421-A57E-94670276A77B}" destId="{14AD4307-54DC-4D58-BB94-70E7A4E3E366}" srcOrd="0" destOrd="0" parTransId="{D09B9DCE-1CAE-4062-965F-287845B51E90}" sibTransId="{F0CC642F-ACD5-4516-AFD6-E06FC483ED84}"/>
    <dgm:cxn modelId="{4A0C006C-0ABF-40E4-8C5A-10BDA4C951B9}" srcId="{9E1CA2AC-ADD8-4255-9128-E62249C7346C}" destId="{9945BA7A-B9A5-4421-A57E-94670276A77B}" srcOrd="1" destOrd="0" parTransId="{952CDE88-E8D2-4490-B64E-CB893001E208}" sibTransId="{4FAF2B87-89CF-47DB-86D9-6499A999E3B8}"/>
    <dgm:cxn modelId="{40E76C7D-B36D-4385-9E37-D35371C0CE56}" type="presOf" srcId="{14AD4307-54DC-4D58-BB94-70E7A4E3E366}" destId="{5EF04FF6-5BB3-4A67-B2CB-CD9B21744564}" srcOrd="0" destOrd="0" presId="urn:microsoft.com/office/officeart/2005/8/layout/chevron2"/>
    <dgm:cxn modelId="{C2493194-2188-46D6-8D4B-59E9AA98069A}" srcId="{7125BF74-9328-4FEF-9758-DCD84CABBD3F}" destId="{F63AC1C6-E2B1-412B-B76D-945D976F4F63}" srcOrd="0" destOrd="0" parTransId="{DBD84695-D705-4CDB-9181-1BAA3A8CA327}" sibTransId="{BCE3AD21-BE8A-4C79-ABE0-B06518AB0759}"/>
    <dgm:cxn modelId="{01C098C7-4C32-4321-99BD-D6E78CDE06CF}" srcId="{9E1CA2AC-ADD8-4255-9128-E62249C7346C}" destId="{7125BF74-9328-4FEF-9758-DCD84CABBD3F}" srcOrd="0" destOrd="0" parTransId="{41304922-3CBA-4067-98AF-924BFEA03AEE}" sibTransId="{7A823822-BFAD-4243-9E44-62F1C9200E5E}"/>
    <dgm:cxn modelId="{F8D596DF-7022-4CA6-9FBB-6C03B8174513}" type="presOf" srcId="{F63AC1C6-E2B1-412B-B76D-945D976F4F63}" destId="{31E53DCE-9A51-45D7-A1E5-FC8F242D68F7}" srcOrd="0" destOrd="0" presId="urn:microsoft.com/office/officeart/2005/8/layout/chevron2"/>
    <dgm:cxn modelId="{F87EA3F2-CA0F-4658-96FA-4F732E2A68E8}" type="presOf" srcId="{9E1CA2AC-ADD8-4255-9128-E62249C7346C}" destId="{4EBC08BA-FE1F-49C6-92BF-D90B15368EB3}" srcOrd="0" destOrd="0" presId="urn:microsoft.com/office/officeart/2005/8/layout/chevron2"/>
    <dgm:cxn modelId="{DB2E2A09-54F5-497C-836F-CAF7CD66F413}" type="presParOf" srcId="{4EBC08BA-FE1F-49C6-92BF-D90B15368EB3}" destId="{BA31631A-CD34-4BFD-A608-607C496C1B6D}" srcOrd="0" destOrd="0" presId="urn:microsoft.com/office/officeart/2005/8/layout/chevron2"/>
    <dgm:cxn modelId="{1E3B62E8-2C1B-416F-BC1A-477FC9C6F88E}" type="presParOf" srcId="{BA31631A-CD34-4BFD-A608-607C496C1B6D}" destId="{EF75A7FB-0523-485D-B436-5C28CCFA62ED}" srcOrd="0" destOrd="0" presId="urn:microsoft.com/office/officeart/2005/8/layout/chevron2"/>
    <dgm:cxn modelId="{1E3DEB55-6279-4C8C-B38B-EE2ACE39BCFC}" type="presParOf" srcId="{BA31631A-CD34-4BFD-A608-607C496C1B6D}" destId="{31E53DCE-9A51-45D7-A1E5-FC8F242D68F7}" srcOrd="1" destOrd="0" presId="urn:microsoft.com/office/officeart/2005/8/layout/chevron2"/>
    <dgm:cxn modelId="{4A4D1881-6890-4C6C-919F-A5B632E90284}" type="presParOf" srcId="{4EBC08BA-FE1F-49C6-92BF-D90B15368EB3}" destId="{6CD87AC2-A468-41F4-A9F9-697DF7494527}" srcOrd="1" destOrd="0" presId="urn:microsoft.com/office/officeart/2005/8/layout/chevron2"/>
    <dgm:cxn modelId="{52453F72-65DE-4132-AAD9-CDD97387B450}" type="presParOf" srcId="{4EBC08BA-FE1F-49C6-92BF-D90B15368EB3}" destId="{FD63A187-3EDC-4769-AC1C-6C1DAD791189}" srcOrd="2" destOrd="0" presId="urn:microsoft.com/office/officeart/2005/8/layout/chevron2"/>
    <dgm:cxn modelId="{6F10A737-19FA-4431-884A-F247FBB41F8D}" type="presParOf" srcId="{FD63A187-3EDC-4769-AC1C-6C1DAD791189}" destId="{103FF566-7172-4BBE-A054-FABAEFB4698B}" srcOrd="0" destOrd="0" presId="urn:microsoft.com/office/officeart/2005/8/layout/chevron2"/>
    <dgm:cxn modelId="{A917FD08-DBAD-4EC9-8B44-CE27ADAB60E7}" type="presParOf" srcId="{FD63A187-3EDC-4769-AC1C-6C1DAD791189}" destId="{5EF04FF6-5BB3-4A67-B2CB-CD9B217445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5A7FB-0523-485D-B436-5C28CCFA62ED}">
      <dsp:nvSpPr>
        <dsp:cNvPr id="0" name=""/>
        <dsp:cNvSpPr/>
      </dsp:nvSpPr>
      <dsp:spPr>
        <a:xfrm rot="5400000">
          <a:off x="-254932" y="255731"/>
          <a:ext cx="1699549" cy="1189684"/>
        </a:xfrm>
        <a:prstGeom prst="chevron">
          <a:avLst/>
        </a:prstGeom>
        <a:solidFill>
          <a:schemeClr val="bg1">
            <a:lumMod val="75000"/>
          </a:schemeClr>
        </a:soli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SIPRI Military Expenditure Database</a:t>
          </a:r>
        </a:p>
      </dsp:txBody>
      <dsp:txXfrm rot="-5400000">
        <a:off x="1" y="595640"/>
        <a:ext cx="1189684" cy="509865"/>
      </dsp:txXfrm>
    </dsp:sp>
    <dsp:sp modelId="{31E53DCE-9A51-45D7-A1E5-FC8F242D68F7}">
      <dsp:nvSpPr>
        <dsp:cNvPr id="0" name=""/>
        <dsp:cNvSpPr/>
      </dsp:nvSpPr>
      <dsp:spPr>
        <a:xfrm rot="5400000">
          <a:off x="5173288" y="-3982804"/>
          <a:ext cx="1104707" cy="90719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272" tIns="35560" rIns="35560" bIns="35560" numCol="1" spcCol="1270" anchor="ctr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600" kern="1200">
              <a:hlinkClick xmlns:r="http://schemas.openxmlformats.org/officeDocument/2006/relationships" r:id="rId1"/>
            </a:rPr>
            <a:t>www.sipri.org</a:t>
          </a:r>
          <a:endParaRPr lang="en-US" sz="5600" kern="1200"/>
        </a:p>
      </dsp:txBody>
      <dsp:txXfrm rot="-5400000">
        <a:off x="1189685" y="54726"/>
        <a:ext cx="9017988" cy="996853"/>
      </dsp:txXfrm>
    </dsp:sp>
    <dsp:sp modelId="{103FF566-7172-4BBE-A054-FABAEFB4698B}">
      <dsp:nvSpPr>
        <dsp:cNvPr id="0" name=""/>
        <dsp:cNvSpPr/>
      </dsp:nvSpPr>
      <dsp:spPr>
        <a:xfrm rot="5400000">
          <a:off x="-254932" y="1662331"/>
          <a:ext cx="1699549" cy="1189684"/>
        </a:xfrm>
        <a:prstGeom prst="chevron">
          <a:avLst/>
        </a:prstGeom>
        <a:solidFill>
          <a:schemeClr val="bg1">
            <a:lumMod val="7500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GDP and Per Capita GDP</a:t>
          </a:r>
        </a:p>
      </dsp:txBody>
      <dsp:txXfrm rot="-5400000">
        <a:off x="1" y="2002240"/>
        <a:ext cx="1189684" cy="509865"/>
      </dsp:txXfrm>
    </dsp:sp>
    <dsp:sp modelId="{5EF04FF6-5BB3-4A67-B2CB-CD9B21744564}">
      <dsp:nvSpPr>
        <dsp:cNvPr id="0" name=""/>
        <dsp:cNvSpPr/>
      </dsp:nvSpPr>
      <dsp:spPr>
        <a:xfrm rot="5400000">
          <a:off x="5173288" y="-2576204"/>
          <a:ext cx="1104707" cy="90719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272" tIns="35560" rIns="35560" bIns="35560" numCol="1" spcCol="1270" anchor="ctr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600" kern="1200">
              <a:hlinkClick xmlns:r="http://schemas.openxmlformats.org/officeDocument/2006/relationships" r:id="rId2"/>
            </a:rPr>
            <a:t>www.data.worldbank.org</a:t>
          </a:r>
          <a:endParaRPr lang="en-US" sz="5600" kern="1200"/>
        </a:p>
      </dsp:txBody>
      <dsp:txXfrm rot="-5400000">
        <a:off x="1189685" y="1461326"/>
        <a:ext cx="9017988" cy="996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B1EA-9DE7-4664-B786-F06BAB1F6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158144"/>
            <a:ext cx="8991600" cy="1645920"/>
          </a:xfrm>
        </p:spPr>
        <p:txBody>
          <a:bodyPr/>
          <a:lstStyle/>
          <a:p>
            <a:r>
              <a:rPr lang="en-US" dirty="0"/>
              <a:t>Military Spending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C1DFF-DE40-4BC1-8CE7-3760BC351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Jessica Fogerty</a:t>
            </a:r>
          </a:p>
          <a:p>
            <a:r>
              <a:rPr lang="en-US" sz="3200" dirty="0"/>
              <a:t>DATS 6103 Section 10</a:t>
            </a:r>
          </a:p>
        </p:txBody>
      </p:sp>
    </p:spTree>
    <p:extLst>
      <p:ext uri="{BB962C8B-B14F-4D97-AF65-F5344CB8AC3E}">
        <p14:creationId xmlns:p14="http://schemas.microsoft.com/office/powerpoint/2010/main" val="305631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F83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E1489852-3537-4107-AEF3-704471272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7276"/>
          <a:stretch/>
        </p:blipFill>
        <p:spPr>
          <a:xfrm>
            <a:off x="827443" y="643467"/>
            <a:ext cx="3445157" cy="24756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F83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CA758D1-176D-42CB-8FD2-6A328D2D7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7276"/>
          <a:stretch/>
        </p:blipFill>
        <p:spPr>
          <a:xfrm>
            <a:off x="830241" y="3748194"/>
            <a:ext cx="3439560" cy="247163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70FCB54-F790-4D3E-9F3D-A64A224882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21" r="3094" b="2"/>
          <a:stretch/>
        </p:blipFill>
        <p:spPr>
          <a:xfrm>
            <a:off x="5356285" y="650497"/>
            <a:ext cx="59870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2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6B71DF1-8473-43DF-A32E-A9CA38979F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5725" y="2480709"/>
            <a:ext cx="3232760" cy="296336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A63E95-CB62-4538-91B9-DC7BB86338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00979" y="1712334"/>
            <a:ext cx="6151233" cy="494955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B6228FB-0D87-4479-B53D-2B9B189D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5039"/>
            <a:ext cx="7729728" cy="1188720"/>
          </a:xfrm>
        </p:spPr>
        <p:txBody>
          <a:bodyPr/>
          <a:lstStyle/>
          <a:p>
            <a:r>
              <a:rPr lang="en-US" dirty="0"/>
              <a:t>Per capita military spending as a percent of per capita </a:t>
            </a:r>
            <a:r>
              <a:rPr lang="en-US" dirty="0" err="1"/>
              <a:t>gdp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2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0136-8275-47DD-9F92-75EB288B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855" y="164955"/>
            <a:ext cx="7769071" cy="929577"/>
          </a:xfrm>
        </p:spPr>
        <p:txBody>
          <a:bodyPr>
            <a:normAutofit fontScale="90000"/>
          </a:bodyPr>
          <a:lstStyle/>
          <a:p>
            <a:r>
              <a:rPr lang="en-US" dirty="0"/>
              <a:t>military spending: difference per year </a:t>
            </a:r>
            <a:br>
              <a:rPr lang="en-US" dirty="0"/>
            </a:br>
            <a:r>
              <a:rPr lang="en-US" dirty="0"/>
              <a:t>-Fixed Value-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F4BC01-C8CB-411C-A0F0-CC1CECD6C8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5193" y="1177442"/>
            <a:ext cx="8781614" cy="5535937"/>
          </a:xfr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5E9E6609-2325-417E-B6A3-19FB417DBD2D}"/>
              </a:ext>
            </a:extLst>
          </p:cNvPr>
          <p:cNvSpPr/>
          <p:nvPr/>
        </p:nvSpPr>
        <p:spPr>
          <a:xfrm>
            <a:off x="2547891" y="3170042"/>
            <a:ext cx="266330" cy="51791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4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69BD-CD1D-4FF8-AA1F-00057170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96" y="165702"/>
            <a:ext cx="8726868" cy="864108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difference between 2012-2017</a:t>
            </a:r>
            <a:br>
              <a:rPr lang="en-US" dirty="0"/>
            </a:br>
            <a:r>
              <a:rPr lang="en-US" dirty="0"/>
              <a:t>-FIXED VALUE-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811E5-F4E5-4861-B4A0-788193EB4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48" y="1904837"/>
            <a:ext cx="2683220" cy="34483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34EAE-191B-4424-8536-EDE9EFC6D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596" y="1078598"/>
            <a:ext cx="7793061" cy="577940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303A81-630D-4958-8EC1-359E2B89E160}"/>
              </a:ext>
            </a:extLst>
          </p:cNvPr>
          <p:cNvCxnSpPr/>
          <p:nvPr/>
        </p:nvCxnSpPr>
        <p:spPr>
          <a:xfrm flipV="1">
            <a:off x="4465468" y="1633491"/>
            <a:ext cx="0" cy="1713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EECA70-7102-4582-8B5A-38BFE812ABD9}"/>
              </a:ext>
            </a:extLst>
          </p:cNvPr>
          <p:cNvCxnSpPr/>
          <p:nvPr/>
        </p:nvCxnSpPr>
        <p:spPr>
          <a:xfrm>
            <a:off x="10156054" y="3755254"/>
            <a:ext cx="0" cy="179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9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69BD-CD1D-4FF8-AA1F-00057170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96" y="165702"/>
            <a:ext cx="8726868" cy="864108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difference between 2012-2017</a:t>
            </a:r>
            <a:br>
              <a:rPr lang="en-US" dirty="0"/>
            </a:br>
            <a:r>
              <a:rPr lang="en-US" dirty="0"/>
              <a:t>-percent-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265A4E-E46C-4B2B-9CCA-B73FFE820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7" y="2011370"/>
            <a:ext cx="2456821" cy="34310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A9CEBF-D5E1-4767-99DB-7B0AA2D17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191" y="1211713"/>
            <a:ext cx="7466120" cy="554864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BCDCFD-01A1-4E02-9683-45D38249DAE0}"/>
              </a:ext>
            </a:extLst>
          </p:cNvPr>
          <p:cNvCxnSpPr>
            <a:cxnSpLocks/>
          </p:cNvCxnSpPr>
          <p:nvPr/>
        </p:nvCxnSpPr>
        <p:spPr>
          <a:xfrm flipV="1">
            <a:off x="4714043" y="1633492"/>
            <a:ext cx="0" cy="2796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40312D-1CF7-4EF0-A041-55EAAD4B339D}"/>
              </a:ext>
            </a:extLst>
          </p:cNvPr>
          <p:cNvCxnSpPr>
            <a:cxnSpLocks/>
          </p:cNvCxnSpPr>
          <p:nvPr/>
        </p:nvCxnSpPr>
        <p:spPr>
          <a:xfrm flipV="1">
            <a:off x="9552372" y="3107182"/>
            <a:ext cx="0" cy="1322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BF1B0E-9920-46E4-8518-EF4E2230CAC8}"/>
              </a:ext>
            </a:extLst>
          </p:cNvPr>
          <p:cNvCxnSpPr>
            <a:cxnSpLocks/>
          </p:cNvCxnSpPr>
          <p:nvPr/>
        </p:nvCxnSpPr>
        <p:spPr>
          <a:xfrm flipV="1">
            <a:off x="7386221" y="4065973"/>
            <a:ext cx="0" cy="36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22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44D2-FE3C-4782-99FE-BD56278F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5601"/>
            <a:ext cx="7729728" cy="1188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A7E5-0AEF-4B55-927E-0278CFD0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51" y="1598558"/>
            <a:ext cx="9917097" cy="52594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u="sng" dirty="0"/>
              <a:t>Recap</a:t>
            </a:r>
            <a:r>
              <a:rPr lang="en-US" sz="7200" dirty="0"/>
              <a:t> </a:t>
            </a:r>
          </a:p>
          <a:p>
            <a:pPr lvl="1"/>
            <a:r>
              <a:rPr lang="en-US" sz="7200" dirty="0"/>
              <a:t>Saudi Arabia spends a large amount of its GDP on Military Spending compared to the other countries, Israel is also quite large. </a:t>
            </a:r>
          </a:p>
          <a:p>
            <a:pPr lvl="1"/>
            <a:r>
              <a:rPr lang="en-US" sz="7200" dirty="0"/>
              <a:t>The United States and China spend the largest amount on the Military out of all of the countries possibly in correlation with their high GDP.</a:t>
            </a:r>
          </a:p>
          <a:p>
            <a:pPr lvl="1"/>
            <a:r>
              <a:rPr lang="en-US" sz="7200" dirty="0"/>
              <a:t>The US is continually decreasing and China is continually Increasing. </a:t>
            </a:r>
          </a:p>
          <a:p>
            <a:pPr lvl="1"/>
            <a:r>
              <a:rPr lang="en-US" sz="7200" dirty="0"/>
              <a:t>Saudi Arabia spends the most on military per capita in comparison to per capita GDP.</a:t>
            </a:r>
          </a:p>
          <a:p>
            <a:pPr lvl="1"/>
            <a:r>
              <a:rPr lang="en-US" sz="7200" dirty="0"/>
              <a:t>Saudi Arabia, Israel and Russia have relatively low GDPs but relatively high Military Spending.</a:t>
            </a:r>
          </a:p>
          <a:p>
            <a:pPr marL="0" indent="0">
              <a:buNone/>
            </a:pPr>
            <a:r>
              <a:rPr lang="en-US" sz="7200" u="sng" dirty="0"/>
              <a:t>Associations/Correlations and Predictions</a:t>
            </a:r>
          </a:p>
          <a:p>
            <a:pPr lvl="1"/>
            <a:r>
              <a:rPr lang="en-US" sz="7200" dirty="0"/>
              <a:t>China might be spending more money on Military to strengthen their military presence in the East, I predict they will continue to increase spending. </a:t>
            </a:r>
          </a:p>
          <a:p>
            <a:pPr lvl="1"/>
            <a:r>
              <a:rPr lang="en-US" sz="7200" dirty="0"/>
              <a:t>The US has been decreasing military spending possibly due to budgetary cuts, I predict they will continue this trend. </a:t>
            </a:r>
          </a:p>
          <a:p>
            <a:pPr lvl="1"/>
            <a:r>
              <a:rPr lang="en-US" sz="7200" dirty="0"/>
              <a:t>Saudi Arabia might have been spending such a large amount of its GDP on military because of the on going war with Yemen. This was started in 2015- when the spike I noted earlier occurred. </a:t>
            </a:r>
          </a:p>
          <a:p>
            <a:pPr lvl="1"/>
            <a:r>
              <a:rPr lang="en-US" sz="7200" dirty="0"/>
              <a:t>Israel might have been spending more on its military spending due to the conflict in the middle east.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5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CBA4-9169-4690-BB24-83DC865F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/>
              <a:t>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4D6C-DDC8-44D9-9F41-17B1104E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u="sng"/>
              <a:t>Countries: </a:t>
            </a:r>
            <a:r>
              <a:rPr lang="en-US"/>
              <a:t>US, China, Russia, Germany, UK, France, Italy, Iran, Israel, Saudi Arabia</a:t>
            </a:r>
          </a:p>
          <a:p>
            <a:pPr>
              <a:lnSpc>
                <a:spcPct val="90000"/>
              </a:lnSpc>
            </a:pPr>
            <a:r>
              <a:rPr lang="en-US" u="sng"/>
              <a:t>Years: </a:t>
            </a:r>
            <a:r>
              <a:rPr lang="en-US"/>
              <a:t>2012-2017</a:t>
            </a:r>
          </a:p>
          <a:p>
            <a:pPr>
              <a:lnSpc>
                <a:spcPct val="90000"/>
              </a:lnSpc>
            </a:pPr>
            <a:r>
              <a:rPr lang="en-US" u="sng"/>
              <a:t>Objectives: </a:t>
            </a:r>
          </a:p>
          <a:p>
            <a:pPr marL="5715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/>
              <a:t>Compare the data to the countries GDP</a:t>
            </a:r>
          </a:p>
          <a:p>
            <a:pPr marL="5715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/>
              <a:t>Compare the data to the overall military spending of all the 10 countries</a:t>
            </a:r>
          </a:p>
          <a:p>
            <a:pPr marL="5715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/>
              <a:t>Compare the per person Military spending to per person GDP</a:t>
            </a:r>
          </a:p>
          <a:p>
            <a:pPr marL="5715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/>
              <a:t>Single out the fastest growing countries in military spending in fixed value and percent. </a:t>
            </a:r>
            <a:endParaRPr lang="en-US" dirty="0"/>
          </a:p>
        </p:txBody>
      </p:sp>
      <p:pic>
        <p:nvPicPr>
          <p:cNvPr id="7" name="Graphic 6" descr="Earth Globe Americas">
            <a:extLst>
              <a:ext uri="{FF2B5EF4-FFF2-40B4-BE49-F238E27FC236}">
                <a16:creationId xmlns:a16="http://schemas.microsoft.com/office/drawing/2014/main" id="{18B0CD86-B44F-4449-8D8F-F946B7A1E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890" y="1768763"/>
            <a:ext cx="3328416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1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6D83-85E0-47C5-8BCC-60AA1AD6D11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23E5AF-EE61-4BF7-A73B-46DE64487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891517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83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B3EA-D566-4FD1-B94E-A70F0B9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/>
              <a:t>Learning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B6FE-79EC-4BD9-99F1-F70D324D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Learned how to clean data in Python with Pandas</a:t>
            </a:r>
          </a:p>
          <a:p>
            <a:pPr lvl="1"/>
            <a:r>
              <a:rPr lang="en-US" dirty="0"/>
              <a:t>Dropped columns and rows, changed column names, joined tables.</a:t>
            </a:r>
          </a:p>
          <a:p>
            <a:pPr lvl="1"/>
            <a:r>
              <a:rPr lang="en-US" dirty="0"/>
              <a:t>Perform operations on data</a:t>
            </a:r>
          </a:p>
          <a:p>
            <a:endParaRPr lang="en-US" dirty="0"/>
          </a:p>
          <a:p>
            <a:r>
              <a:rPr lang="en-US" dirty="0"/>
              <a:t>Learned how to plot data in various ways with matplotlib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8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BBA59CB2-3EA1-4EB1-BD8A-AA19D80F9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1" y="3623770"/>
            <a:ext cx="5880422" cy="3234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8146C-EFCE-46F7-B658-68CD2FA5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336" y="509757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Military spending compared to gdp</a:t>
            </a:r>
          </a:p>
        </p:txBody>
      </p:sp>
      <p:pic>
        <p:nvPicPr>
          <p:cNvPr id="12" name="Content Placeholder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3AFD7F8-1E92-416D-AABD-121BD0A394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27198" y="2000985"/>
            <a:ext cx="6071601" cy="467677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E673C8-E370-4568-AF6B-2133C7AA46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50921" y="520509"/>
            <a:ext cx="5775859" cy="314784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8540055-B8B0-4D3E-8648-3217E695FEA0}"/>
              </a:ext>
            </a:extLst>
          </p:cNvPr>
          <p:cNvSpPr/>
          <p:nvPr/>
        </p:nvSpPr>
        <p:spPr>
          <a:xfrm>
            <a:off x="4276725" y="2952749"/>
            <a:ext cx="657225" cy="748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462A9A-B6E6-4B49-BE24-19BC7CCE9285}"/>
              </a:ext>
            </a:extLst>
          </p:cNvPr>
          <p:cNvSpPr/>
          <p:nvPr/>
        </p:nvSpPr>
        <p:spPr>
          <a:xfrm rot="21380735">
            <a:off x="341739" y="2876550"/>
            <a:ext cx="657225" cy="748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0434375-F2E1-4AAB-B8AC-6F0D00B51446}"/>
              </a:ext>
            </a:extLst>
          </p:cNvPr>
          <p:cNvSpPr/>
          <p:nvPr/>
        </p:nvSpPr>
        <p:spPr>
          <a:xfrm>
            <a:off x="3579046" y="2488287"/>
            <a:ext cx="192853" cy="4762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1533FA-7B03-42E4-8DA5-042F3F1FD3F9}"/>
              </a:ext>
            </a:extLst>
          </p:cNvPr>
          <p:cNvSpPr/>
          <p:nvPr/>
        </p:nvSpPr>
        <p:spPr>
          <a:xfrm>
            <a:off x="1800225" y="2952749"/>
            <a:ext cx="765091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0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7A2A-7408-47CE-8AF7-54CAF920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406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pPr marL="228600" lvl="1">
              <a:lnSpc>
                <a:spcPct val="90000"/>
              </a:lnSpc>
            </a:pPr>
            <a:r>
              <a:rPr lang="en-US" sz="2000">
                <a:latin typeface="+mj-lt"/>
              </a:rPr>
              <a:t>Compare the data to the countries GDP</a:t>
            </a:r>
            <a:endParaRPr lang="en-US" sz="2000" dirty="0"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DFC224-6E24-4882-B6EB-93589C89A1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13347" y="987182"/>
            <a:ext cx="8478653" cy="4930142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7A9E569-4A83-4CE0-A02C-50897B55FF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5996" y="2506424"/>
            <a:ext cx="3291646" cy="3031017"/>
          </a:xfr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E9615906-0AF9-4305-AC79-DA609D947EC3}"/>
              </a:ext>
            </a:extLst>
          </p:cNvPr>
          <p:cNvSpPr/>
          <p:nvPr/>
        </p:nvSpPr>
        <p:spPr>
          <a:xfrm>
            <a:off x="7927759" y="1651247"/>
            <a:ext cx="248575" cy="63919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5C95A38-A284-493B-B540-3CE0FAED5823}"/>
              </a:ext>
            </a:extLst>
          </p:cNvPr>
          <p:cNvSpPr/>
          <p:nvPr/>
        </p:nvSpPr>
        <p:spPr>
          <a:xfrm rot="12699141">
            <a:off x="4910832" y="3132657"/>
            <a:ext cx="248575" cy="63919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90AD8A03-46EA-4E12-8519-FA2FD15CBAF3}"/>
              </a:ext>
            </a:extLst>
          </p:cNvPr>
          <p:cNvSpPr/>
          <p:nvPr/>
        </p:nvSpPr>
        <p:spPr>
          <a:xfrm rot="12417101">
            <a:off x="5363592" y="4650813"/>
            <a:ext cx="248575" cy="63919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EBBF-9038-4EFE-B58F-9F71B733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48" y="156568"/>
            <a:ext cx="11401425" cy="927695"/>
          </a:xfrm>
        </p:spPr>
        <p:txBody>
          <a:bodyPr>
            <a:normAutofit/>
          </a:bodyPr>
          <a:lstStyle/>
          <a:p>
            <a:pPr marL="228600" lvl="1" algn="ctr">
              <a:lnSpc>
                <a:spcPct val="90000"/>
              </a:lnSpc>
            </a:pPr>
            <a:r>
              <a:rPr lang="en-US" sz="2400" dirty="0">
                <a:latin typeface="+mj-lt"/>
              </a:rPr>
              <a:t>Compare the data to the overall military spending of all the 10 countries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8AA164-18EC-404A-9924-75C5E4FA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409" y="1833167"/>
            <a:ext cx="6357391" cy="4780624"/>
          </a:xfrm>
          <a:prstGeom prst="rect">
            <a:avLst/>
          </a:prstGeom>
        </p:spPr>
      </p:pic>
      <p:pic>
        <p:nvPicPr>
          <p:cNvPr id="10" name="Picture 9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569F452B-8929-4384-AB59-D14F3ED02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98538"/>
            <a:ext cx="4728039" cy="30755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689023D-03C4-4689-A4F3-0EBE8E1B1D6E}"/>
              </a:ext>
            </a:extLst>
          </p:cNvPr>
          <p:cNvSpPr txBox="1">
            <a:spLocks/>
          </p:cNvSpPr>
          <p:nvPr/>
        </p:nvSpPr>
        <p:spPr>
          <a:xfrm>
            <a:off x="6545897" y="905472"/>
            <a:ext cx="4335780" cy="65572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In constant $us millions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A2F851-6662-46D3-92DB-DAE4D528E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50" y="3707123"/>
            <a:ext cx="4950118" cy="32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0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952213-BB4A-4F72-A044-ADA335E3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173437"/>
            <a:ext cx="11401425" cy="927695"/>
          </a:xfrm>
        </p:spPr>
        <p:txBody>
          <a:bodyPr>
            <a:normAutofit fontScale="90000"/>
          </a:bodyPr>
          <a:lstStyle/>
          <a:p>
            <a:r>
              <a:rPr lang="en-US" dirty="0"/>
              <a:t>Military Spending Per country per year</a:t>
            </a:r>
            <a:br>
              <a:rPr lang="en-US" dirty="0"/>
            </a:br>
            <a:r>
              <a:rPr lang="en-US" sz="2200" dirty="0"/>
              <a:t>-excluding the US-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B1C2F-1F68-4D63-8C31-F340CF27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178058"/>
            <a:ext cx="7553325" cy="56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6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F8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B43E21-9273-4AFF-887B-7B1BD5C39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98" y="638175"/>
            <a:ext cx="3201219" cy="248094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F8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2C39FD-1A0D-4C94-A90E-40F26DDCD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21" y="3748194"/>
            <a:ext cx="3189201" cy="247163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B30CC-C295-48CE-A196-4A932E4E5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764" y="952123"/>
            <a:ext cx="6410084" cy="49678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402B1A-748B-47A8-A9B6-F97C69FA9118}"/>
              </a:ext>
            </a:extLst>
          </p:cNvPr>
          <p:cNvSpPr/>
          <p:nvPr/>
        </p:nvSpPr>
        <p:spPr>
          <a:xfrm>
            <a:off x="8038919" y="4411781"/>
            <a:ext cx="661947" cy="585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65B856-7916-484E-8FF9-24D58212F2E3}"/>
              </a:ext>
            </a:extLst>
          </p:cNvPr>
          <p:cNvSpPr/>
          <p:nvPr/>
        </p:nvSpPr>
        <p:spPr>
          <a:xfrm>
            <a:off x="9796883" y="4493581"/>
            <a:ext cx="661947" cy="585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3F1E52-2838-49C0-95BC-364D07F6D869}"/>
              </a:ext>
            </a:extLst>
          </p:cNvPr>
          <p:cNvSpPr/>
          <p:nvPr/>
        </p:nvSpPr>
        <p:spPr>
          <a:xfrm>
            <a:off x="10892901" y="4394447"/>
            <a:ext cx="661947" cy="585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6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Military Spending </vt:lpstr>
      <vt:lpstr>Overview </vt:lpstr>
      <vt:lpstr>Data Sources</vt:lpstr>
      <vt:lpstr>Learning Outcomes</vt:lpstr>
      <vt:lpstr>Military spending compared to gdp</vt:lpstr>
      <vt:lpstr>Compare the data to the countries GDP</vt:lpstr>
      <vt:lpstr>Compare the data to the overall military spending of all the 10 countries</vt:lpstr>
      <vt:lpstr>Military Spending Per country per year -excluding the US-</vt:lpstr>
      <vt:lpstr>PowerPoint Presentation</vt:lpstr>
      <vt:lpstr>PowerPoint Presentation</vt:lpstr>
      <vt:lpstr>Per capita military spending as a percent of per capita gdp</vt:lpstr>
      <vt:lpstr>military spending: difference per year  -Fixed Value-</vt:lpstr>
      <vt:lpstr>Total difference between 2012-2017 -FIXED VALUE-</vt:lpstr>
      <vt:lpstr>Total difference between 2012-2017 -percent-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Military Spending </dc:title>
  <dc:creator>Jessica Fogerty</dc:creator>
  <cp:lastModifiedBy>Jessica Fogerty</cp:lastModifiedBy>
  <cp:revision>8</cp:revision>
  <dcterms:created xsi:type="dcterms:W3CDTF">2018-10-12T20:28:09Z</dcterms:created>
  <dcterms:modified xsi:type="dcterms:W3CDTF">2018-10-13T18:19:13Z</dcterms:modified>
</cp:coreProperties>
</file>