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6993"/>
  </p:normalViewPr>
  <p:slideViewPr>
    <p:cSldViewPr snapToGrid="0">
      <p:cViewPr varScale="1">
        <p:scale>
          <a:sx n="147" d="100"/>
          <a:sy n="147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97548C3-D8CB-2744-8CF8-BBA49A4F890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9E7F4A9-3F11-6649-A3DB-FDB2C4E4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2EA-EC36-C7D0-7EAD-57B6A6DA0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II</a:t>
            </a:r>
            <a:br>
              <a:rPr lang="en-US" dirty="0"/>
            </a:br>
            <a:r>
              <a:rPr lang="en-US" dirty="0"/>
              <a:t>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F8945-FFCB-4E15-4386-15533D08C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 Jason Fong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EC9A-356D-237A-F5F9-CFD7DB2D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0FCB-3E71-E6E1-6AC4-C32C6A9A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any of the following characteristics of homes have an impact on housing prices? </a:t>
            </a:r>
          </a:p>
          <a:p>
            <a:pPr lvl="1"/>
            <a:r>
              <a:rPr lang="en-US" dirty="0"/>
              <a:t>Having central air</a:t>
            </a:r>
          </a:p>
          <a:p>
            <a:pPr lvl="1"/>
            <a:r>
              <a:rPr lang="en-US" dirty="0"/>
              <a:t>Type of road access</a:t>
            </a:r>
          </a:p>
          <a:p>
            <a:pPr lvl="1"/>
            <a:r>
              <a:rPr lang="en-US" dirty="0"/>
              <a:t>Overall condition of the home</a:t>
            </a:r>
          </a:p>
          <a:p>
            <a:pPr lvl="1"/>
            <a:r>
              <a:rPr lang="en-US" dirty="0"/>
              <a:t>Kitchen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4E03-83B7-E5A4-FFA5-9411DCC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5720-C5D8-F202-EA40-E66D1489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Null Hypothesis 1 (H₀): The inclusion of central AC does not have an effect on housing prices.</a:t>
            </a:r>
          </a:p>
          <a:p>
            <a:pPr marL="0" indent="0">
              <a:buNone/>
            </a:pPr>
            <a:r>
              <a:rPr lang="en-US" sz="2000" dirty="0"/>
              <a:t>Alternative Hypothesis 1 (H₁): The inclusion of central AC does not have an effect on housing prices.</a:t>
            </a:r>
          </a:p>
          <a:p>
            <a:pPr marL="0" indent="0">
              <a:buNone/>
            </a:pPr>
            <a:r>
              <a:rPr lang="en-US" sz="2000" dirty="0"/>
              <a:t>Null Hypothesis 2 (H₀): The type of road access (</a:t>
            </a:r>
            <a:r>
              <a:rPr lang="en-US" sz="2000" dirty="0" err="1"/>
              <a:t>pavel</a:t>
            </a:r>
            <a:r>
              <a:rPr lang="en-US" sz="2000" dirty="0"/>
              <a:t> or gravel) does not affects housing prices.</a:t>
            </a:r>
          </a:p>
          <a:p>
            <a:pPr marL="0" indent="0">
              <a:buNone/>
            </a:pPr>
            <a:r>
              <a:rPr lang="en-US" sz="2000" dirty="0"/>
              <a:t>Alternative Hypothesis 2 (H₁): The type of road access does affect housing prices.</a:t>
            </a:r>
          </a:p>
          <a:p>
            <a:pPr marL="0" indent="0">
              <a:buNone/>
            </a:pPr>
            <a:r>
              <a:rPr lang="en-US" sz="2000" dirty="0"/>
              <a:t>Null Hypothesis 3 (H₃): Overall conditions of homes does not have an effect on housing prices.</a:t>
            </a:r>
          </a:p>
          <a:p>
            <a:pPr marL="0" indent="0">
              <a:buNone/>
            </a:pPr>
            <a:r>
              <a:rPr lang="en-US" sz="2000" dirty="0"/>
              <a:t>Alternative Hypothesis 3 (H₃): Overall conditions of homes does have an effect on housing prices. </a:t>
            </a:r>
          </a:p>
          <a:p>
            <a:pPr marL="0" indent="0">
              <a:buNone/>
            </a:pPr>
            <a:r>
              <a:rPr lang="en-US" sz="2000" dirty="0"/>
              <a:t>Null Hypothesis 4 (H₄): Kitchen quality has no effect on housing prices.</a:t>
            </a:r>
          </a:p>
          <a:p>
            <a:pPr marL="0" indent="0">
              <a:buNone/>
            </a:pPr>
            <a:r>
              <a:rPr lang="en-US" sz="2000" dirty="0"/>
              <a:t>Alternative Hypothesis 4 (H₄): Kitchen quality has an effect on housing prices. </a:t>
            </a:r>
          </a:p>
        </p:txBody>
      </p:sp>
    </p:spTree>
    <p:extLst>
      <p:ext uri="{BB962C8B-B14F-4D97-AF65-F5344CB8AC3E}">
        <p14:creationId xmlns:p14="http://schemas.microsoft.com/office/powerpoint/2010/main" val="357265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8769-869F-E579-E664-7B3AD785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9F5C-49C9-5A3E-50DE-49B33D84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from housing prices dataset (Kaggle) and understand column variables. </a:t>
            </a:r>
          </a:p>
          <a:p>
            <a:r>
              <a:rPr lang="en-US" dirty="0"/>
              <a:t>Conduct statistical analysis on said variable with housing prices using the data analysis function in Excel from the Analysis </a:t>
            </a:r>
            <a:r>
              <a:rPr lang="en-US" dirty="0" err="1"/>
              <a:t>Toolpack</a:t>
            </a:r>
            <a:r>
              <a:rPr lang="en-US" dirty="0"/>
              <a:t>. </a:t>
            </a:r>
          </a:p>
          <a:p>
            <a:r>
              <a:rPr lang="en-US" dirty="0"/>
              <a:t>Compare p-values with critical values in our analysis. </a:t>
            </a:r>
          </a:p>
        </p:txBody>
      </p:sp>
    </p:spTree>
    <p:extLst>
      <p:ext uri="{BB962C8B-B14F-4D97-AF65-F5344CB8AC3E}">
        <p14:creationId xmlns:p14="http://schemas.microsoft.com/office/powerpoint/2010/main" val="28894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52F6-7E3D-393F-F5A9-6436FC3C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Central AC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321C10-1A15-1FC9-B1CA-8CF4E1F6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6163" y="1493962"/>
            <a:ext cx="6251575" cy="33192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428B8-E59A-6D6D-747E-E5129451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(We </a:t>
            </a:r>
            <a:r>
              <a:rPr lang="en-US" b="1" dirty="0"/>
              <a:t>reject </a:t>
            </a:r>
            <a:r>
              <a:rPr lang="en-US" dirty="0"/>
              <a:t>the null hypothesis)</a:t>
            </a: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r>
              <a:rPr lang="en-US" dirty="0"/>
              <a:t>There is a significant difference in housing prices for homes with and without central AC. Hence, we can conclude that having central AC affects housing prices.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70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D2DB-17B3-066F-75DF-890FE0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Street (Pavel or Gravel)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8795A-A9E4-36B6-4D4E-BF7A84F21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680365"/>
            <a:ext cx="6251575" cy="29464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5933-AE86-C47E-FC74-7886F5EE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2057400"/>
            <a:ext cx="3932237" cy="381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(We </a:t>
            </a:r>
            <a:r>
              <a:rPr lang="en-US" b="1" dirty="0"/>
              <a:t>fail </a:t>
            </a:r>
            <a:r>
              <a:rPr lang="en-US" dirty="0"/>
              <a:t>to reject the null hypothesis)</a:t>
            </a: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r>
              <a:rPr lang="en-US" dirty="0"/>
              <a:t>The difference is not significant at the 95% confidence level. Hence, we fail to prove that the type of street has an affect on housing prices. </a:t>
            </a:r>
          </a:p>
        </p:txBody>
      </p:sp>
    </p:spTree>
    <p:extLst>
      <p:ext uri="{BB962C8B-B14F-4D97-AF65-F5344CB8AC3E}">
        <p14:creationId xmlns:p14="http://schemas.microsoft.com/office/powerpoint/2010/main" val="267624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3E8E-8D1C-AD04-9231-78B0AA0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Overall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B1DFD-F778-D545-9BF8-5C2B723D8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667665"/>
            <a:ext cx="6251575" cy="29718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C9BA-33B6-0C0C-B88A-B8DB5F939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(We </a:t>
            </a:r>
            <a:r>
              <a:rPr lang="en-US" b="1" dirty="0"/>
              <a:t>reject </a:t>
            </a:r>
            <a:r>
              <a:rPr lang="en-US" dirty="0"/>
              <a:t>the null hypothesis)</a:t>
            </a: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r>
              <a:rPr lang="en-US" dirty="0"/>
              <a:t>We find that there is a significant difference in housing prices depending on the overall quality of the home. Hence, we can conclude that overall quality has an affect on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07186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48EE-2F82-2DC7-3DAE-2263EE98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Kitchen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9E95A-61CC-8502-B83A-8A8E7CBE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688237"/>
            <a:ext cx="6251575" cy="29306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4EED-3A45-0B7F-9902-28829D88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(We </a:t>
            </a:r>
            <a:r>
              <a:rPr lang="en-US" b="1" dirty="0"/>
              <a:t>reject </a:t>
            </a:r>
            <a:r>
              <a:rPr lang="en-US" dirty="0"/>
              <a:t>the null hypothesis)</a:t>
            </a: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r>
              <a:rPr lang="en-US" dirty="0"/>
              <a:t>We find that there is a significant difference in housing prices in homes depending on the kitchen qualities. Hence, we can conclude that kitchen quality affects housing prices.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224A-9F21-72A5-B20D-124300A7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Message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EA42-0637-C457-59C1-A0EAC951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statistical analysis of the housing prices dataset showed that housing prices: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affected by the including of Central AC.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not affected by the type of road access (</a:t>
            </a:r>
            <a:r>
              <a:rPr lang="en-US" dirty="0" err="1"/>
              <a:t>pavel</a:t>
            </a:r>
            <a:r>
              <a:rPr lang="en-US" dirty="0"/>
              <a:t> or gravel).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affected by the overall quality of the house.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affected by the kitchen quality</a:t>
            </a:r>
          </a:p>
          <a:p>
            <a:pPr marL="0" indent="0">
              <a:buNone/>
            </a:pPr>
            <a:r>
              <a:rPr lang="en-US" dirty="0"/>
              <a:t>Recommendation:</a:t>
            </a:r>
          </a:p>
          <a:p>
            <a:pPr marL="0" indent="0">
              <a:buNone/>
            </a:pPr>
            <a:r>
              <a:rPr lang="en-US" dirty="0"/>
              <a:t>When predicting house prices, we should place a greater weight of judgement based on inclusion of central AC, overall house quality, and kitchen quality.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40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{A40E5533-1343-404A-9F53-365B440309CE}tf10001121_mac</Template>
  <TotalTime>2151</TotalTime>
  <Words>509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Capstone II Housing Prices</vt:lpstr>
      <vt:lpstr>Project Goal</vt:lpstr>
      <vt:lpstr>Hypothesis</vt:lpstr>
      <vt:lpstr>Process</vt:lpstr>
      <vt:lpstr>Analysis of Central AC</vt:lpstr>
      <vt:lpstr>Analysis of Street (Pavel or Gravel)</vt:lpstr>
      <vt:lpstr>Analysis of Overall Quality</vt:lpstr>
      <vt:lpstr>Analysis of Kitchen Quality</vt:lpstr>
      <vt:lpstr>Final Message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 Housing Prices</dc:title>
  <dc:creator>Jason Fong</dc:creator>
  <cp:lastModifiedBy>Jason Fong</cp:lastModifiedBy>
  <cp:revision>2</cp:revision>
  <dcterms:created xsi:type="dcterms:W3CDTF">2023-09-25T02:37:14Z</dcterms:created>
  <dcterms:modified xsi:type="dcterms:W3CDTF">2023-09-26T14:28:40Z</dcterms:modified>
</cp:coreProperties>
</file>