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4" d="100"/>
          <a:sy n="64" d="100"/>
        </p:scale>
        <p:origin x="90" y="3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88E621-EE4A-4CCD-9637-863861E27C36}"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6E50B-0F34-4D99-AFA1-70BBD4E0AA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o not remove" hidden="1">
            <a:extLst>
              <a:ext uri="{FF2B5EF4-FFF2-40B4-BE49-F238E27FC236}">
                <a16:creationId xmlns:a16="http://schemas.microsoft.com/office/drawing/2014/main" id="{4A7BA903-7E1D-99D9-FC7B-1B2811045DB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99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8E621-EE4A-4CCD-9637-863861E27C36}"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214371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8E621-EE4A-4CCD-9637-863861E27C36}"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6972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8E621-EE4A-4CCD-9637-863861E27C36}"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6E50B-0F34-4D99-AFA1-70BBD4E0AA67}" type="slidenum">
              <a:rPr lang="en-US" smtClean="0"/>
              <a:t>‹#›</a:t>
            </a:fld>
            <a:endParaRPr lang="en-US"/>
          </a:p>
        </p:txBody>
      </p:sp>
      <p:sp>
        <p:nvSpPr>
          <p:cNvPr id="7" name="Do not remove" hidden="1">
            <a:extLst>
              <a:ext uri="{FF2B5EF4-FFF2-40B4-BE49-F238E27FC236}">
                <a16:creationId xmlns:a16="http://schemas.microsoft.com/office/drawing/2014/main" id="{4CBD3C5B-BC68-3EB4-A34D-00ED3C378C2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74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8E621-EE4A-4CCD-9637-863861E27C36}"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6E50B-0F34-4D99-AFA1-70BBD4E0AA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94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8E621-EE4A-4CCD-9637-863861E27C36}"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21157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8E621-EE4A-4CCD-9637-863861E27C36}"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243364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8E621-EE4A-4CCD-9637-863861E27C36}" type="datetimeFigureOut">
              <a:rPr lang="en-US" smtClean="0"/>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161765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88E621-EE4A-4CCD-9637-863861E27C36}" type="datetimeFigureOut">
              <a:rPr lang="en-US" smtClean="0"/>
              <a:t>8/11/2023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183756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88E621-EE4A-4CCD-9637-863861E27C36}" type="datetimeFigureOut">
              <a:rPr lang="en-US" smtClean="0"/>
              <a:t>8/11/2023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16E50B-0F34-4D99-AFA1-70BBD4E0AA67}" type="slidenum">
              <a:rPr lang="en-US" smtClean="0"/>
              <a:t>‹#›</a:t>
            </a:fld>
            <a:endParaRPr lang="en-US"/>
          </a:p>
        </p:txBody>
      </p:sp>
    </p:spTree>
    <p:extLst>
      <p:ext uri="{BB962C8B-B14F-4D97-AF65-F5344CB8AC3E}">
        <p14:creationId xmlns:p14="http://schemas.microsoft.com/office/powerpoint/2010/main" val="329394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8E621-EE4A-4CCD-9637-863861E27C36}"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6E50B-0F34-4D99-AFA1-70BBD4E0AA67}" type="slidenum">
              <a:rPr lang="en-US" smtClean="0"/>
              <a:t>‹#›</a:t>
            </a:fld>
            <a:endParaRPr lang="en-US"/>
          </a:p>
        </p:txBody>
      </p:sp>
    </p:spTree>
    <p:extLst>
      <p:ext uri="{BB962C8B-B14F-4D97-AF65-F5344CB8AC3E}">
        <p14:creationId xmlns:p14="http://schemas.microsoft.com/office/powerpoint/2010/main" val="101127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88E621-EE4A-4CCD-9637-863861E27C36}" type="datetimeFigureOut">
              <a:rPr lang="en-US" smtClean="0"/>
              <a:t>8/11/2023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16E50B-0F34-4D99-AFA1-70BBD4E0AA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476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D90C-EE68-7291-615B-0B93E69E64E5}"/>
              </a:ext>
            </a:extLst>
          </p:cNvPr>
          <p:cNvSpPr>
            <a:spLocks noGrp="1"/>
          </p:cNvSpPr>
          <p:nvPr>
            <p:ph type="ctrTitle"/>
          </p:nvPr>
        </p:nvSpPr>
        <p:spPr/>
        <p:txBody>
          <a:bodyPr>
            <a:normAutofit/>
          </a:bodyPr>
          <a:lstStyle/>
          <a:p>
            <a:r>
              <a:rPr lang="en-US" dirty="0"/>
              <a:t>Lariat Rental Fleet Profit Optimization Plan</a:t>
            </a:r>
          </a:p>
        </p:txBody>
      </p:sp>
      <p:sp>
        <p:nvSpPr>
          <p:cNvPr id="3" name="Subtitle 2">
            <a:extLst>
              <a:ext uri="{FF2B5EF4-FFF2-40B4-BE49-F238E27FC236}">
                <a16:creationId xmlns:a16="http://schemas.microsoft.com/office/drawing/2014/main" id="{6B741CB9-33AA-2042-9A4D-AAD31AE0CC55}"/>
              </a:ext>
            </a:extLst>
          </p:cNvPr>
          <p:cNvSpPr>
            <a:spLocks noGrp="1"/>
          </p:cNvSpPr>
          <p:nvPr>
            <p:ph type="subTitle" idx="1"/>
          </p:nvPr>
        </p:nvSpPr>
        <p:spPr/>
        <p:txBody>
          <a:bodyPr/>
          <a:lstStyle/>
          <a:p>
            <a:r>
              <a:rPr lang="en-US" dirty="0"/>
              <a:t>By Jason Fong</a:t>
            </a:r>
          </a:p>
          <a:p>
            <a:r>
              <a:rPr lang="en-US" dirty="0"/>
              <a:t>8/2/2023</a:t>
            </a:r>
          </a:p>
        </p:txBody>
      </p:sp>
    </p:spTree>
    <p:extLst>
      <p:ext uri="{BB962C8B-B14F-4D97-AF65-F5344CB8AC3E}">
        <p14:creationId xmlns:p14="http://schemas.microsoft.com/office/powerpoint/2010/main" val="391846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5D82-D6F3-2F42-6168-E0BD3E92FC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D05245-A2B8-ED9A-057E-A77A078D3D66}"/>
              </a:ext>
            </a:extLst>
          </p:cNvPr>
          <p:cNvSpPr>
            <a:spLocks noGrp="1"/>
          </p:cNvSpPr>
          <p:nvPr>
            <p:ph idx="1"/>
          </p:nvPr>
        </p:nvSpPr>
        <p:spPr/>
        <p:txBody>
          <a:bodyPr/>
          <a:lstStyle/>
          <a:p>
            <a:r>
              <a:rPr lang="en-US" dirty="0"/>
              <a:t>In conclusion, our strategy of increasing production of those than make over $200/day, decreasing production of those than make less than $100/day, and discontinuing those with a negative profit margin increased our net profit by approximately 17%. </a:t>
            </a:r>
          </a:p>
          <a:p>
            <a:r>
              <a:rPr lang="en-US" dirty="0"/>
              <a:t>Analysts and managers of Lariat Fleet can further optimize profit by adjusting inputs in our model, as our model allows users to immediately see differences in their new forecasted numbers and their baseline. </a:t>
            </a:r>
          </a:p>
        </p:txBody>
      </p:sp>
    </p:spTree>
    <p:extLst>
      <p:ext uri="{BB962C8B-B14F-4D97-AF65-F5344CB8AC3E}">
        <p14:creationId xmlns:p14="http://schemas.microsoft.com/office/powerpoint/2010/main" val="389693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CF3F-6E9A-CACC-96A1-5C36E46F01D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7FF3646-B868-E07E-0E0F-A29E66CF45AA}"/>
              </a:ext>
            </a:extLst>
          </p:cNvPr>
          <p:cNvSpPr>
            <a:spLocks noGrp="1"/>
          </p:cNvSpPr>
          <p:nvPr>
            <p:ph idx="1"/>
          </p:nvPr>
        </p:nvSpPr>
        <p:spPr/>
        <p:txBody>
          <a:bodyPr/>
          <a:lstStyle/>
          <a:p>
            <a:r>
              <a:rPr lang="en-US" dirty="0"/>
              <a:t>Identify which vehicles identify the most profit on a day to day basis</a:t>
            </a:r>
          </a:p>
          <a:p>
            <a:r>
              <a:rPr lang="en-US" dirty="0"/>
              <a:t>Choose correct inputs for our revenue and cost models</a:t>
            </a:r>
          </a:p>
          <a:p>
            <a:r>
              <a:rPr lang="en-US" dirty="0"/>
              <a:t>Identify which input manipulation would increase revenue while reducing costs</a:t>
            </a:r>
          </a:p>
        </p:txBody>
      </p:sp>
    </p:spTree>
    <p:extLst>
      <p:ext uri="{BB962C8B-B14F-4D97-AF65-F5344CB8AC3E}">
        <p14:creationId xmlns:p14="http://schemas.microsoft.com/office/powerpoint/2010/main" val="298939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03C5-8FC9-2DD6-5E82-08205985D6ED}"/>
              </a:ext>
            </a:extLst>
          </p:cNvPr>
          <p:cNvSpPr>
            <a:spLocks noGrp="1"/>
          </p:cNvSpPr>
          <p:nvPr>
            <p:ph type="title"/>
          </p:nvPr>
        </p:nvSpPr>
        <p:spPr/>
        <p:txBody>
          <a:bodyPr/>
          <a:lstStyle/>
          <a:p>
            <a:r>
              <a:rPr lang="en-US" dirty="0"/>
              <a:t>Current Business Financials</a:t>
            </a:r>
          </a:p>
        </p:txBody>
      </p:sp>
      <p:sp>
        <p:nvSpPr>
          <p:cNvPr id="3" name="Content Placeholder 2">
            <a:extLst>
              <a:ext uri="{FF2B5EF4-FFF2-40B4-BE49-F238E27FC236}">
                <a16:creationId xmlns:a16="http://schemas.microsoft.com/office/drawing/2014/main" id="{2E0597A4-3DD7-5B9A-EE53-D965A494A13C}"/>
              </a:ext>
            </a:extLst>
          </p:cNvPr>
          <p:cNvSpPr>
            <a:spLocks noGrp="1"/>
          </p:cNvSpPr>
          <p:nvPr>
            <p:ph idx="1"/>
          </p:nvPr>
        </p:nvSpPr>
        <p:spPr/>
        <p:txBody>
          <a:bodyPr/>
          <a:lstStyle/>
          <a:p>
            <a:r>
              <a:rPr lang="en-US" dirty="0"/>
              <a:t>Looking at our current revenue generated and costs incurred for the year 2018, Lariat Rental had made $7,284,336 in revenue and incurred $4,330,656 in costs. Hence, they had a profit of $2,953,680. </a:t>
            </a:r>
          </a:p>
          <a:p>
            <a:r>
              <a:rPr lang="en-US" dirty="0"/>
              <a:t>Using our model, we can see the effects of reducing our costs and increasing production in certain car models to increase profits. </a:t>
            </a:r>
          </a:p>
          <a:p>
            <a:r>
              <a:rPr lang="en-US" dirty="0"/>
              <a:t>There are a number of models in our fleet that produce little or even negative profits, and reducing costs in these models could prove profitable for Lariat. </a:t>
            </a:r>
          </a:p>
        </p:txBody>
      </p:sp>
    </p:spTree>
    <p:extLst>
      <p:ext uri="{BB962C8B-B14F-4D97-AF65-F5344CB8AC3E}">
        <p14:creationId xmlns:p14="http://schemas.microsoft.com/office/powerpoint/2010/main" val="109842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CDF5-B4CB-5132-E153-C4EAE5FE2112}"/>
              </a:ext>
            </a:extLst>
          </p:cNvPr>
          <p:cNvSpPr>
            <a:spLocks noGrp="1"/>
          </p:cNvSpPr>
          <p:nvPr>
            <p:ph type="title"/>
          </p:nvPr>
        </p:nvSpPr>
        <p:spPr/>
        <p:txBody>
          <a:bodyPr/>
          <a:lstStyle/>
          <a:p>
            <a:r>
              <a:rPr lang="en-US" dirty="0"/>
              <a:t>Model Overview</a:t>
            </a:r>
          </a:p>
        </p:txBody>
      </p:sp>
      <p:sp>
        <p:nvSpPr>
          <p:cNvPr id="3" name="Content Placeholder 2">
            <a:extLst>
              <a:ext uri="{FF2B5EF4-FFF2-40B4-BE49-F238E27FC236}">
                <a16:creationId xmlns:a16="http://schemas.microsoft.com/office/drawing/2014/main" id="{A6F1C5FE-2FF8-4D9A-2358-037858754345}"/>
              </a:ext>
            </a:extLst>
          </p:cNvPr>
          <p:cNvSpPr>
            <a:spLocks noGrp="1"/>
          </p:cNvSpPr>
          <p:nvPr>
            <p:ph idx="1"/>
          </p:nvPr>
        </p:nvSpPr>
        <p:spPr/>
        <p:txBody>
          <a:bodyPr/>
          <a:lstStyle/>
          <a:p>
            <a:r>
              <a:rPr lang="en-US" dirty="0"/>
              <a:t>For our model, we calculated the average profit per day for each car model and ranked it in descending order. We then split the models into three categories, those that generate more than $200/day, those between $100 and $200 a day, and those that generate less than $100 a day. </a:t>
            </a:r>
          </a:p>
          <a:p>
            <a:r>
              <a:rPr lang="en-US" dirty="0"/>
              <a:t>We allowed users to change revenue and costs for each category by a certain percentage. Depending on our user inputs, we can see the effect it has on our forecasted profit and compare it to our current profit(baseline). </a:t>
            </a:r>
          </a:p>
        </p:txBody>
      </p:sp>
    </p:spTree>
    <p:extLst>
      <p:ext uri="{BB962C8B-B14F-4D97-AF65-F5344CB8AC3E}">
        <p14:creationId xmlns:p14="http://schemas.microsoft.com/office/powerpoint/2010/main" val="397575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D88D-1AA8-5AB3-4415-EF8938463048}"/>
              </a:ext>
            </a:extLst>
          </p:cNvPr>
          <p:cNvSpPr>
            <a:spLocks noGrp="1"/>
          </p:cNvSpPr>
          <p:nvPr>
            <p:ph type="title"/>
          </p:nvPr>
        </p:nvSpPr>
        <p:spPr>
          <a:xfrm>
            <a:off x="1097280" y="0"/>
            <a:ext cx="10058400" cy="1450757"/>
          </a:xfrm>
        </p:spPr>
        <p:txBody>
          <a:bodyPr/>
          <a:lstStyle/>
          <a:p>
            <a:r>
              <a:rPr lang="en-US" dirty="0"/>
              <a:t>Model Overview (cont.)</a:t>
            </a:r>
          </a:p>
        </p:txBody>
      </p:sp>
      <p:sp>
        <p:nvSpPr>
          <p:cNvPr id="3" name="Content Placeholder 2">
            <a:extLst>
              <a:ext uri="{FF2B5EF4-FFF2-40B4-BE49-F238E27FC236}">
                <a16:creationId xmlns:a16="http://schemas.microsoft.com/office/drawing/2014/main" id="{90F50A2C-B5EC-F43C-EDEB-AE4CC892D5B0}"/>
              </a:ext>
            </a:extLst>
          </p:cNvPr>
          <p:cNvSpPr>
            <a:spLocks noGrp="1"/>
          </p:cNvSpPr>
          <p:nvPr>
            <p:ph idx="1"/>
          </p:nvPr>
        </p:nvSpPr>
        <p:spPr>
          <a:xfrm>
            <a:off x="1097280" y="1450757"/>
            <a:ext cx="10058400" cy="4023360"/>
          </a:xfrm>
        </p:spPr>
        <p:txBody>
          <a:bodyPr/>
          <a:lstStyle/>
          <a:p>
            <a:r>
              <a:rPr lang="en-US" dirty="0"/>
              <a:t>Here is what our current input model looks like. </a:t>
            </a:r>
          </a:p>
        </p:txBody>
      </p:sp>
      <p:pic>
        <p:nvPicPr>
          <p:cNvPr id="9" name="Picture 8">
            <a:extLst>
              <a:ext uri="{FF2B5EF4-FFF2-40B4-BE49-F238E27FC236}">
                <a16:creationId xmlns:a16="http://schemas.microsoft.com/office/drawing/2014/main" id="{6556CA34-5701-5B69-14E5-1030632B0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24" y="1727416"/>
            <a:ext cx="5801535" cy="4544059"/>
          </a:xfrm>
          <a:prstGeom prst="rect">
            <a:avLst/>
          </a:prstGeom>
        </p:spPr>
      </p:pic>
      <p:pic>
        <p:nvPicPr>
          <p:cNvPr id="11" name="Picture 10">
            <a:extLst>
              <a:ext uri="{FF2B5EF4-FFF2-40B4-BE49-F238E27FC236}">
                <a16:creationId xmlns:a16="http://schemas.microsoft.com/office/drawing/2014/main" id="{535D337E-1B15-4414-76CB-D11306DFB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040" y="2781300"/>
            <a:ext cx="4887007" cy="2857899"/>
          </a:xfrm>
          <a:prstGeom prst="rect">
            <a:avLst/>
          </a:prstGeom>
        </p:spPr>
      </p:pic>
    </p:spTree>
    <p:extLst>
      <p:ext uri="{BB962C8B-B14F-4D97-AF65-F5344CB8AC3E}">
        <p14:creationId xmlns:p14="http://schemas.microsoft.com/office/powerpoint/2010/main" val="258666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E1E2-6C90-2F42-88E6-2E074C5014E6}"/>
              </a:ext>
            </a:extLst>
          </p:cNvPr>
          <p:cNvSpPr>
            <a:spLocks noGrp="1"/>
          </p:cNvSpPr>
          <p:nvPr>
            <p:ph type="title"/>
          </p:nvPr>
        </p:nvSpPr>
        <p:spPr/>
        <p:txBody>
          <a:bodyPr/>
          <a:lstStyle/>
          <a:p>
            <a:r>
              <a:rPr lang="en-US" dirty="0"/>
              <a:t>Revenue Maximation Strategy</a:t>
            </a:r>
          </a:p>
        </p:txBody>
      </p:sp>
      <p:sp>
        <p:nvSpPr>
          <p:cNvPr id="3" name="Content Placeholder 2">
            <a:extLst>
              <a:ext uri="{FF2B5EF4-FFF2-40B4-BE49-F238E27FC236}">
                <a16:creationId xmlns:a16="http://schemas.microsoft.com/office/drawing/2014/main" id="{037A6104-892C-7644-F1EA-03E1F175F038}"/>
              </a:ext>
            </a:extLst>
          </p:cNvPr>
          <p:cNvSpPr>
            <a:spLocks noGrp="1"/>
          </p:cNvSpPr>
          <p:nvPr>
            <p:ph idx="1"/>
          </p:nvPr>
        </p:nvSpPr>
        <p:spPr/>
        <p:txBody>
          <a:bodyPr/>
          <a:lstStyle/>
          <a:p>
            <a:r>
              <a:rPr lang="en-US" dirty="0"/>
              <a:t>Our model allows us to see what would happen if we had discontinued usage of vehicles that had a negative profit margin. </a:t>
            </a:r>
          </a:p>
          <a:p>
            <a:r>
              <a:rPr lang="en-US" dirty="0"/>
              <a:t>It goes without saying that we should discontinue those with a negative profit margin, and increase utilization of those that significant profit margins. </a:t>
            </a:r>
          </a:p>
          <a:p>
            <a:r>
              <a:rPr lang="en-US" dirty="0"/>
              <a:t>In our case, we would increase revenue% of vehicles that make over $200/day. </a:t>
            </a:r>
          </a:p>
        </p:txBody>
      </p:sp>
    </p:spTree>
    <p:extLst>
      <p:ext uri="{BB962C8B-B14F-4D97-AF65-F5344CB8AC3E}">
        <p14:creationId xmlns:p14="http://schemas.microsoft.com/office/powerpoint/2010/main" val="142117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3C0-3335-D1E0-A3CD-E83110435798}"/>
              </a:ext>
            </a:extLst>
          </p:cNvPr>
          <p:cNvSpPr>
            <a:spLocks noGrp="1"/>
          </p:cNvSpPr>
          <p:nvPr>
            <p:ph type="title"/>
          </p:nvPr>
        </p:nvSpPr>
        <p:spPr/>
        <p:txBody>
          <a:bodyPr/>
          <a:lstStyle/>
          <a:p>
            <a:r>
              <a:rPr lang="en-US" dirty="0"/>
              <a:t>Revenue Maximation Strategy (cont.)</a:t>
            </a:r>
          </a:p>
        </p:txBody>
      </p:sp>
      <p:sp>
        <p:nvSpPr>
          <p:cNvPr id="3" name="Content Placeholder 2">
            <a:extLst>
              <a:ext uri="{FF2B5EF4-FFF2-40B4-BE49-F238E27FC236}">
                <a16:creationId xmlns:a16="http://schemas.microsoft.com/office/drawing/2014/main" id="{6C9D100E-C619-6A47-99E5-3D16B87A2C7E}"/>
              </a:ext>
            </a:extLst>
          </p:cNvPr>
          <p:cNvSpPr>
            <a:spLocks noGrp="1"/>
          </p:cNvSpPr>
          <p:nvPr>
            <p:ph idx="1"/>
          </p:nvPr>
        </p:nvSpPr>
        <p:spPr/>
        <p:txBody>
          <a:bodyPr/>
          <a:lstStyle/>
          <a:p>
            <a:r>
              <a:rPr lang="en-US" dirty="0"/>
              <a:t>What we would recommend is that we should increase revenue production of those that generate over $200/day by 10 percent, decrease revenue production of those that make less than $100/day by 10%, and then discontinue those that have a negative profit margin. We this plan, we had profits of $3,442,386.60 compared to our baseline profit of $2,953,680.00. </a:t>
            </a:r>
          </a:p>
          <a:p>
            <a:r>
              <a:rPr lang="en-US" dirty="0"/>
              <a:t>Hence, we increase our profit by $488,706.60. </a:t>
            </a:r>
          </a:p>
        </p:txBody>
      </p:sp>
    </p:spTree>
    <p:extLst>
      <p:ext uri="{BB962C8B-B14F-4D97-AF65-F5344CB8AC3E}">
        <p14:creationId xmlns:p14="http://schemas.microsoft.com/office/powerpoint/2010/main" val="403324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2EFF-9D67-4C22-A38B-744440A8087C}"/>
              </a:ext>
            </a:extLst>
          </p:cNvPr>
          <p:cNvSpPr>
            <a:spLocks noGrp="1"/>
          </p:cNvSpPr>
          <p:nvPr>
            <p:ph type="title"/>
          </p:nvPr>
        </p:nvSpPr>
        <p:spPr/>
        <p:txBody>
          <a:bodyPr/>
          <a:lstStyle/>
          <a:p>
            <a:r>
              <a:rPr lang="en-US" dirty="0"/>
              <a:t>Revenue Maximation Strategy (cont.)</a:t>
            </a:r>
          </a:p>
        </p:txBody>
      </p:sp>
      <p:pic>
        <p:nvPicPr>
          <p:cNvPr id="5" name="Content Placeholder 4">
            <a:extLst>
              <a:ext uri="{FF2B5EF4-FFF2-40B4-BE49-F238E27FC236}">
                <a16:creationId xmlns:a16="http://schemas.microsoft.com/office/drawing/2014/main" id="{9F4139C2-DD6B-7A02-D658-447AB3891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108" y="1846263"/>
            <a:ext cx="9596109" cy="4022725"/>
          </a:xfrm>
        </p:spPr>
      </p:pic>
    </p:spTree>
    <p:extLst>
      <p:ext uri="{BB962C8B-B14F-4D97-AF65-F5344CB8AC3E}">
        <p14:creationId xmlns:p14="http://schemas.microsoft.com/office/powerpoint/2010/main" val="114148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B887-BB87-6297-020C-34829DD05B5B}"/>
              </a:ext>
            </a:extLst>
          </p:cNvPr>
          <p:cNvSpPr>
            <a:spLocks noGrp="1"/>
          </p:cNvSpPr>
          <p:nvPr>
            <p:ph type="title"/>
          </p:nvPr>
        </p:nvSpPr>
        <p:spPr/>
        <p:txBody>
          <a:bodyPr/>
          <a:lstStyle/>
          <a:p>
            <a:r>
              <a:rPr lang="en-US" dirty="0"/>
              <a:t>Consideration</a:t>
            </a:r>
          </a:p>
        </p:txBody>
      </p:sp>
      <p:sp>
        <p:nvSpPr>
          <p:cNvPr id="3" name="Content Placeholder 2">
            <a:extLst>
              <a:ext uri="{FF2B5EF4-FFF2-40B4-BE49-F238E27FC236}">
                <a16:creationId xmlns:a16="http://schemas.microsoft.com/office/drawing/2014/main" id="{CA06454C-C7D3-ED70-C33C-CAACA21AAE18}"/>
              </a:ext>
            </a:extLst>
          </p:cNvPr>
          <p:cNvSpPr>
            <a:spLocks noGrp="1"/>
          </p:cNvSpPr>
          <p:nvPr>
            <p:ph idx="1"/>
          </p:nvPr>
        </p:nvSpPr>
        <p:spPr/>
        <p:txBody>
          <a:bodyPr/>
          <a:lstStyle/>
          <a:p>
            <a:r>
              <a:rPr lang="en-US" dirty="0"/>
              <a:t>Initially, we had plans of increased utilization of rental locations near airports. The logic behind it being that Lariat rental location near airports tend to have more customers due to the fact that people flying in from airports tend to need a car immediately after. However, </a:t>
            </a:r>
          </a:p>
        </p:txBody>
      </p:sp>
      <p:pic>
        <p:nvPicPr>
          <p:cNvPr id="5" name="Picture 4">
            <a:extLst>
              <a:ext uri="{FF2B5EF4-FFF2-40B4-BE49-F238E27FC236}">
                <a16:creationId xmlns:a16="http://schemas.microsoft.com/office/drawing/2014/main" id="{415C4895-1679-8C61-A38C-10C28034E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20685"/>
            <a:ext cx="4791744" cy="2791215"/>
          </a:xfrm>
          <a:prstGeom prst="rect">
            <a:avLst/>
          </a:prstGeom>
        </p:spPr>
      </p:pic>
    </p:spTree>
    <p:extLst>
      <p:ext uri="{BB962C8B-B14F-4D97-AF65-F5344CB8AC3E}">
        <p14:creationId xmlns:p14="http://schemas.microsoft.com/office/powerpoint/2010/main" val="14453107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41</TotalTime>
  <Words>556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Lariat Rental Fleet Profit Optimization Plan</vt:lpstr>
      <vt:lpstr>Objectives</vt:lpstr>
      <vt:lpstr>Current Business Financials</vt:lpstr>
      <vt:lpstr>Model Overview</vt:lpstr>
      <vt:lpstr>Model Overview (cont.)</vt:lpstr>
      <vt:lpstr>Revenue Maximation Strategy</vt:lpstr>
      <vt:lpstr>Revenue Maximation Strategy (cont.)</vt:lpstr>
      <vt:lpstr>Revenue Maximation Strategy (cont.)</vt:lpstr>
      <vt:lpstr>Consideration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Rental Fleet Profit Optimization Plan</dc:title>
  <dc:creator>j1fong@UCSD.EDU</dc:creator>
  <cp:lastModifiedBy>Jason M Fong</cp:lastModifiedBy>
  <cp:revision>2</cp:revision>
  <dcterms:created xsi:type="dcterms:W3CDTF">2023-08-11T14:09:07Z</dcterms:created>
  <dcterms:modified xsi:type="dcterms:W3CDTF">2023-08-11T14:50:59Z</dcterms:modified>
</cp:coreProperties>
</file>