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59" r:id="rId6"/>
    <p:sldId id="262" r:id="rId7"/>
    <p:sldId id="263" r:id="rId8"/>
    <p:sldId id="264" r:id="rId9"/>
    <p:sldId id="265" r:id="rId10"/>
    <p:sldId id="266" r:id="rId11"/>
    <p:sldId id="267"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69D1C0-BF99-45C2-8FF2-BECF85E243C0}">
          <p14:sldIdLst>
            <p14:sldId id="258"/>
            <p14:sldId id="257"/>
            <p14:sldId id="260"/>
            <p14:sldId id="261"/>
            <p14:sldId id="259"/>
            <p14:sldId id="262"/>
            <p14:sldId id="263"/>
            <p14:sldId id="264"/>
            <p14:sldId id="265"/>
            <p14:sldId id="266"/>
            <p14:sldId id="267"/>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F36CB8-9611-4225-A786-6D7FEF1B706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426346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36CB8-9611-4225-A786-6D7FEF1B706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169079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36CB8-9611-4225-A786-6D7FEF1B706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270029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36CB8-9611-4225-A786-6D7FEF1B706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10012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6CB8-9611-4225-A786-6D7FEF1B706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78888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F36CB8-9611-4225-A786-6D7FEF1B706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194706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F36CB8-9611-4225-A786-6D7FEF1B7068}" type="datetimeFigureOut">
              <a:rPr lang="en-US" smtClean="0"/>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214339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36CB8-9611-4225-A786-6D7FEF1B7068}"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4536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36CB8-9611-4225-A786-6D7FEF1B7068}" type="datetimeFigureOut">
              <a:rPr lang="en-US" smtClean="0"/>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386986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36CB8-9611-4225-A786-6D7FEF1B706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44080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36CB8-9611-4225-A786-6D7FEF1B706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80511-10A7-47A4-9EE3-8D3E912DEC17}" type="slidenum">
              <a:rPr lang="en-US" smtClean="0"/>
              <a:t>‹#›</a:t>
            </a:fld>
            <a:endParaRPr lang="en-US"/>
          </a:p>
        </p:txBody>
      </p:sp>
    </p:spTree>
    <p:extLst>
      <p:ext uri="{BB962C8B-B14F-4D97-AF65-F5344CB8AC3E}">
        <p14:creationId xmlns:p14="http://schemas.microsoft.com/office/powerpoint/2010/main" val="34710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36CB8-9611-4225-A786-6D7FEF1B7068}" type="datetimeFigureOut">
              <a:rPr lang="en-US" smtClean="0"/>
              <a:t>5/7/2015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80511-10A7-47A4-9EE3-8D3E912DEC17}" type="slidenum">
              <a:rPr lang="en-US" smtClean="0"/>
              <a:t>‹#›</a:t>
            </a:fld>
            <a:endParaRPr lang="en-US"/>
          </a:p>
        </p:txBody>
      </p:sp>
    </p:spTree>
    <p:extLst>
      <p:ext uri="{BB962C8B-B14F-4D97-AF65-F5344CB8AC3E}">
        <p14:creationId xmlns:p14="http://schemas.microsoft.com/office/powerpoint/2010/main" val="185174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Humor_styles#cite_note-Martin-2" TargetMode="External"/><Relationship Id="rId2" Type="http://schemas.openxmlformats.org/officeDocument/2006/relationships/hyperlink" Target="https://www.hnu.edu/ishs/ISHS%20Test%20Bank/TestCat_HSQ.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ersonality-testing.info/_raw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0883"/>
            <a:ext cx="9144000" cy="2387600"/>
          </a:xfrm>
        </p:spPr>
        <p:txBody>
          <a:bodyPr>
            <a:normAutofit/>
          </a:bodyPr>
          <a:lstStyle/>
          <a:p>
            <a:r>
              <a:rPr lang="en-US" sz="3600" dirty="0"/>
              <a:t>Humor Styles </a:t>
            </a:r>
            <a:r>
              <a:rPr lang="en-US" sz="3600" dirty="0" smtClean="0"/>
              <a:t>Questionnaire Study</a:t>
            </a:r>
            <a:endParaRPr lang="en-US" sz="3600" dirty="0"/>
          </a:p>
        </p:txBody>
      </p:sp>
      <p:sp>
        <p:nvSpPr>
          <p:cNvPr id="3" name="Subtitle 2"/>
          <p:cNvSpPr>
            <a:spLocks noGrp="1"/>
          </p:cNvSpPr>
          <p:nvPr>
            <p:ph type="subTitle" idx="1"/>
          </p:nvPr>
        </p:nvSpPr>
        <p:spPr/>
        <p:txBody>
          <a:bodyPr>
            <a:normAutofit/>
          </a:bodyPr>
          <a:lstStyle/>
          <a:p>
            <a:r>
              <a:rPr lang="en-US" dirty="0" smtClean="0"/>
              <a:t>Jessica Fong</a:t>
            </a:r>
          </a:p>
          <a:p>
            <a:r>
              <a:rPr lang="en-US" dirty="0" smtClean="0"/>
              <a:t>CSC570</a:t>
            </a:r>
          </a:p>
          <a:p>
            <a:r>
              <a:rPr lang="en-US" dirty="0" smtClean="0"/>
              <a:t>Final Project</a:t>
            </a:r>
            <a:endParaRPr lang="en-US" dirty="0"/>
          </a:p>
        </p:txBody>
      </p:sp>
    </p:spTree>
    <p:extLst>
      <p:ext uri="{BB962C8B-B14F-4D97-AF65-F5344CB8AC3E}">
        <p14:creationId xmlns:p14="http://schemas.microsoft.com/office/powerpoint/2010/main" val="91670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 on gender </a:t>
            </a:r>
            <a:endParaRPr lang="en-US" dirty="0"/>
          </a:p>
        </p:txBody>
      </p:sp>
      <p:sp>
        <p:nvSpPr>
          <p:cNvPr id="3" name="Content Placeholder 2"/>
          <p:cNvSpPr>
            <a:spLocks noGrp="1"/>
          </p:cNvSpPr>
          <p:nvPr>
            <p:ph idx="1"/>
          </p:nvPr>
        </p:nvSpPr>
        <p:spPr/>
        <p:txBody>
          <a:bodyPr/>
          <a:lstStyle/>
          <a:p>
            <a:pPr>
              <a:lnSpc>
                <a:spcPct val="100000"/>
              </a:lnSpc>
            </a:pPr>
            <a:r>
              <a:rPr lang="en-US" dirty="0" smtClean="0"/>
              <a:t>Analysis model was implemented using Random Forest </a:t>
            </a:r>
            <a:r>
              <a:rPr lang="en-US" dirty="0" err="1" smtClean="0"/>
              <a:t>Regressor</a:t>
            </a:r>
            <a:endParaRPr lang="en-US" dirty="0" smtClean="0"/>
          </a:p>
          <a:p>
            <a:pPr>
              <a:lnSpc>
                <a:spcPct val="100000"/>
              </a:lnSpc>
            </a:pPr>
            <a:r>
              <a:rPr lang="en-US" dirty="0" smtClean="0"/>
              <a:t>The model was fine tuned to achieve higher ROC</a:t>
            </a:r>
          </a:p>
          <a:p>
            <a:pPr>
              <a:lnSpc>
                <a:spcPct val="100000"/>
              </a:lnSpc>
            </a:pPr>
            <a:r>
              <a:rPr lang="en-US" dirty="0" smtClean="0"/>
              <a:t>The ROC has a score of 0.66, which seems relatively low. </a:t>
            </a:r>
            <a:endParaRPr lang="en-US" dirty="0"/>
          </a:p>
          <a:p>
            <a:pPr>
              <a:lnSpc>
                <a:spcPct val="100000"/>
              </a:lnSpc>
            </a:pPr>
            <a:r>
              <a:rPr lang="en-US" dirty="0" smtClean="0"/>
              <a:t>Prediction on gender based on the questions answer is not very accurate (accuracy score = 0.64)</a:t>
            </a:r>
          </a:p>
          <a:p>
            <a:pPr>
              <a:lnSpc>
                <a:spcPct val="100000"/>
              </a:lnSpc>
            </a:pPr>
            <a:r>
              <a:rPr lang="en-US" dirty="0" err="1" smtClean="0"/>
              <a:t>GridSearch</a:t>
            </a:r>
            <a:r>
              <a:rPr lang="en-US" dirty="0" smtClean="0"/>
              <a:t> was also used with no improvement in the ROC</a:t>
            </a:r>
          </a:p>
          <a:p>
            <a:endParaRPr lang="en-US" dirty="0" smtClean="0"/>
          </a:p>
        </p:txBody>
      </p:sp>
    </p:spTree>
    <p:extLst>
      <p:ext uri="{BB962C8B-B14F-4D97-AF65-F5344CB8AC3E}">
        <p14:creationId xmlns:p14="http://schemas.microsoft.com/office/powerpoint/2010/main" val="353862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Prediction on gender </a:t>
            </a:r>
            <a:r>
              <a:rPr lang="en-US" dirty="0" smtClean="0"/>
              <a:t>- ROC</a:t>
            </a:r>
            <a:endParaRPr lang="en-US" dirty="0"/>
          </a:p>
        </p:txBody>
      </p:sp>
      <p:pic>
        <p:nvPicPr>
          <p:cNvPr id="4" name="Picture 3"/>
          <p:cNvPicPr>
            <a:picLocks noChangeAspect="1"/>
          </p:cNvPicPr>
          <p:nvPr/>
        </p:nvPicPr>
        <p:blipFill>
          <a:blip r:embed="rId2"/>
          <a:stretch>
            <a:fillRect/>
          </a:stretch>
        </p:blipFill>
        <p:spPr>
          <a:xfrm>
            <a:off x="3220402" y="2102167"/>
            <a:ext cx="5463350" cy="3902393"/>
          </a:xfrm>
          <a:prstGeom prst="rect">
            <a:avLst/>
          </a:prstGeom>
        </p:spPr>
      </p:pic>
    </p:spTree>
    <p:extLst>
      <p:ext uri="{BB962C8B-B14F-4D97-AF65-F5344CB8AC3E}">
        <p14:creationId xmlns:p14="http://schemas.microsoft.com/office/powerpoint/2010/main" val="24318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Prediction on gender </a:t>
            </a:r>
            <a:r>
              <a:rPr lang="en-US" dirty="0" smtClean="0"/>
              <a:t>– Precision/Recall</a:t>
            </a:r>
            <a:endParaRPr lang="en-US" dirty="0"/>
          </a:p>
        </p:txBody>
      </p:sp>
      <p:pic>
        <p:nvPicPr>
          <p:cNvPr id="3" name="Picture 2"/>
          <p:cNvPicPr>
            <a:picLocks noChangeAspect="1"/>
          </p:cNvPicPr>
          <p:nvPr/>
        </p:nvPicPr>
        <p:blipFill>
          <a:blip r:embed="rId2"/>
          <a:stretch>
            <a:fillRect/>
          </a:stretch>
        </p:blipFill>
        <p:spPr>
          <a:xfrm>
            <a:off x="2484690" y="1690688"/>
            <a:ext cx="7222619" cy="2119313"/>
          </a:xfrm>
          <a:prstGeom prst="rect">
            <a:avLst/>
          </a:prstGeom>
        </p:spPr>
      </p:pic>
      <p:sp>
        <p:nvSpPr>
          <p:cNvPr id="5" name="TextBox 4"/>
          <p:cNvSpPr txBox="1"/>
          <p:nvPr/>
        </p:nvSpPr>
        <p:spPr>
          <a:xfrm>
            <a:off x="3505200" y="4221480"/>
            <a:ext cx="4282440" cy="523220"/>
          </a:xfrm>
          <a:prstGeom prst="rect">
            <a:avLst/>
          </a:prstGeom>
          <a:noFill/>
        </p:spPr>
        <p:txBody>
          <a:bodyPr wrap="square" rtlCol="0">
            <a:spAutoFit/>
          </a:bodyPr>
          <a:lstStyle/>
          <a:p>
            <a:pPr algn="ctr"/>
            <a:r>
              <a:rPr lang="en-US" sz="2800" dirty="0" smtClean="0"/>
              <a:t>Confusion Matrix</a:t>
            </a:r>
            <a:endParaRPr lang="en-US" sz="2800" dirty="0"/>
          </a:p>
        </p:txBody>
      </p:sp>
      <p:pic>
        <p:nvPicPr>
          <p:cNvPr id="6" name="Picture 5"/>
          <p:cNvPicPr>
            <a:picLocks noChangeAspect="1"/>
          </p:cNvPicPr>
          <p:nvPr/>
        </p:nvPicPr>
        <p:blipFill>
          <a:blip r:embed="rId3"/>
          <a:stretch>
            <a:fillRect/>
          </a:stretch>
        </p:blipFill>
        <p:spPr>
          <a:xfrm>
            <a:off x="4373878" y="4952684"/>
            <a:ext cx="2528226" cy="1295716"/>
          </a:xfrm>
          <a:prstGeom prst="rect">
            <a:avLst/>
          </a:prstGeom>
        </p:spPr>
      </p:pic>
    </p:spTree>
    <p:extLst>
      <p:ext uri="{BB962C8B-B14F-4D97-AF65-F5344CB8AC3E}">
        <p14:creationId xmlns:p14="http://schemas.microsoft.com/office/powerpoint/2010/main" val="3288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Regression</a:t>
            </a:r>
            <a:endParaRPr lang="en-US" dirty="0"/>
          </a:p>
        </p:txBody>
      </p:sp>
      <p:sp>
        <p:nvSpPr>
          <p:cNvPr id="3" name="Content Placeholder 2"/>
          <p:cNvSpPr>
            <a:spLocks noGrp="1"/>
          </p:cNvSpPr>
          <p:nvPr>
            <p:ph idx="1"/>
          </p:nvPr>
        </p:nvSpPr>
        <p:spPr/>
        <p:txBody>
          <a:bodyPr/>
          <a:lstStyle/>
          <a:p>
            <a:r>
              <a:rPr lang="en-US" dirty="0" smtClean="0"/>
              <a:t>Attempted to predict self rated accuracy by linear regression using age and the four humor styles (</a:t>
            </a:r>
            <a:r>
              <a:rPr lang="en-US" dirty="0" err="1" smtClean="0"/>
              <a:t>affiliative</a:t>
            </a:r>
            <a:r>
              <a:rPr lang="en-US" dirty="0" smtClean="0"/>
              <a:t>, self enhancing, aggressive, self defeating) which was calculated by the study</a:t>
            </a:r>
          </a:p>
          <a:p>
            <a:r>
              <a:rPr lang="en-US" dirty="0" smtClean="0"/>
              <a:t>The linear regression score was 0.001139, which was very low</a:t>
            </a:r>
          </a:p>
          <a:p>
            <a:r>
              <a:rPr lang="en-US" dirty="0" smtClean="0"/>
              <a:t>It appears that self rated accuracy cannot be predicted based on these features</a:t>
            </a:r>
          </a:p>
          <a:p>
            <a:r>
              <a:rPr lang="en-US" dirty="0" smtClean="0"/>
              <a:t>Also attempted to predict age based on the positive humor styles (</a:t>
            </a:r>
            <a:r>
              <a:rPr lang="en-US" dirty="0" err="1" smtClean="0"/>
              <a:t>affiliative</a:t>
            </a:r>
            <a:r>
              <a:rPr lang="en-US" dirty="0" smtClean="0"/>
              <a:t> and self enhancing) which also yielded a low linear regression score</a:t>
            </a:r>
          </a:p>
          <a:p>
            <a:endParaRPr lang="en-US" dirty="0"/>
          </a:p>
        </p:txBody>
      </p:sp>
    </p:spTree>
    <p:extLst>
      <p:ext uri="{BB962C8B-B14F-4D97-AF65-F5344CB8AC3E}">
        <p14:creationId xmlns:p14="http://schemas.microsoft.com/office/powerpoint/2010/main" val="37694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While the model implemented had a ROC score of 0.66, it is still higher than the male vs female percentage (55% vs 45%). It appears that there is some correlation between humor styles and gender</a:t>
            </a:r>
          </a:p>
          <a:p>
            <a:endParaRPr lang="en-US" dirty="0"/>
          </a:p>
        </p:txBody>
      </p:sp>
    </p:spTree>
    <p:extLst>
      <p:ext uri="{BB962C8B-B14F-4D97-AF65-F5344CB8AC3E}">
        <p14:creationId xmlns:p14="http://schemas.microsoft.com/office/powerpoint/2010/main" val="206294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www.hnu.edu/ishs/ISHS%20Test%20Bank/TestCat_HSQ.htm</a:t>
            </a:r>
            <a:endParaRPr lang="en-US" dirty="0" smtClean="0"/>
          </a:p>
          <a:p>
            <a:r>
              <a:rPr lang="en-US" dirty="0">
                <a:hlinkClick r:id="rId3"/>
              </a:rPr>
              <a:t>http://</a:t>
            </a:r>
            <a:r>
              <a:rPr lang="en-US" dirty="0" smtClean="0">
                <a:hlinkClick r:id="rId3"/>
              </a:rPr>
              <a:t>en.wikipedia.org/wiki/Humor_styles#cite_note-Martin-2</a:t>
            </a:r>
            <a:endParaRPr lang="en-US" dirty="0" smtClean="0"/>
          </a:p>
          <a:p>
            <a:endParaRPr lang="en-US" dirty="0"/>
          </a:p>
        </p:txBody>
      </p:sp>
    </p:spTree>
    <p:extLst>
      <p:ext uri="{BB962C8B-B14F-4D97-AF65-F5344CB8AC3E}">
        <p14:creationId xmlns:p14="http://schemas.microsoft.com/office/powerpoint/2010/main" val="34940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3" name="Content Placeholder 2"/>
          <p:cNvSpPr>
            <a:spLocks noGrp="1"/>
          </p:cNvSpPr>
          <p:nvPr>
            <p:ph idx="1"/>
          </p:nvPr>
        </p:nvSpPr>
        <p:spPr>
          <a:xfrm>
            <a:off x="701040" y="1569721"/>
            <a:ext cx="10652760" cy="4221480"/>
          </a:xfrm>
        </p:spPr>
        <p:txBody>
          <a:bodyPr>
            <a:normAutofit/>
          </a:bodyPr>
          <a:lstStyle/>
          <a:p>
            <a:pPr>
              <a:lnSpc>
                <a:spcPct val="110000"/>
              </a:lnSpc>
            </a:pPr>
            <a:r>
              <a:rPr lang="en-US" sz="2200" dirty="0"/>
              <a:t>The Humor Styles Questionnaire (HSQ) was developed by Rod Martin and Patricia Doris (2003) to measure individual differences in styles of </a:t>
            </a:r>
            <a:r>
              <a:rPr lang="en-US" sz="2200" dirty="0" smtClean="0"/>
              <a:t>humor</a:t>
            </a:r>
          </a:p>
          <a:p>
            <a:pPr>
              <a:lnSpc>
                <a:spcPct val="110000"/>
              </a:lnSpc>
            </a:pPr>
            <a:endParaRPr lang="en-US" sz="800" dirty="0"/>
          </a:p>
          <a:p>
            <a:pPr>
              <a:lnSpc>
                <a:spcPct val="110000"/>
              </a:lnSpc>
            </a:pPr>
            <a:r>
              <a:rPr lang="en-US" sz="2200" dirty="0"/>
              <a:t>The Humor Styles Questionnaire is a 32-item self-report inventory used to identify how individuals use humor in their </a:t>
            </a:r>
            <a:r>
              <a:rPr lang="en-US" sz="2200" dirty="0" smtClean="0"/>
              <a:t>lives</a:t>
            </a:r>
          </a:p>
          <a:p>
            <a:pPr>
              <a:lnSpc>
                <a:spcPct val="110000"/>
              </a:lnSpc>
            </a:pPr>
            <a:endParaRPr lang="en-US" sz="800" dirty="0" smtClean="0"/>
          </a:p>
          <a:p>
            <a:pPr>
              <a:lnSpc>
                <a:spcPct val="110000"/>
              </a:lnSpc>
            </a:pPr>
            <a:r>
              <a:rPr lang="en-US" sz="2200" dirty="0"/>
              <a:t>The questionnaire measures two main factors in humor. The first factor measures whether humor is used to enhance the self or enhance one's relationships with others. The second factor measures whether the humor is relatively benevolent or potentially detrimental and destructive. The combination of these factors creates four distinct humor styles: </a:t>
            </a:r>
            <a:r>
              <a:rPr lang="en-US" sz="2200" dirty="0" err="1"/>
              <a:t>affiliative</a:t>
            </a:r>
            <a:r>
              <a:rPr lang="en-US" sz="2200" dirty="0"/>
              <a:t>, self-enhancing, aggressive, and self-defeating.</a:t>
            </a:r>
            <a:endParaRPr lang="en-US" sz="2200" dirty="0" smtClean="0"/>
          </a:p>
          <a:p>
            <a:pPr>
              <a:lnSpc>
                <a:spcPct val="110000"/>
              </a:lnSpc>
            </a:pPr>
            <a:endParaRPr lang="en-US" sz="2000" dirty="0"/>
          </a:p>
        </p:txBody>
      </p:sp>
    </p:spTree>
    <p:extLst>
      <p:ext uri="{BB962C8B-B14F-4D97-AF65-F5344CB8AC3E}">
        <p14:creationId xmlns:p14="http://schemas.microsoft.com/office/powerpoint/2010/main" val="397774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questions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On a scale of 1 to 5, answer the following questions:</a:t>
            </a:r>
          </a:p>
          <a:p>
            <a:pPr>
              <a:lnSpc>
                <a:spcPct val="100000"/>
              </a:lnSpc>
            </a:pPr>
            <a:r>
              <a:rPr lang="en-US" dirty="0" smtClean="0"/>
              <a:t>Q1</a:t>
            </a:r>
            <a:r>
              <a:rPr lang="en-US" dirty="0"/>
              <a:t>. I usually don’t laugh or joke around much with other people</a:t>
            </a:r>
            <a:r>
              <a:rPr lang="en-US" dirty="0" smtClean="0"/>
              <a:t>.</a:t>
            </a:r>
            <a:endParaRPr lang="en-US" dirty="0"/>
          </a:p>
          <a:p>
            <a:pPr>
              <a:lnSpc>
                <a:spcPct val="100000"/>
              </a:lnSpc>
            </a:pPr>
            <a:r>
              <a:rPr lang="en-US" dirty="0"/>
              <a:t>Q2. If I am feeling depressed, I can usually cheer myself up with humor.</a:t>
            </a:r>
          </a:p>
          <a:p>
            <a:pPr>
              <a:lnSpc>
                <a:spcPct val="100000"/>
              </a:lnSpc>
            </a:pPr>
            <a:r>
              <a:rPr lang="en-US" dirty="0"/>
              <a:t>Q3. If someone makes a mistake, I will often tease them about it.</a:t>
            </a:r>
          </a:p>
          <a:p>
            <a:pPr>
              <a:lnSpc>
                <a:spcPct val="100000"/>
              </a:lnSpc>
            </a:pPr>
            <a:r>
              <a:rPr lang="en-US" dirty="0"/>
              <a:t>Q4. I let people laugh at me or make fun at my expense more than I should.</a:t>
            </a:r>
          </a:p>
          <a:p>
            <a:pPr>
              <a:lnSpc>
                <a:spcPct val="100000"/>
              </a:lnSpc>
            </a:pPr>
            <a:r>
              <a:rPr lang="en-US" dirty="0"/>
              <a:t>Q5. I don’t have to work very hard at making other people laugh—I seem to be a naturally humorous person.</a:t>
            </a:r>
          </a:p>
          <a:p>
            <a:pPr>
              <a:lnSpc>
                <a:spcPct val="100000"/>
              </a:lnSpc>
            </a:pPr>
            <a:r>
              <a:rPr lang="en-US" dirty="0"/>
              <a:t>Q6. Even when I’m by myself, I’m often amused by the absurdities of life</a:t>
            </a:r>
            <a:r>
              <a:rPr lang="en-US" dirty="0" smtClean="0"/>
              <a:t>.</a:t>
            </a:r>
            <a:endParaRPr lang="en-US" dirty="0"/>
          </a:p>
        </p:txBody>
      </p:sp>
    </p:spTree>
    <p:extLst>
      <p:ext uri="{BB962C8B-B14F-4D97-AF65-F5344CB8AC3E}">
        <p14:creationId xmlns:p14="http://schemas.microsoft.com/office/powerpoint/2010/main" val="363257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questions</a:t>
            </a:r>
            <a:endParaRPr lang="en-US" dirty="0"/>
          </a:p>
        </p:txBody>
      </p:sp>
      <p:sp>
        <p:nvSpPr>
          <p:cNvPr id="3" name="Content Placeholder 2"/>
          <p:cNvSpPr>
            <a:spLocks noGrp="1"/>
          </p:cNvSpPr>
          <p:nvPr>
            <p:ph idx="1"/>
          </p:nvPr>
        </p:nvSpPr>
        <p:spPr/>
        <p:txBody>
          <a:bodyPr/>
          <a:lstStyle/>
          <a:p>
            <a:r>
              <a:rPr lang="en-US" dirty="0" smtClean="0"/>
              <a:t>Age – entered as text then parsed to an integer</a:t>
            </a:r>
            <a:endParaRPr lang="en-US" dirty="0"/>
          </a:p>
          <a:p>
            <a:r>
              <a:rPr lang="en-US" dirty="0" smtClean="0"/>
              <a:t>Gender </a:t>
            </a:r>
            <a:r>
              <a:rPr lang="en-US" dirty="0"/>
              <a:t>– </a:t>
            </a:r>
            <a:r>
              <a:rPr lang="en-US" dirty="0" smtClean="0"/>
              <a:t>chosen </a:t>
            </a:r>
            <a:r>
              <a:rPr lang="en-US" dirty="0"/>
              <a:t>from drop down list (1=male, 2=female, 3=other)</a:t>
            </a:r>
          </a:p>
          <a:p>
            <a:r>
              <a:rPr lang="en-US" dirty="0" smtClean="0"/>
              <a:t>Accuracy</a:t>
            </a:r>
            <a:r>
              <a:rPr lang="en-US" dirty="0"/>
              <a:t> – h</a:t>
            </a:r>
            <a:r>
              <a:rPr lang="en-US" dirty="0" smtClean="0"/>
              <a:t>ow </a:t>
            </a:r>
            <a:r>
              <a:rPr lang="en-US" dirty="0"/>
              <a:t>accurate they thought their answers were on a scale from 0 to 100, answers were entered as text and parsed to an integer. They were instructed to enter a 0 if they did not want to be included in research.	</a:t>
            </a:r>
          </a:p>
        </p:txBody>
      </p:sp>
    </p:spTree>
    <p:extLst>
      <p:ext uri="{BB962C8B-B14F-4D97-AF65-F5344CB8AC3E}">
        <p14:creationId xmlns:p14="http://schemas.microsoft.com/office/powerpoint/2010/main" val="79240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Styles of humor</a:t>
            </a:r>
            <a:endParaRPr lang="en-US" dirty="0"/>
          </a:p>
        </p:txBody>
      </p:sp>
      <p:sp>
        <p:nvSpPr>
          <p:cNvPr id="3" name="Content Placeholder 2"/>
          <p:cNvSpPr>
            <a:spLocks noGrp="1"/>
          </p:cNvSpPr>
          <p:nvPr>
            <p:ph idx="1"/>
          </p:nvPr>
        </p:nvSpPr>
        <p:spPr>
          <a:xfrm>
            <a:off x="838200" y="1370648"/>
            <a:ext cx="10515600" cy="5060632"/>
          </a:xfrm>
        </p:spPr>
        <p:txBody>
          <a:bodyPr>
            <a:normAutofit fontScale="47500" lnSpcReduction="20000"/>
          </a:bodyPr>
          <a:lstStyle/>
          <a:p>
            <a:pPr marL="0" indent="0">
              <a:lnSpc>
                <a:spcPct val="170000"/>
              </a:lnSpc>
              <a:buNone/>
            </a:pPr>
            <a:r>
              <a:rPr lang="en-US" sz="3800" dirty="0" smtClean="0"/>
              <a:t>Four styles of humor are calculated after the user completes the questionnaire:</a:t>
            </a:r>
            <a:endParaRPr lang="en-US" sz="3800" dirty="0"/>
          </a:p>
          <a:p>
            <a:pPr>
              <a:lnSpc>
                <a:spcPct val="170000"/>
              </a:lnSpc>
            </a:pPr>
            <a:r>
              <a:rPr lang="en-US" sz="3800" b="1" dirty="0" err="1"/>
              <a:t>Affiliative</a:t>
            </a:r>
            <a:r>
              <a:rPr lang="en-US" sz="3800" b="1" dirty="0"/>
              <a:t> </a:t>
            </a:r>
            <a:r>
              <a:rPr lang="en-US" sz="3800" b="1" dirty="0" smtClean="0"/>
              <a:t>humor </a:t>
            </a:r>
            <a:r>
              <a:rPr lang="en-US" sz="3800" dirty="0" smtClean="0"/>
              <a:t>– a style of humor </a:t>
            </a:r>
            <a:r>
              <a:rPr lang="en-US" sz="3800" dirty="0"/>
              <a:t>used to enhance one’s relationships with others in a benevolent, positive </a:t>
            </a:r>
            <a:r>
              <a:rPr lang="en-US" sz="3800" dirty="0" smtClean="0"/>
              <a:t>manner</a:t>
            </a:r>
            <a:endParaRPr lang="en-US" sz="3800" dirty="0"/>
          </a:p>
          <a:p>
            <a:pPr>
              <a:lnSpc>
                <a:spcPct val="170000"/>
              </a:lnSpc>
            </a:pPr>
            <a:r>
              <a:rPr lang="en-US" sz="3800" b="1" dirty="0"/>
              <a:t>Self-enhancing </a:t>
            </a:r>
            <a:r>
              <a:rPr lang="en-US" sz="3800" b="1" dirty="0" smtClean="0"/>
              <a:t>humor </a:t>
            </a:r>
            <a:r>
              <a:rPr lang="en-US" sz="3800" dirty="0" smtClean="0"/>
              <a:t>– a style </a:t>
            </a:r>
            <a:r>
              <a:rPr lang="en-US" sz="3800" dirty="0"/>
              <a:t>of humor related to having a good-natured attitude toward life, having the ability to laugh at yourself, your circumstances and the idiosyncrasies of life in constructive, non-detrimental manner.</a:t>
            </a:r>
          </a:p>
          <a:p>
            <a:pPr>
              <a:lnSpc>
                <a:spcPct val="170000"/>
              </a:lnSpc>
            </a:pPr>
            <a:r>
              <a:rPr lang="en-US" sz="3800" b="1" dirty="0"/>
              <a:t>Aggressive </a:t>
            </a:r>
            <a:r>
              <a:rPr lang="en-US" sz="3800" b="1" dirty="0" smtClean="0"/>
              <a:t>humor </a:t>
            </a:r>
            <a:r>
              <a:rPr lang="en-US" sz="3800" dirty="0"/>
              <a:t>– </a:t>
            </a:r>
            <a:r>
              <a:rPr lang="en-US" sz="3800" dirty="0" smtClean="0"/>
              <a:t>a </a:t>
            </a:r>
            <a:r>
              <a:rPr lang="en-US" sz="3800" dirty="0"/>
              <a:t>style of humor that is potentially detrimental towards others. This type of humor is characterized by the use of sarcasm, </a:t>
            </a:r>
            <a:r>
              <a:rPr lang="en-US" sz="3800" dirty="0" smtClean="0"/>
              <a:t>teasing</a:t>
            </a:r>
            <a:r>
              <a:rPr lang="en-US" sz="3800" dirty="0"/>
              <a:t>, criticism, ridicule, </a:t>
            </a:r>
            <a:r>
              <a:rPr lang="en-US" sz="3800" dirty="0" err="1" smtClean="0"/>
              <a:t>etc</a:t>
            </a:r>
            <a:r>
              <a:rPr lang="en-US" sz="3800" dirty="0" smtClean="0"/>
              <a:t> at </a:t>
            </a:r>
            <a:r>
              <a:rPr lang="en-US" sz="3800" dirty="0"/>
              <a:t>the expense of others</a:t>
            </a:r>
          </a:p>
          <a:p>
            <a:pPr>
              <a:lnSpc>
                <a:spcPct val="170000"/>
              </a:lnSpc>
            </a:pPr>
            <a:r>
              <a:rPr lang="en-US" sz="3800" b="1" dirty="0"/>
              <a:t>Self-defeating</a:t>
            </a:r>
            <a:r>
              <a:rPr lang="en-US" sz="3800" dirty="0"/>
              <a:t> </a:t>
            </a:r>
            <a:r>
              <a:rPr lang="en-US" sz="3800" dirty="0" smtClean="0"/>
              <a:t>humor </a:t>
            </a:r>
            <a:r>
              <a:rPr lang="en-US" sz="3800" dirty="0"/>
              <a:t>– </a:t>
            </a:r>
            <a:r>
              <a:rPr lang="en-US" sz="3800" dirty="0" smtClean="0"/>
              <a:t>a style of humor with the use </a:t>
            </a:r>
            <a:r>
              <a:rPr lang="en-US" sz="3800" dirty="0"/>
              <a:t>of potentially detrimental humor towards the self in order to gain approval from others</a:t>
            </a:r>
          </a:p>
          <a:p>
            <a:endParaRPr lang="en-US" dirty="0"/>
          </a:p>
        </p:txBody>
      </p:sp>
    </p:spTree>
    <p:extLst>
      <p:ext uri="{BB962C8B-B14F-4D97-AF65-F5344CB8AC3E}">
        <p14:creationId xmlns:p14="http://schemas.microsoft.com/office/powerpoint/2010/main" val="16011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Analysis overview</a:t>
            </a:r>
            <a:endParaRPr lang="en-US" dirty="0"/>
          </a:p>
        </p:txBody>
      </p:sp>
      <p:sp>
        <p:nvSpPr>
          <p:cNvPr id="3" name="Content Placeholder 2"/>
          <p:cNvSpPr>
            <a:spLocks noGrp="1"/>
          </p:cNvSpPr>
          <p:nvPr>
            <p:ph idx="1"/>
          </p:nvPr>
        </p:nvSpPr>
        <p:spPr/>
        <p:txBody>
          <a:bodyPr>
            <a:normAutofit fontScale="92500" lnSpcReduction="10000"/>
          </a:bodyPr>
          <a:lstStyle/>
          <a:p>
            <a:pPr>
              <a:lnSpc>
                <a:spcPct val="100000"/>
              </a:lnSpc>
            </a:pPr>
            <a:r>
              <a:rPr lang="en-US" sz="2400" dirty="0"/>
              <a:t>Raw data was obtained from </a:t>
            </a:r>
          </a:p>
          <a:p>
            <a:pPr marL="0" indent="0">
              <a:lnSpc>
                <a:spcPct val="100000"/>
              </a:lnSpc>
              <a:buNone/>
            </a:pPr>
            <a:r>
              <a:rPr lang="en-US" sz="2400" dirty="0"/>
              <a:t>   </a:t>
            </a:r>
            <a:r>
              <a:rPr lang="en-US" sz="2400" dirty="0">
                <a:hlinkClick r:id="rId2"/>
              </a:rPr>
              <a:t>http://personality-testing.info/_rawdata</a:t>
            </a:r>
            <a:r>
              <a:rPr lang="en-US" sz="2400" dirty="0" smtClean="0">
                <a:hlinkClick r:id="rId2"/>
              </a:rPr>
              <a:t>/</a:t>
            </a:r>
            <a:endParaRPr lang="en-US" sz="2400" dirty="0" smtClean="0"/>
          </a:p>
          <a:p>
            <a:pPr marL="0" indent="0">
              <a:lnSpc>
                <a:spcPct val="100000"/>
              </a:lnSpc>
              <a:buNone/>
            </a:pPr>
            <a:endParaRPr lang="en-US" sz="1000" dirty="0" smtClean="0"/>
          </a:p>
          <a:p>
            <a:pPr>
              <a:lnSpc>
                <a:spcPct val="100000"/>
              </a:lnSpc>
            </a:pPr>
            <a:r>
              <a:rPr lang="en-US" sz="2400" dirty="0" smtClean="0"/>
              <a:t>There were 1071 completed questionnaires in the study</a:t>
            </a:r>
          </a:p>
          <a:p>
            <a:pPr>
              <a:lnSpc>
                <a:spcPct val="100000"/>
              </a:lnSpc>
            </a:pPr>
            <a:endParaRPr lang="en-US" sz="900" dirty="0" smtClean="0"/>
          </a:p>
          <a:p>
            <a:pPr>
              <a:lnSpc>
                <a:spcPct val="100000"/>
              </a:lnSpc>
            </a:pPr>
            <a:r>
              <a:rPr lang="en-US" sz="2400" dirty="0" smtClean="0"/>
              <a:t>Out of those, 985 were used in this analysis as some of them contain invalid data</a:t>
            </a:r>
          </a:p>
          <a:p>
            <a:pPr>
              <a:lnSpc>
                <a:spcPct val="100000"/>
              </a:lnSpc>
            </a:pPr>
            <a:endParaRPr lang="en-US" sz="900" dirty="0" smtClean="0"/>
          </a:p>
          <a:p>
            <a:pPr>
              <a:lnSpc>
                <a:spcPct val="100000"/>
              </a:lnSpc>
            </a:pPr>
            <a:r>
              <a:rPr lang="en-US" sz="2400" dirty="0" smtClean="0"/>
              <a:t>The male vs female participation was roughly 55% to 45%</a:t>
            </a:r>
          </a:p>
          <a:p>
            <a:pPr>
              <a:lnSpc>
                <a:spcPct val="100000"/>
              </a:lnSpc>
            </a:pPr>
            <a:endParaRPr lang="en-US" sz="900" dirty="0" smtClean="0"/>
          </a:p>
          <a:p>
            <a:pPr>
              <a:lnSpc>
                <a:spcPct val="100000"/>
              </a:lnSpc>
            </a:pPr>
            <a:r>
              <a:rPr lang="en-US" sz="2400" dirty="0" smtClean="0"/>
              <a:t>The age group ranged from 14 to 70 years old</a:t>
            </a:r>
          </a:p>
          <a:p>
            <a:pPr>
              <a:lnSpc>
                <a:spcPct val="100000"/>
              </a:lnSpc>
            </a:pPr>
            <a:endParaRPr lang="en-US" sz="900" dirty="0" smtClean="0"/>
          </a:p>
          <a:p>
            <a:pPr>
              <a:lnSpc>
                <a:spcPct val="100000"/>
              </a:lnSpc>
            </a:pPr>
            <a:r>
              <a:rPr lang="en-US" sz="2400" dirty="0" smtClean="0"/>
              <a:t>The self rated accuracy ranged from 7 to 100</a:t>
            </a:r>
            <a:endParaRPr lang="en-US" sz="2400" dirty="0"/>
          </a:p>
          <a:p>
            <a:endParaRPr lang="en-US" dirty="0"/>
          </a:p>
        </p:txBody>
      </p:sp>
    </p:spTree>
    <p:extLst>
      <p:ext uri="{BB962C8B-B14F-4D97-AF65-F5344CB8AC3E}">
        <p14:creationId xmlns:p14="http://schemas.microsoft.com/office/powerpoint/2010/main" val="132548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pPr algn="ctr"/>
            <a:r>
              <a:rPr lang="en-US" sz="2800" dirty="0"/>
              <a:t>Gender distribution </a:t>
            </a:r>
            <a:r>
              <a:rPr lang="en-US" sz="2800" dirty="0" smtClean="0"/>
              <a:t>(1=male</a:t>
            </a:r>
            <a:r>
              <a:rPr lang="en-US" sz="2800" dirty="0"/>
              <a:t>, 2=female, 3=other)</a:t>
            </a:r>
          </a:p>
        </p:txBody>
      </p:sp>
      <p:pic>
        <p:nvPicPr>
          <p:cNvPr id="4" name="Picture 3"/>
          <p:cNvPicPr>
            <a:picLocks noChangeAspect="1"/>
          </p:cNvPicPr>
          <p:nvPr/>
        </p:nvPicPr>
        <p:blipFill>
          <a:blip r:embed="rId2"/>
          <a:stretch>
            <a:fillRect/>
          </a:stretch>
        </p:blipFill>
        <p:spPr>
          <a:xfrm>
            <a:off x="2937510" y="1812608"/>
            <a:ext cx="6316980" cy="4351324"/>
          </a:xfrm>
          <a:prstGeom prst="rect">
            <a:avLst/>
          </a:prstGeom>
        </p:spPr>
      </p:pic>
      <p:sp>
        <p:nvSpPr>
          <p:cNvPr id="5" name="TextBox 4"/>
          <p:cNvSpPr txBox="1"/>
          <p:nvPr/>
        </p:nvSpPr>
        <p:spPr>
          <a:xfrm>
            <a:off x="4023360" y="6163932"/>
            <a:ext cx="4145280" cy="369332"/>
          </a:xfrm>
          <a:prstGeom prst="rect">
            <a:avLst/>
          </a:prstGeom>
          <a:noFill/>
        </p:spPr>
        <p:txBody>
          <a:bodyPr wrap="square" rtlCol="0">
            <a:spAutoFit/>
          </a:bodyPr>
          <a:lstStyle/>
          <a:p>
            <a:pPr algn="ctr"/>
            <a:r>
              <a:rPr lang="en-US" dirty="0" smtClean="0"/>
              <a:t>no. of participants</a:t>
            </a:r>
            <a:endParaRPr lang="en-US" dirty="0"/>
          </a:p>
        </p:txBody>
      </p:sp>
      <p:sp>
        <p:nvSpPr>
          <p:cNvPr id="6" name="TextBox 5"/>
          <p:cNvSpPr txBox="1"/>
          <p:nvPr/>
        </p:nvSpPr>
        <p:spPr>
          <a:xfrm rot="10800000">
            <a:off x="2174855" y="1508760"/>
            <a:ext cx="461665" cy="3002280"/>
          </a:xfrm>
          <a:prstGeom prst="rect">
            <a:avLst/>
          </a:prstGeom>
          <a:noFill/>
        </p:spPr>
        <p:txBody>
          <a:bodyPr vert="eaVert" wrap="square" rtlCol="0">
            <a:spAutoFit/>
          </a:bodyPr>
          <a:lstStyle/>
          <a:p>
            <a:r>
              <a:rPr lang="en-US" dirty="0" smtClean="0"/>
              <a:t>Gender Category</a:t>
            </a:r>
            <a:endParaRPr lang="en-US" dirty="0"/>
          </a:p>
        </p:txBody>
      </p:sp>
    </p:spTree>
    <p:extLst>
      <p:ext uri="{BB962C8B-B14F-4D97-AF65-F5344CB8AC3E}">
        <p14:creationId xmlns:p14="http://schemas.microsoft.com/office/powerpoint/2010/main" val="416197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pPr algn="ctr"/>
            <a:r>
              <a:rPr lang="en-US" sz="2800" dirty="0" smtClean="0"/>
              <a:t>Age </a:t>
            </a:r>
            <a:r>
              <a:rPr lang="en-US" sz="2800" dirty="0"/>
              <a:t>distribution </a:t>
            </a:r>
          </a:p>
        </p:txBody>
      </p:sp>
      <p:pic>
        <p:nvPicPr>
          <p:cNvPr id="3" name="Picture 2"/>
          <p:cNvPicPr>
            <a:picLocks noChangeAspect="1"/>
          </p:cNvPicPr>
          <p:nvPr/>
        </p:nvPicPr>
        <p:blipFill>
          <a:blip r:embed="rId2"/>
          <a:stretch>
            <a:fillRect/>
          </a:stretch>
        </p:blipFill>
        <p:spPr>
          <a:xfrm>
            <a:off x="2667887" y="1812609"/>
            <a:ext cx="6232689" cy="4176712"/>
          </a:xfrm>
          <a:prstGeom prst="rect">
            <a:avLst/>
          </a:prstGeom>
        </p:spPr>
      </p:pic>
      <p:sp>
        <p:nvSpPr>
          <p:cNvPr id="5" name="TextBox 4"/>
          <p:cNvSpPr txBox="1"/>
          <p:nvPr/>
        </p:nvSpPr>
        <p:spPr>
          <a:xfrm rot="10800000">
            <a:off x="1790115" y="2096952"/>
            <a:ext cx="461665" cy="2428601"/>
          </a:xfrm>
          <a:prstGeom prst="rect">
            <a:avLst/>
          </a:prstGeom>
          <a:noFill/>
        </p:spPr>
        <p:txBody>
          <a:bodyPr vert="eaVert" wrap="square" rtlCol="0">
            <a:spAutoFit/>
          </a:bodyPr>
          <a:lstStyle/>
          <a:p>
            <a:r>
              <a:rPr lang="en-US" dirty="0" smtClean="0"/>
              <a:t>no. of participants</a:t>
            </a:r>
            <a:endParaRPr lang="en-US" dirty="0"/>
          </a:p>
        </p:txBody>
      </p:sp>
      <p:sp>
        <p:nvSpPr>
          <p:cNvPr id="6" name="TextBox 5"/>
          <p:cNvSpPr txBox="1"/>
          <p:nvPr/>
        </p:nvSpPr>
        <p:spPr>
          <a:xfrm>
            <a:off x="3291840" y="6187440"/>
            <a:ext cx="5196840" cy="369332"/>
          </a:xfrm>
          <a:prstGeom prst="rect">
            <a:avLst/>
          </a:prstGeom>
          <a:noFill/>
        </p:spPr>
        <p:txBody>
          <a:bodyPr wrap="square" rtlCol="0">
            <a:spAutoFit/>
          </a:bodyPr>
          <a:lstStyle/>
          <a:p>
            <a:pPr algn="ctr"/>
            <a:r>
              <a:rPr lang="en-US" dirty="0" smtClean="0"/>
              <a:t>age (years)</a:t>
            </a:r>
            <a:endParaRPr lang="en-US" dirty="0"/>
          </a:p>
        </p:txBody>
      </p:sp>
    </p:spTree>
    <p:extLst>
      <p:ext uri="{BB962C8B-B14F-4D97-AF65-F5344CB8AC3E}">
        <p14:creationId xmlns:p14="http://schemas.microsoft.com/office/powerpoint/2010/main" val="159668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pPr algn="ctr"/>
            <a:r>
              <a:rPr lang="en-US" sz="2800" dirty="0" smtClean="0"/>
              <a:t>Self-rated accuracy </a:t>
            </a:r>
            <a:r>
              <a:rPr lang="en-US" sz="2800" dirty="0"/>
              <a:t>distribution </a:t>
            </a:r>
          </a:p>
        </p:txBody>
      </p:sp>
      <p:sp>
        <p:nvSpPr>
          <p:cNvPr id="5" name="TextBox 4"/>
          <p:cNvSpPr txBox="1"/>
          <p:nvPr/>
        </p:nvSpPr>
        <p:spPr>
          <a:xfrm rot="10800000">
            <a:off x="1790115" y="2096952"/>
            <a:ext cx="461665" cy="2428601"/>
          </a:xfrm>
          <a:prstGeom prst="rect">
            <a:avLst/>
          </a:prstGeom>
          <a:noFill/>
        </p:spPr>
        <p:txBody>
          <a:bodyPr vert="eaVert" wrap="square" rtlCol="0">
            <a:spAutoFit/>
          </a:bodyPr>
          <a:lstStyle/>
          <a:p>
            <a:r>
              <a:rPr lang="en-US" dirty="0" smtClean="0"/>
              <a:t>no. of participants</a:t>
            </a:r>
            <a:endParaRPr lang="en-US" dirty="0"/>
          </a:p>
        </p:txBody>
      </p:sp>
      <p:sp>
        <p:nvSpPr>
          <p:cNvPr id="6" name="TextBox 5"/>
          <p:cNvSpPr txBox="1"/>
          <p:nvPr/>
        </p:nvSpPr>
        <p:spPr>
          <a:xfrm>
            <a:off x="3291840" y="6187440"/>
            <a:ext cx="5196840" cy="369332"/>
          </a:xfrm>
          <a:prstGeom prst="rect">
            <a:avLst/>
          </a:prstGeom>
          <a:noFill/>
        </p:spPr>
        <p:txBody>
          <a:bodyPr wrap="square" rtlCol="0">
            <a:spAutoFit/>
          </a:bodyPr>
          <a:lstStyle/>
          <a:p>
            <a:pPr algn="ctr"/>
            <a:r>
              <a:rPr lang="en-US" dirty="0" smtClean="0"/>
              <a:t>self-rated accuracy </a:t>
            </a:r>
            <a:endParaRPr lang="en-US" dirty="0"/>
          </a:p>
        </p:txBody>
      </p:sp>
      <p:pic>
        <p:nvPicPr>
          <p:cNvPr id="4" name="Picture 3"/>
          <p:cNvPicPr>
            <a:picLocks noChangeAspect="1"/>
          </p:cNvPicPr>
          <p:nvPr/>
        </p:nvPicPr>
        <p:blipFill>
          <a:blip r:embed="rId2"/>
          <a:stretch>
            <a:fillRect/>
          </a:stretch>
        </p:blipFill>
        <p:spPr>
          <a:xfrm>
            <a:off x="2972739" y="1812608"/>
            <a:ext cx="6246522" cy="4002626"/>
          </a:xfrm>
          <a:prstGeom prst="rect">
            <a:avLst/>
          </a:prstGeom>
        </p:spPr>
      </p:pic>
    </p:spTree>
    <p:extLst>
      <p:ext uri="{BB962C8B-B14F-4D97-AF65-F5344CB8AC3E}">
        <p14:creationId xmlns:p14="http://schemas.microsoft.com/office/powerpoint/2010/main" val="597335019"/>
      </p:ext>
    </p:extLst>
  </p:cSld>
  <p:clrMapOvr>
    <a:masterClrMapping/>
  </p:clrMapOvr>
</p:sld>
</file>

<file path=ppt/theme/theme1.xml><?xml version="1.0" encoding="utf-8"?>
<a:theme xmlns:a="http://schemas.openxmlformats.org/drawingml/2006/main" name="Office Theme">
  <a:themeElements>
    <a:clrScheme name="Office">
      <a:dk1>
        <a:sysClr val="windowText" lastClr="FFFF00"/>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4689</TotalTime>
  <Words>680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Humor Styles Questionnaire Study</vt:lpstr>
      <vt:lpstr>Background</vt:lpstr>
      <vt:lpstr>Sample questions</vt:lpstr>
      <vt:lpstr>Other questions</vt:lpstr>
      <vt:lpstr>Styles of humor</vt:lpstr>
      <vt:lpstr>Data Analysis overview</vt:lpstr>
      <vt:lpstr>Gender distribution (1=male, 2=female, 3=other)</vt:lpstr>
      <vt:lpstr>Age distribution </vt:lpstr>
      <vt:lpstr>Self-rated accuracy distribution </vt:lpstr>
      <vt:lpstr>Prediction on gender </vt:lpstr>
      <vt:lpstr>Prediction on gender - ROC</vt:lpstr>
      <vt:lpstr>Prediction on gender – Precision/Recall</vt:lpstr>
      <vt:lpstr>Linear Regression</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JJ</dc:creator>
  <cp:lastModifiedBy>JJ</cp:lastModifiedBy>
  <cp:revision>29</cp:revision>
  <dcterms:created xsi:type="dcterms:W3CDTF">2015-05-02T22:25:07Z</dcterms:created>
  <dcterms:modified xsi:type="dcterms:W3CDTF">2015-05-07T09:38:39Z</dcterms:modified>
</cp:coreProperties>
</file>