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pn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9144000" cy="6858000"/>
  <p:defaultTextStyle>
    <a:defPPr>
      <a:defRPr lang="en-US"/>
    </a:defPPr>
    <a:lvl1pPr marL="0" lvl="0" algn="l" rtl="0">
      <a:defRPr lang="en-US" sz="1800">
        <a:solidFill>
          <a:schemeClr val="tx1"/>
        </a:solidFill>
        <a:latin typeface="+mn-lt"/>
      </a:defRPr>
    </a:lvl1pPr>
    <a:lvl2pPr marL="457200" lvl="1" algn="l" rtl="0">
      <a:defRPr lang="en-US" sz="1800">
        <a:solidFill>
          <a:schemeClr val="tx1"/>
        </a:solidFill>
        <a:latin typeface="+mn-lt"/>
      </a:defRPr>
    </a:lvl2pPr>
    <a:lvl3pPr marL="914400" lvl="2" algn="l" rtl="0">
      <a:defRPr lang="en-US" sz="1800">
        <a:solidFill>
          <a:schemeClr val="tx1"/>
        </a:solidFill>
        <a:latin typeface="+mn-lt"/>
      </a:defRPr>
    </a:lvl3pPr>
    <a:lvl4pPr marL="1371600" lvl="3" algn="l" rtl="0">
      <a:defRPr lang="en-US" sz="1800">
        <a:solidFill>
          <a:schemeClr val="tx1"/>
        </a:solidFill>
        <a:latin typeface="+mn-lt"/>
      </a:defRPr>
    </a:lvl4pPr>
    <a:lvl5pPr marL="1828800" lvl="4" algn="l" rtl="0">
      <a:defRPr lang="en-US" sz="1800">
        <a:solidFill>
          <a:schemeClr val="tx1"/>
        </a:solidFill>
        <a:latin typeface="+mn-lt"/>
      </a:defRPr>
    </a:lvl5pPr>
    <a:lvl6pPr marL="2286000" lvl="5" algn="l" rtl="0">
      <a:defRPr lang="en-US" sz="1800">
        <a:solidFill>
          <a:schemeClr val="tx1"/>
        </a:solidFill>
        <a:latin typeface="+mn-lt"/>
      </a:defRPr>
    </a:lvl6pPr>
    <a:lvl7pPr marL="2743200" lvl="6" algn="l" rtl="0">
      <a:defRPr lang="en-US" sz="1800">
        <a:solidFill>
          <a:schemeClr val="tx1"/>
        </a:solidFill>
        <a:latin typeface="+mn-lt"/>
      </a:defRPr>
    </a:lvl7pPr>
    <a:lvl8pPr marL="3200400" lvl="7" algn="l" rtl="0">
      <a:defRPr lang="en-US" sz="1800">
        <a:solidFill>
          <a:schemeClr val="tx1"/>
        </a:solidFill>
        <a:latin typeface="+mn-lt"/>
      </a:defRPr>
    </a:lvl8pPr>
    <a:lvl9pPr marL="3657600" lvl="8" algn="l" rtl="0">
      <a:defRPr lang="en-US" sz="18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0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BF17-6EF5-174C-B4D4-4AA8410BEDAD}" type="datetimeFigureOut">
              <a:rPr lang="sv-SE" smtClean="0"/>
              <a:t>2018-10-02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01494-81F5-0F4D-B405-89B4ACEA7243}" type="slidenum">
              <a:rPr lang="sv-SE" smtClean="0"/>
              <a:t>‹Nº›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65552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2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roaming call in Amsterdam?
Angry see the phone bill? 
Important mobile business call with Skype or Viber? 
THESE problem I will address in the presentation.  
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
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
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
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
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rtlCol="0" upright="1"/>
          <a:lstStyle/>
          <a:p>
            <a:r>
              <a:rPr lang="en-US"/>
              <a:t>
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rtlCol="0" upright="1"/>
          <a:lstStyle>
            <a:lvl1pPr marL="0" lvl="0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B12A8C31-BC3D-C146-8F62-42D74AA67662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FCDFD3FC-6698-45E6-8B75-CEE5AAA16C6A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idx="1"/>
          </p:nvPr>
        </p:nvSpPr>
        <p:spPr/>
        <p:txBody>
          <a:bodyPr vert="horz" rtlCol="0" upright="1"/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E11A0091-8D42-2544-ACF8-7641F9506339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2E94EE3B-7AAF-4AB0-A0F0-FDBC0652ACDF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4"/>
          </a:xfrm>
        </p:spPr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4"/>
          </a:xfrm>
        </p:spPr>
        <p:txBody>
          <a:bodyPr vert="horz" rtlCol="0" upright="1"/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7425D175-A085-184F-8DF6-4262F6A9500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9F97D4AF-517B-4387-B4F4-A1258DAAD93E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vert="horz" rtlCol="0" upright="1"/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885ACE8D-3344-D741-8B59-D1AE961881A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1FF2E412-D03D-44D3-892F-21881CAF2DF9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vert="horz" rtlCol="0" anchor="t" upright="1"/>
          <a:lstStyle>
            <a:lvl1pPr lvl="0" algn="l">
              <a:defRPr lang="en-US" sz="4000" b="1" cap="all"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vert="horz" rtlCol="0" anchor="b" upright="1"/>
          <a:lstStyle>
            <a:lvl1pPr marL="0" lvl="0" indent="0">
              <a:buNone/>
              <a:defRPr 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2693C595-0FC1-DD46-B827-2E8C893CC7F4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6FE3A085-7883-46C4-BA06-8664F717B6AA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2"/>
          </a:xfrm>
        </p:spPr>
        <p:txBody>
          <a:bodyPr vert="horz" rtlCol="0" upright="1"/>
          <a:lstStyle>
            <a:lvl1pPr lvl="0">
              <a:defRPr lang="en-US" sz="2800"/>
            </a:lvl1pPr>
            <a:lvl2pPr lvl="1">
              <a:defRPr lang="en-US" sz="2400"/>
            </a:lvl2pPr>
            <a:lvl3pPr lvl="2">
              <a:defRPr lang="en-US" sz="2000"/>
            </a:lvl3pPr>
            <a:lvl4pPr lvl="3">
              <a:defRPr lang="en-US" sz="1800"/>
            </a:lvl4pPr>
            <a:lvl5pPr lvl="4">
              <a:defRPr lang="en-US" sz="1800"/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idx="2"/>
          </p:nvPr>
        </p:nvSpPr>
        <p:spPr>
          <a:xfrm>
            <a:off x="4648200" y="1600200"/>
            <a:ext cx="4038600" cy="4525962"/>
          </a:xfrm>
        </p:spPr>
        <p:txBody>
          <a:bodyPr vert="horz" rtlCol="0" upright="1"/>
          <a:lstStyle>
            <a:lvl1pPr lvl="0">
              <a:defRPr lang="en-US" sz="2800"/>
            </a:lvl1pPr>
            <a:lvl2pPr lvl="1">
              <a:defRPr lang="en-US" sz="2400"/>
            </a:lvl2pPr>
            <a:lvl3pPr lvl="2">
              <a:defRPr lang="en-US" sz="2000"/>
            </a:lvl3pPr>
            <a:lvl4pPr lvl="3">
              <a:defRPr lang="en-US" sz="1800"/>
            </a:lvl4pPr>
            <a:lvl5pPr lvl="4">
              <a:defRPr lang="en-US" sz="1800"/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5011DFAF-71B3-CB4F-9D55-F27D135B0FAE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B311C6E8-0D35-4FE0-B60B-7F0CDA969AC8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>
            <a:lvl1pPr lvl="0">
              <a:defRPr lang="en-US"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7" cy="639762"/>
          </a:xfrm>
        </p:spPr>
        <p:txBody>
          <a:bodyPr vert="horz" rtlCol="0" anchor="b" upright="1"/>
          <a:lstStyle>
            <a:lvl1pPr marL="0" lvl="0" indent="0">
              <a:buNone/>
              <a:defRPr lang="en-US" sz="24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idx="2"/>
          </p:nvPr>
        </p:nvSpPr>
        <p:spPr>
          <a:xfrm>
            <a:off x="457200" y="2174875"/>
            <a:ext cx="4040187" cy="3951288"/>
          </a:xfrm>
        </p:spPr>
        <p:txBody>
          <a:bodyPr vert="horz" rtlCol="0" upright="1"/>
          <a:lstStyle>
            <a:lvl1pPr lvl="0">
              <a:defRPr lang="en-US" sz="2400"/>
            </a:lvl1pPr>
            <a:lvl2pPr lvl="1">
              <a:defRPr lang="en-US" sz="2000"/>
            </a:lvl2pPr>
            <a:lvl3pPr lvl="2">
              <a:defRPr lang="en-US" sz="1800"/>
            </a:lvl3pPr>
            <a:lvl4pPr lvl="3">
              <a:defRPr lang="en-US" sz="1600"/>
            </a:lvl4pPr>
            <a:lvl5pPr lvl="4">
              <a:defRPr lang="en-US" sz="1600"/>
            </a:lvl5pPr>
            <a:lvl6pPr lvl="5">
              <a:defRPr lang="en-US" sz="1600"/>
            </a:lvl6pPr>
            <a:lvl7pPr lvl="6">
              <a:defRPr lang="en-US" sz="1600"/>
            </a:lvl7pPr>
            <a:lvl8pPr lvl="7">
              <a:defRPr lang="en-US" sz="1600"/>
            </a:lvl8pPr>
            <a:lvl9pPr lvl="8">
              <a:defRPr lang="en-US" sz="1600"/>
            </a:lvl9pPr>
          </a:lstStyle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3"/>
          </p:nvPr>
        </p:nvSpPr>
        <p:spPr>
          <a:xfrm>
            <a:off x="4645025" y="1535113"/>
            <a:ext cx="4041774" cy="639762"/>
          </a:xfrm>
        </p:spPr>
        <p:txBody>
          <a:bodyPr vert="horz" rtlCol="0" anchor="b" upright="1"/>
          <a:lstStyle>
            <a:lvl1pPr marL="0" lvl="0" indent="0">
              <a:buNone/>
              <a:defRPr lang="en-US" sz="2400" b="1"/>
            </a:lvl1pPr>
            <a:lvl2pPr marL="457200" lvl="1" indent="0">
              <a:buNone/>
              <a:defRPr lang="en-US" sz="2000" b="1"/>
            </a:lvl2pPr>
            <a:lvl3pPr marL="914400" lvl="2" indent="0">
              <a:buNone/>
              <a:defRPr lang="en-US" sz="1800" b="1"/>
            </a:lvl3pPr>
            <a:lvl4pPr marL="1371600" lvl="3" indent="0">
              <a:buNone/>
              <a:defRPr lang="en-US" sz="1600" b="1"/>
            </a:lvl4pPr>
            <a:lvl5pPr marL="1828800" lvl="4" indent="0">
              <a:buNone/>
              <a:defRPr lang="en-US" sz="1600" b="1"/>
            </a:lvl5pPr>
            <a:lvl6pPr marL="2286000" lvl="5" indent="0">
              <a:buNone/>
              <a:defRPr lang="en-US" sz="1600" b="1"/>
            </a:lvl6pPr>
            <a:lvl7pPr marL="2743200" lvl="6" indent="0">
              <a:buNone/>
              <a:defRPr lang="en-US" sz="1600" b="1"/>
            </a:lvl7pPr>
            <a:lvl8pPr marL="3200400" lvl="7" indent="0">
              <a:buNone/>
              <a:defRPr lang="en-US" sz="1600" b="1"/>
            </a:lvl8pPr>
            <a:lvl9pPr marL="3657600" lvl="8" indent="0">
              <a:buNone/>
              <a:defRPr lang="en-US" sz="1600" b="1"/>
            </a:lvl9pPr>
          </a:lstStyle>
          <a:p>
            <a:pPr lvl="0"/>
            <a:r>
              <a:rPr lang="en-US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4"/>
          </p:nvPr>
        </p:nvSpPr>
        <p:spPr>
          <a:xfrm>
            <a:off x="4645025" y="2174875"/>
            <a:ext cx="4041774" cy="3951288"/>
          </a:xfrm>
        </p:spPr>
        <p:txBody>
          <a:bodyPr vert="horz" rtlCol="0" upright="1"/>
          <a:lstStyle>
            <a:lvl1pPr lvl="0">
              <a:defRPr lang="en-US" sz="2400"/>
            </a:lvl1pPr>
            <a:lvl2pPr lvl="1">
              <a:defRPr lang="en-US" sz="2000"/>
            </a:lvl2pPr>
            <a:lvl3pPr lvl="2">
              <a:defRPr lang="en-US" sz="1800"/>
            </a:lvl3pPr>
            <a:lvl4pPr lvl="3">
              <a:defRPr lang="en-US" sz="1600"/>
            </a:lvl4pPr>
            <a:lvl5pPr lvl="4">
              <a:defRPr lang="en-US" sz="1600"/>
            </a:lvl5pPr>
            <a:lvl6pPr lvl="5">
              <a:defRPr lang="en-US" sz="1600"/>
            </a:lvl6pPr>
            <a:lvl7pPr lvl="6">
              <a:defRPr lang="en-US" sz="1600"/>
            </a:lvl7pPr>
            <a:lvl8pPr lvl="7">
              <a:defRPr lang="en-US" sz="1600"/>
            </a:lvl8pPr>
            <a:lvl9pPr lvl="8">
              <a:defRPr lang="en-US" sz="1600"/>
            </a:lvl9pPr>
          </a:lstStyle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DA38DA7F-FA3E-4A4F-AA89-B4F06F10B6F4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13533E0B-ED87-479C-B242-A7E9F0B5E33B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E04591B5-5657-C645-9731-6556A6E64384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D37081E4-6B12-4172-8AA9-6A7182FE4771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C973AD3E-12D3-A142-AEE1-05F4B3D428D7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43253995-34A5-4B0B-AC30-D03BB79D1170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rtlCol="0" anchor="b" upright="1"/>
          <a:lstStyle>
            <a:lvl1pPr lvl="0" algn="l">
              <a:defRPr lang="en-US" sz="2000" b="1"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49" cy="5853112"/>
          </a:xfrm>
        </p:spPr>
        <p:txBody>
          <a:bodyPr vert="horz" rtlCol="0" upright="1"/>
          <a:lstStyle>
            <a:lvl1pPr lvl="0">
              <a:defRPr lang="en-US" sz="3200"/>
            </a:lvl1pPr>
            <a:lvl2pPr lvl="1">
              <a:defRPr lang="en-US" sz="2800"/>
            </a:lvl2pPr>
            <a:lvl3pPr lvl="2">
              <a:defRPr lang="en-US" sz="2400"/>
            </a:lvl3pPr>
            <a:lvl4pPr lvl="3">
              <a:defRPr lang="en-US" sz="2000"/>
            </a:lvl4pPr>
            <a:lvl5pPr lvl="4">
              <a:defRPr lang="en-US" sz="2000"/>
            </a:lvl5pPr>
            <a:lvl6pPr lvl="5">
              <a:defRPr lang="en-US" sz="2000"/>
            </a:lvl6pPr>
            <a:lvl7pPr lvl="6">
              <a:defRPr lang="en-US" sz="2000"/>
            </a:lvl7pPr>
            <a:lvl8pPr lvl="7">
              <a:defRPr lang="en-US" sz="2000"/>
            </a:lvl8pPr>
            <a:lvl9pPr lvl="8">
              <a:defRPr lang="en-US" sz="2000"/>
            </a:lvl9pPr>
          </a:lstStyle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2"/>
          </p:nvPr>
        </p:nvSpPr>
        <p:spPr>
          <a:xfrm>
            <a:off x="457200" y="1435099"/>
            <a:ext cx="3008313" cy="4691063"/>
          </a:xfrm>
        </p:spPr>
        <p:txBody>
          <a:bodyPr vert="horz" rtlCol="0" upright="1"/>
          <a:lstStyle>
            <a:lvl1pPr marL="0" lvl="0" indent="0">
              <a:buNone/>
              <a:defRPr lang="en-US" sz="1400"/>
            </a:lvl1pPr>
            <a:lvl2pPr marL="457200" lvl="1" indent="0">
              <a:buNone/>
              <a:defRPr lang="en-US" sz="1200"/>
            </a:lvl2pPr>
            <a:lvl3pPr marL="914400" lvl="2" indent="0">
              <a:buNone/>
              <a:defRPr lang="en-US" sz="1000"/>
            </a:lvl3pPr>
            <a:lvl4pPr marL="1371600" lvl="3" indent="0">
              <a:buNone/>
              <a:defRPr lang="en-US" sz="900"/>
            </a:lvl4pPr>
            <a:lvl5pPr marL="1828800" lvl="4" indent="0">
              <a:buNone/>
              <a:defRPr lang="en-US" sz="900"/>
            </a:lvl5pPr>
            <a:lvl6pPr marL="2286000" lvl="5" indent="0">
              <a:buNone/>
              <a:defRPr lang="en-US" sz="900"/>
            </a:lvl6pPr>
            <a:lvl7pPr marL="2743200" lvl="6" indent="0">
              <a:buNone/>
              <a:defRPr lang="en-US" sz="900"/>
            </a:lvl7pPr>
            <a:lvl8pPr marL="3200400" lvl="7" indent="0">
              <a:buNone/>
              <a:defRPr lang="en-US" sz="900"/>
            </a:lvl8pPr>
            <a:lvl9pPr marL="3657600" lvl="8" indent="0">
              <a:buNone/>
              <a:defRPr lang="en-US" sz="900"/>
            </a:lvl9pPr>
          </a:lstStyle>
          <a:p>
            <a:pPr lvl="0"/>
            <a:r>
              <a:rPr lang="en-US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A21F94E5-710D-884E-8725-420F9A8667BE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20552B06-60B6-4D1C-A3F0-DB611EC6182B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vert="horz" rtlCol="0" anchor="b" upright="1"/>
          <a:lstStyle>
            <a:lvl1pPr lvl="0" algn="l">
              <a:defRPr lang="en-US" sz="2000" b="1"/>
            </a:lvl1pPr>
          </a:lstStyle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rtlCol="0" upright="1"/>
          <a:lstStyle>
            <a:lvl1pPr marL="0" lvl="0" indent="0">
              <a:buNone/>
              <a:defRPr lang="en-US" sz="3200"/>
            </a:lvl1pPr>
            <a:lvl2pPr marL="457200" lvl="1" indent="0">
              <a:buNone/>
              <a:defRPr lang="en-US" sz="2800"/>
            </a:lvl2pPr>
            <a:lvl3pPr marL="914400" lvl="2" indent="0">
              <a:buNone/>
              <a:defRPr lang="en-US" sz="2400"/>
            </a:lvl3pPr>
            <a:lvl4pPr marL="1371600" lvl="3" indent="0">
              <a:buNone/>
              <a:defRPr lang="en-US" sz="2000"/>
            </a:lvl4pPr>
            <a:lvl5pPr marL="1828800" lvl="4" indent="0">
              <a:buNone/>
              <a:defRPr lang="en-US" sz="2000"/>
            </a:lvl5pPr>
            <a:lvl6pPr marL="2286000" lvl="5" indent="0">
              <a:buNone/>
              <a:defRPr lang="en-US" sz="2000"/>
            </a:lvl6pPr>
            <a:lvl7pPr marL="2743200" lvl="6" indent="0">
              <a:buNone/>
              <a:defRPr lang="en-US" sz="2000"/>
            </a:lvl7pPr>
            <a:lvl8pPr marL="3200400" lvl="7" indent="0">
              <a:buNone/>
              <a:defRPr lang="en-US" sz="2000"/>
            </a:lvl8pPr>
            <a:lvl9pPr marL="3657600" lvl="8" indent="0">
              <a:buNone/>
              <a:defRPr lang="en-US"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2"/>
          </p:nvPr>
        </p:nvSpPr>
        <p:spPr>
          <a:xfrm>
            <a:off x="1792288" y="5367337"/>
            <a:ext cx="5486400" cy="804862"/>
          </a:xfrm>
        </p:spPr>
        <p:txBody>
          <a:bodyPr vert="horz" rtlCol="0" upright="1"/>
          <a:lstStyle>
            <a:lvl1pPr marL="0" lvl="0" indent="0">
              <a:buNone/>
              <a:defRPr lang="en-US" sz="1400"/>
            </a:lvl1pPr>
            <a:lvl2pPr marL="457200" lvl="1" indent="0">
              <a:buNone/>
              <a:defRPr lang="en-US" sz="1200"/>
            </a:lvl2pPr>
            <a:lvl3pPr marL="914400" lvl="2" indent="0">
              <a:buNone/>
              <a:defRPr lang="en-US" sz="1000"/>
            </a:lvl3pPr>
            <a:lvl4pPr marL="1371600" lvl="3" indent="0">
              <a:buNone/>
              <a:defRPr lang="en-US" sz="900"/>
            </a:lvl4pPr>
            <a:lvl5pPr marL="1828800" lvl="4" indent="0">
              <a:buNone/>
              <a:defRPr lang="en-US" sz="900"/>
            </a:lvl5pPr>
            <a:lvl6pPr marL="2286000" lvl="5" indent="0">
              <a:buNone/>
              <a:defRPr lang="en-US" sz="900"/>
            </a:lvl6pPr>
            <a:lvl7pPr marL="2743200" lvl="6" indent="0">
              <a:buNone/>
              <a:defRPr lang="en-US" sz="900"/>
            </a:lvl7pPr>
            <a:lvl8pPr marL="3200400" lvl="7" indent="0">
              <a:buNone/>
              <a:defRPr lang="en-US" sz="900"/>
            </a:lvl8pPr>
            <a:lvl9pPr marL="3657600" lvl="8" indent="0">
              <a:buNone/>
              <a:defRPr lang="en-US" sz="900"/>
            </a:lvl9pPr>
          </a:lstStyle>
          <a:p>
            <a:pPr lvl="0"/>
            <a:r>
              <a:rPr lang="en-US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vert="horz" rtlCol="0" upright="1"/>
          <a:lstStyle/>
          <a:p>
            <a:fld id="{FE83E446-5775-7A45-9191-8F6A382AAD8C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vert="horz" rtlCol="0" upright="1"/>
          <a:lstStyle/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 upright="1"/>
          <a:lstStyle/>
          <a:p>
            <a:fld id="{4CE1A6F0-DAD0-442B-B4DE-5AF0C7B4F60A}" type="slidenum"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 upright="1">
            <a:normAutofit/>
          </a:bodyPr>
          <a:lstStyle/>
          <a:p>
            <a:r>
              <a:rPr lang="en-US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 upright="1">
            <a:normAutofit/>
          </a:bodyPr>
          <a:lstStyle/>
          <a:p>
            <a:pPr lvl="0"/>
            <a:r>
              <a:rPr lang="en-US"/>
              <a:t>Klicka här för att ändra format på bakgrundstexten</a:t>
            </a:r>
          </a:p>
          <a:p>
            <a:pPr lvl="1"/>
            <a:r>
              <a:rPr lang="en-US"/>
              <a:t>Nivå två</a:t>
            </a:r>
          </a:p>
          <a:p>
            <a:pPr lvl="2"/>
            <a:r>
              <a:rPr lang="en-US"/>
              <a:t>Nivå tre</a:t>
            </a:r>
          </a:p>
          <a:p>
            <a:pPr lvl="3"/>
            <a:r>
              <a:rPr lang="en-US"/>
              <a:t>Nivå fyra</a:t>
            </a:r>
          </a:p>
          <a:p>
            <a:pPr lvl="4"/>
            <a:r>
              <a:rPr lang="en-US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 upright="1"/>
          <a:lstStyle>
            <a:lvl1pPr lvl="0" algn="l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2873B-668D-5248-B790-022400D1DD6A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 upright="1"/>
          <a:lstStyle>
            <a:lvl1pPr lvl="0" algn="ctr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Global Connect Dataless Blockchain  Sea Container Tracking Services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 upright="1"/>
          <a:lstStyle>
            <a:lvl1pPr lvl="0" algn="r">
              <a:defRPr 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D06-196E-4B60-B012-EFC369FCBFDE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lvl="0" algn="ctr" rtl="0">
        <a:spcBef>
          <a:spcPct val="0"/>
        </a:spcBef>
        <a:buNone/>
        <a:defRPr lang="en-US" sz="440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ct val="20000"/>
        </a:spcBef>
        <a:buFont typeface="Arial"/>
        <a:buChar char="•"/>
        <a:defRPr lang="en-US" sz="3200">
          <a:solidFill>
            <a:schemeClr val="tx1"/>
          </a:solidFill>
          <a:latin typeface="+mn-lt"/>
        </a:defRPr>
      </a:lvl1pPr>
      <a:lvl2pPr marL="742950" lvl="1" indent="-285750" algn="l" rtl="0">
        <a:spcBef>
          <a:spcPct val="20000"/>
        </a:spcBef>
        <a:buFont typeface="Arial"/>
        <a:buChar char="–"/>
        <a:defRPr lang="en-US" sz="2800">
          <a:solidFill>
            <a:schemeClr val="tx1"/>
          </a:solidFill>
          <a:latin typeface="+mn-lt"/>
        </a:defRPr>
      </a:lvl2pPr>
      <a:lvl3pPr marL="1143000" lvl="2" indent="-228600" algn="l" rtl="0">
        <a:spcBef>
          <a:spcPct val="20000"/>
        </a:spcBef>
        <a:buFont typeface="Arial"/>
        <a:buChar char="•"/>
        <a:defRPr lang="en-US" sz="2400">
          <a:solidFill>
            <a:schemeClr val="tx1"/>
          </a:solidFill>
          <a:latin typeface="+mn-lt"/>
        </a:defRPr>
      </a:lvl3pPr>
      <a:lvl4pPr marL="1600200" lvl="3" indent="-228600" algn="l" rtl="0">
        <a:spcBef>
          <a:spcPct val="20000"/>
        </a:spcBef>
        <a:buFont typeface="Arial"/>
        <a:buChar char="–"/>
        <a:defRPr lang="en-US" sz="2000">
          <a:solidFill>
            <a:schemeClr val="tx1"/>
          </a:solidFill>
          <a:latin typeface="+mn-lt"/>
        </a:defRPr>
      </a:lvl4pPr>
      <a:lvl5pPr marL="2057400" lvl="4" indent="-228600" algn="l" rtl="0">
        <a:spcBef>
          <a:spcPct val="20000"/>
        </a:spcBef>
        <a:buFont typeface="Arial"/>
        <a:buChar char="»"/>
        <a:defRPr lang="en-US" sz="200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200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>
          <a:solidFill>
            <a:schemeClr val="tx1"/>
          </a:solidFill>
          <a:latin typeface="+mn-lt"/>
        </a:defRPr>
      </a:lvl1pPr>
      <a:lvl2pPr marL="457200" lvl="1" algn="l" rtl="0">
        <a:defRPr lang="en-US" sz="1800">
          <a:solidFill>
            <a:schemeClr val="tx1"/>
          </a:solidFill>
          <a:latin typeface="+mn-lt"/>
        </a:defRPr>
      </a:lvl2pPr>
      <a:lvl3pPr marL="914400" lvl="2" algn="l" rtl="0">
        <a:defRPr lang="en-US" sz="1800">
          <a:solidFill>
            <a:schemeClr val="tx1"/>
          </a:solidFill>
          <a:latin typeface="+mn-lt"/>
        </a:defRPr>
      </a:lvl3pPr>
      <a:lvl4pPr marL="1371600" lvl="3" algn="l" rtl="0">
        <a:defRPr lang="en-US" sz="1800">
          <a:solidFill>
            <a:schemeClr val="tx1"/>
          </a:solidFill>
          <a:latin typeface="+mn-lt"/>
        </a:defRPr>
      </a:lvl4pPr>
      <a:lvl5pPr marL="1828800" lvl="4" algn="l" rtl="0">
        <a:defRPr lang="en-US" sz="1800">
          <a:solidFill>
            <a:schemeClr val="tx1"/>
          </a:solidFill>
          <a:latin typeface="+mn-lt"/>
        </a:defRPr>
      </a:lvl5pPr>
      <a:lvl6pPr marL="2286000" lvl="5" algn="l" rtl="0">
        <a:defRPr lang="en-US" sz="1800">
          <a:solidFill>
            <a:schemeClr val="tx1"/>
          </a:solidFill>
          <a:latin typeface="+mn-lt"/>
        </a:defRPr>
      </a:lvl6pPr>
      <a:lvl7pPr marL="2743200" lvl="6" algn="l" rtl="0">
        <a:defRPr lang="en-US" sz="1800">
          <a:solidFill>
            <a:schemeClr val="tx1"/>
          </a:solidFill>
          <a:latin typeface="+mn-lt"/>
        </a:defRPr>
      </a:lvl7pPr>
      <a:lvl8pPr marL="3200400" lvl="7" algn="l" rtl="0">
        <a:defRPr lang="en-US" sz="1800">
          <a:solidFill>
            <a:schemeClr val="tx1"/>
          </a:solidFill>
          <a:latin typeface="+mn-lt"/>
        </a:defRPr>
      </a:lvl8pPr>
      <a:lvl9pPr marL="3657600" lvl="8" algn="l" rtl="0">
        <a:defRPr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4572000" cy="365125"/>
          </a:xfrm>
        </p:spPr>
        <p:txBody>
          <a:bodyPr/>
          <a:lstStyle/>
          <a:p>
            <a:r>
              <a:rPr lang="en-US" b="1" dirty="0"/>
              <a:t>Global Connect </a:t>
            </a:r>
            <a:r>
              <a:rPr lang="en-US" b="1" dirty="0" err="1"/>
              <a:t>Dataless</a:t>
            </a:r>
            <a:r>
              <a:rPr lang="en-US" b="1" dirty="0"/>
              <a:t>  Sea Container Tracking Services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4B85C3E0-3350-42CF-B1C2-E27FDE566BAA}"/>
              </a:ext>
            </a:extLst>
          </p:cNvPr>
          <p:cNvGrpSpPr/>
          <p:nvPr/>
        </p:nvGrpSpPr>
        <p:grpSpPr>
          <a:xfrm>
            <a:off x="1143000" y="1447800"/>
            <a:ext cx="6673472" cy="1876425"/>
            <a:chOff x="418808" y="1700808"/>
            <a:chExt cx="6673472" cy="1876425"/>
          </a:xfrm>
        </p:grpSpPr>
        <p:pic>
          <p:nvPicPr>
            <p:cNvPr id="6" name="Bildobjekt 5">
              <a:extLst>
                <a:ext uri="{FF2B5EF4-FFF2-40B4-BE49-F238E27FC236}">
                  <a16:creationId xmlns:a16="http://schemas.microsoft.com/office/drawing/2014/main" id="{EB78E14A-0FB5-4039-A72C-7D82F2A91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08" y="1700808"/>
              <a:ext cx="2438400" cy="1876425"/>
            </a:xfrm>
            <a:prstGeom prst="rect">
              <a:avLst/>
            </a:prstGeom>
          </p:spPr>
        </p:pic>
        <p:sp>
          <p:nvSpPr>
            <p:cNvPr id="7" name="textruta 6">
              <a:extLst>
                <a:ext uri="{FF2B5EF4-FFF2-40B4-BE49-F238E27FC236}">
                  <a16:creationId xmlns:a16="http://schemas.microsoft.com/office/drawing/2014/main" id="{4C052B8F-B5CC-45F4-A4B3-67A72284628C}"/>
                </a:ext>
              </a:extLst>
            </p:cNvPr>
            <p:cNvSpPr txBox="1"/>
            <p:nvPr/>
          </p:nvSpPr>
          <p:spPr>
            <a:xfrm>
              <a:off x="3131840" y="2021939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sv-SE" sz="2400" dirty="0" err="1"/>
                <a:t>Low</a:t>
              </a:r>
              <a:r>
                <a:rPr lang="sv-SE" sz="2400" dirty="0"/>
                <a:t> </a:t>
              </a:r>
              <a:r>
                <a:rPr lang="sv-SE" sz="2400" dirty="0" err="1"/>
                <a:t>reliability</a:t>
              </a:r>
              <a:r>
                <a:rPr lang="sv-SE" sz="2400" dirty="0"/>
                <a:t> (best </a:t>
              </a:r>
              <a:r>
                <a:rPr lang="sv-SE" sz="2400" dirty="0" err="1"/>
                <a:t>effort</a:t>
              </a:r>
              <a:r>
                <a:rPr lang="sv-SE" sz="2400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sv-SE" sz="2400" dirty="0" err="1"/>
                <a:t>Expensive</a:t>
              </a:r>
              <a:r>
                <a:rPr lang="sv-SE" sz="2400" dirty="0"/>
                <a:t> (</a:t>
              </a:r>
              <a:r>
                <a:rPr lang="sv-SE" sz="2400" dirty="0" err="1"/>
                <a:t>roaming</a:t>
              </a:r>
              <a:r>
                <a:rPr lang="sv-SE" sz="2400" dirty="0"/>
                <a:t>)</a:t>
              </a:r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DD25723C-0B96-4097-AB80-5441078CB7E8}"/>
              </a:ext>
            </a:extLst>
          </p:cNvPr>
          <p:cNvGrpSpPr/>
          <p:nvPr/>
        </p:nvGrpSpPr>
        <p:grpSpPr>
          <a:xfrm>
            <a:off x="1191736" y="3198811"/>
            <a:ext cx="6912768" cy="2785493"/>
            <a:chOff x="1991544" y="3451820"/>
            <a:chExt cx="6912768" cy="2785493"/>
          </a:xfrm>
        </p:grpSpPr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2ADE782F-A7C0-4712-81BF-2E98F065E48E}"/>
                </a:ext>
              </a:extLst>
            </p:cNvPr>
            <p:cNvGrpSpPr/>
            <p:nvPr/>
          </p:nvGrpSpPr>
          <p:grpSpPr>
            <a:xfrm>
              <a:off x="1991544" y="3451820"/>
              <a:ext cx="6912768" cy="2785493"/>
              <a:chOff x="467544" y="3451819"/>
              <a:chExt cx="6912768" cy="2785493"/>
            </a:xfrm>
          </p:grpSpPr>
          <p:grpSp>
            <p:nvGrpSpPr>
              <p:cNvPr id="11" name="Grupp 10">
                <a:extLst>
                  <a:ext uri="{FF2B5EF4-FFF2-40B4-BE49-F238E27FC236}">
                    <a16:creationId xmlns:a16="http://schemas.microsoft.com/office/drawing/2014/main" id="{B236100F-4B02-4299-B5FD-75C519434387}"/>
                  </a:ext>
                </a:extLst>
              </p:cNvPr>
              <p:cNvGrpSpPr/>
              <p:nvPr/>
            </p:nvGrpSpPr>
            <p:grpSpPr>
              <a:xfrm>
                <a:off x="4594819" y="3451819"/>
                <a:ext cx="2785493" cy="2785493"/>
                <a:chOff x="3874738" y="3665170"/>
                <a:chExt cx="2785493" cy="2785493"/>
              </a:xfrm>
            </p:grpSpPr>
            <p:pic>
              <p:nvPicPr>
                <p:cNvPr id="13" name="Bildobjekt 12">
                  <a:extLst>
                    <a:ext uri="{FF2B5EF4-FFF2-40B4-BE49-F238E27FC236}">
                      <a16:creationId xmlns:a16="http://schemas.microsoft.com/office/drawing/2014/main" id="{AA9D8E5B-504A-4E42-9FDD-C14BFA0E7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4738" y="3665170"/>
                  <a:ext cx="2785493" cy="2785493"/>
                </a:xfrm>
                <a:prstGeom prst="rect">
                  <a:avLst/>
                </a:prstGeom>
              </p:spPr>
            </p:pic>
            <p:sp>
              <p:nvSpPr>
                <p:cNvPr id="14" name="Rektangel 13">
                  <a:extLst>
                    <a:ext uri="{FF2B5EF4-FFF2-40B4-BE49-F238E27FC236}">
                      <a16:creationId xmlns:a16="http://schemas.microsoft.com/office/drawing/2014/main" id="{2B180D19-3B68-4F28-92A7-CC2EAFA48049}"/>
                    </a:ext>
                  </a:extLst>
                </p:cNvPr>
                <p:cNvSpPr/>
                <p:nvPr/>
              </p:nvSpPr>
              <p:spPr>
                <a:xfrm>
                  <a:off x="4283968" y="5301208"/>
                  <a:ext cx="1944216" cy="64807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" name="textruta 14">
                  <a:extLst>
                    <a:ext uri="{FF2B5EF4-FFF2-40B4-BE49-F238E27FC236}">
                      <a16:creationId xmlns:a16="http://schemas.microsoft.com/office/drawing/2014/main" id="{EDE9E0B6-32BA-4F8E-9F91-DA6B79C212BB}"/>
                    </a:ext>
                  </a:extLst>
                </p:cNvPr>
                <p:cNvSpPr txBox="1"/>
                <p:nvPr/>
              </p:nvSpPr>
              <p:spPr>
                <a:xfrm>
                  <a:off x="4283968" y="5373216"/>
                  <a:ext cx="216024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2200" dirty="0"/>
                    <a:t>2G/3G/4G-Data</a:t>
                  </a:r>
                </a:p>
              </p:txBody>
            </p:sp>
          </p:grpSp>
          <p:sp>
            <p:nvSpPr>
              <p:cNvPr id="12" name="textruta 11">
                <a:extLst>
                  <a:ext uri="{FF2B5EF4-FFF2-40B4-BE49-F238E27FC236}">
                    <a16:creationId xmlns:a16="http://schemas.microsoft.com/office/drawing/2014/main" id="{9AA1273B-F323-4B28-8B3E-4BA8F8EB9944}"/>
                  </a:ext>
                </a:extLst>
              </p:cNvPr>
              <p:cNvSpPr txBox="1"/>
              <p:nvPr/>
            </p:nvSpPr>
            <p:spPr>
              <a:xfrm>
                <a:off x="467544" y="4326195"/>
                <a:ext cx="39604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v-SE" sz="2400" dirty="0" err="1"/>
                  <a:t>Low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reliability</a:t>
                </a:r>
                <a:r>
                  <a:rPr lang="sv-SE" sz="2400" dirty="0"/>
                  <a:t> (best </a:t>
                </a:r>
                <a:r>
                  <a:rPr lang="sv-SE" sz="2400" dirty="0" err="1"/>
                  <a:t>effort</a:t>
                </a:r>
                <a:r>
                  <a:rPr lang="sv-SE" sz="2400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sv-SE" sz="2400" dirty="0"/>
                  <a:t>Not </a:t>
                </a:r>
                <a:r>
                  <a:rPr lang="sv-SE" sz="2400" dirty="0" err="1"/>
                  <a:t>working</a:t>
                </a:r>
                <a:r>
                  <a:rPr lang="sv-SE" sz="2400" dirty="0"/>
                  <a:t> in all </a:t>
                </a:r>
                <a:r>
                  <a:rPr lang="sv-SE" sz="2400" dirty="0" err="1"/>
                  <a:t>networks</a:t>
                </a:r>
                <a:endParaRPr lang="sv-SE" sz="2400" dirty="0"/>
              </a:p>
              <a:p>
                <a:pPr marL="285750" indent="-285750">
                  <a:buFontTx/>
                  <a:buChar char="-"/>
                </a:pPr>
                <a:r>
                  <a:rPr lang="sv-SE" sz="2400" dirty="0" err="1"/>
                  <a:t>Expensive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roaming</a:t>
                </a:r>
                <a:r>
                  <a:rPr lang="sv-SE" sz="2400" dirty="0"/>
                  <a:t>)</a:t>
                </a:r>
              </a:p>
            </p:txBody>
          </p:sp>
        </p:grpSp>
        <p:sp>
          <p:nvSpPr>
            <p:cNvPr id="10" name="textruta 9">
              <a:extLst>
                <a:ext uri="{FF2B5EF4-FFF2-40B4-BE49-F238E27FC236}">
                  <a16:creationId xmlns:a16="http://schemas.microsoft.com/office/drawing/2014/main" id="{A43CA8F0-2BA0-4AA8-9A11-A1EF57528A6C}"/>
                </a:ext>
              </a:extLst>
            </p:cNvPr>
            <p:cNvSpPr txBox="1"/>
            <p:nvPr/>
          </p:nvSpPr>
          <p:spPr>
            <a:xfrm>
              <a:off x="6730074" y="3681110"/>
              <a:ext cx="1742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>
                  <a:solidFill>
                    <a:schemeClr val="bg1"/>
                  </a:solidFill>
                </a:rPr>
                <a:t>Mobile Data</a:t>
              </a:r>
            </a:p>
          </p:txBody>
        </p:sp>
      </p:grpSp>
      <p:sp>
        <p:nvSpPr>
          <p:cNvPr id="16" name="textruta 15"/>
          <p:cNvSpPr txBox="1"/>
          <p:nvPr/>
        </p:nvSpPr>
        <p:spPr>
          <a:xfrm>
            <a:off x="762000" y="2286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Todays</a:t>
            </a:r>
            <a:r>
              <a:rPr lang="sv-SE" sz="2800" b="1" dirty="0"/>
              <a:t> Pain</a:t>
            </a:r>
          </a:p>
        </p:txBody>
      </p:sp>
      <p:pic>
        <p:nvPicPr>
          <p:cNvPr id="17" name="Picture 2" descr="C:\Users\Mattias\Downloads\Logotyp GlobalConnect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13" y="6324600"/>
            <a:ext cx="1153670" cy="39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78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5105400" cy="1524000"/>
          </a:xfrm>
        </p:spPr>
        <p:txBody>
          <a:bodyPr vert="horz" rtlCol="0" upright="1">
            <a:noAutofit/>
          </a:bodyPr>
          <a:lstStyle/>
          <a:p>
            <a:pPr algn="l"/>
            <a:r>
              <a:rPr lang="en-US" sz="2800" b="1" dirty="0" err="1">
                <a:solidFill>
                  <a:schemeClr val="tx1"/>
                </a:solidFill>
                <a:latin typeface="+mj-lt"/>
              </a:rPr>
              <a:t>Dataless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Sea Container Tracking Service </a:t>
            </a:r>
          </a:p>
        </p:txBody>
      </p:sp>
      <p:sp>
        <p:nvSpPr>
          <p:cNvPr id="6" name="AutoShape 2" descr="image.jpeg"/>
          <p:cNvSpPr>
            <a:spLocks noChangeAspect="1" noChangeArrowheads="1"/>
          </p:cNvSpPr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t" upright="1"/>
          <a:lstStyle/>
          <a:p>
            <a:endParaRPr lang="en-US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33400"/>
            <a:ext cx="1536700" cy="58007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4800"/>
            <a:ext cx="2159000" cy="1041400"/>
          </a:xfrm>
          <a:prstGeom prst="rect">
            <a:avLst/>
          </a:prstGeom>
        </p:spPr>
      </p:pic>
      <p:pic>
        <p:nvPicPr>
          <p:cNvPr id="11" name="Picture 2" descr="C:\Users\Mattias\Downloads\Logotyp GlobalConnect (2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13" y="6324600"/>
            <a:ext cx="1153670" cy="39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objekt 11" descr="blockchain_shipment_monitorin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239000" cy="3540240"/>
          </a:xfrm>
          <a:prstGeom prst="rect">
            <a:avLst/>
          </a:prstGeom>
        </p:spPr>
      </p:pic>
      <p:sp>
        <p:nvSpPr>
          <p:cNvPr id="13" name="Platshållare för sidfot 12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4953000" cy="365125"/>
          </a:xfrm>
        </p:spPr>
        <p:txBody>
          <a:bodyPr/>
          <a:lstStyle/>
          <a:p>
            <a:r>
              <a:rPr lang="en-US" b="1" dirty="0"/>
              <a:t>2018-Global Connect </a:t>
            </a:r>
            <a:r>
              <a:rPr lang="en-US" b="1" dirty="0" err="1"/>
              <a:t>Dataless</a:t>
            </a:r>
            <a:r>
              <a:rPr lang="en-US" b="1" dirty="0"/>
              <a:t> Sea Container Tracking Services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457200" y="51816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Predefined</a:t>
            </a:r>
            <a:r>
              <a:rPr lang="sv-SE" dirty="0"/>
              <a:t> </a:t>
            </a:r>
            <a:r>
              <a:rPr lang="sv-SE" dirty="0" err="1"/>
              <a:t>automated</a:t>
            </a:r>
            <a:r>
              <a:rPr lang="sv-SE" dirty="0"/>
              <a:t> </a:t>
            </a:r>
            <a:r>
              <a:rPr lang="sv-SE" dirty="0" err="1"/>
              <a:t>messages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sent via the </a:t>
            </a:r>
            <a:r>
              <a:rPr lang="sv-SE" dirty="0" err="1"/>
              <a:t>current</a:t>
            </a:r>
            <a:r>
              <a:rPr lang="sv-SE" dirty="0"/>
              <a:t> 3G/4G/</a:t>
            </a:r>
            <a:r>
              <a:rPr lang="sv-SE" dirty="0" err="1"/>
              <a:t>SatCom</a:t>
            </a:r>
            <a:r>
              <a:rPr lang="sv-SE" dirty="0"/>
              <a:t> global </a:t>
            </a:r>
            <a:r>
              <a:rPr lang="sv-SE" dirty="0" err="1"/>
              <a:t>carrier</a:t>
            </a:r>
            <a:r>
              <a:rPr lang="sv-SE" dirty="0"/>
              <a:t> </a:t>
            </a:r>
            <a:r>
              <a:rPr lang="sv-SE" dirty="0" err="1"/>
              <a:t>networks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data </a:t>
            </a:r>
            <a:r>
              <a:rPr lang="sv-SE" dirty="0" err="1"/>
              <a:t>connection</a:t>
            </a:r>
            <a:r>
              <a:rPr lang="sv-SE" dirty="0"/>
              <a:t>, fast and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roaming</a:t>
            </a:r>
            <a:r>
              <a:rPr lang="sv-SE" dirty="0"/>
              <a:t> data.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429000"/>
            <a:ext cx="2832853" cy="29487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ubrik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9544205" cy="1143000"/>
          </a:xfrm>
        </p:spPr>
        <p:txBody>
          <a:bodyPr vert="horz" rtlCol="0" upright="1">
            <a:noAutofit/>
          </a:bodyPr>
          <a:lstStyle/>
          <a:p>
            <a:r>
              <a:rPr lang="en-US" b="1" dirty="0"/>
              <a:t>TMS (Travelling Messaging System)</a:t>
            </a:r>
          </a:p>
        </p:txBody>
      </p:sp>
      <p:sp>
        <p:nvSpPr>
          <p:cNvPr id="4" name="Platshållare för innehåll 2"/>
          <p:cNvSpPr>
            <a:spLocks noGrp="1"/>
          </p:cNvSpPr>
          <p:nvPr>
            <p:ph idx="1"/>
          </p:nvPr>
        </p:nvSpPr>
        <p:spPr>
          <a:xfrm>
            <a:off x="0" y="1196751"/>
            <a:ext cx="9144000" cy="2332856"/>
          </a:xfrm>
        </p:spPr>
        <p:txBody>
          <a:bodyPr vert="horz" rtlCol="0" upright="1">
            <a:normAutofit fontScale="85000" lnSpcReduction="10000"/>
          </a:bodyPr>
          <a:lstStyle/>
          <a:p>
            <a:r>
              <a:rPr lang="en-US" dirty="0"/>
              <a:t>Unique two ways automated messaging service embedded in U-</a:t>
            </a:r>
            <a:r>
              <a:rPr lang="en-US" dirty="0" err="1"/>
              <a:t>blox</a:t>
            </a:r>
            <a:r>
              <a:rPr lang="en-US" dirty="0"/>
              <a:t> </a:t>
            </a:r>
            <a:r>
              <a:rPr lang="en-US" dirty="0" err="1"/>
              <a:t>HW,with</a:t>
            </a:r>
            <a:r>
              <a:rPr lang="en-US" dirty="0"/>
              <a:t> the objective to be the first tracking service in the world to communicate without any DATA or SMS.</a:t>
            </a:r>
          </a:p>
          <a:p>
            <a:r>
              <a:rPr lang="en-US" dirty="0"/>
              <a:t>OTT-based and suitable for all mobile operators globally and completely without any charge to mobile operators.</a:t>
            </a:r>
          </a:p>
        </p:txBody>
      </p:sp>
      <p:sp>
        <p:nvSpPr>
          <p:cNvPr id="9" name="textruta 7"/>
          <p:cNvSpPr txBox="1"/>
          <p:nvPr/>
        </p:nvSpPr>
        <p:spPr>
          <a:xfrm>
            <a:off x="2209800" y="3657600"/>
            <a:ext cx="4865653" cy="369332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r>
              <a:rPr lang="en-US" sz="1400" dirty="0"/>
              <a:t>STEP 1: Call a unique local number and hang-up</a:t>
            </a:r>
            <a:r>
              <a:rPr lang="en-US" dirty="0"/>
              <a:t>. </a:t>
            </a:r>
          </a:p>
        </p:txBody>
      </p:sp>
      <p:sp>
        <p:nvSpPr>
          <p:cNvPr id="11" name="textruta 11"/>
          <p:cNvSpPr txBox="1"/>
          <p:nvPr/>
        </p:nvSpPr>
        <p:spPr>
          <a:xfrm>
            <a:off x="2971800" y="4343400"/>
            <a:ext cx="3352800" cy="523220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r>
              <a:rPr lang="en-US" sz="1400" dirty="0"/>
              <a:t>STEP 2: Call back with unique caller ID</a:t>
            </a:r>
          </a:p>
          <a:p>
            <a:r>
              <a:rPr lang="en-US" sz="1400" dirty="0"/>
              <a:t> and acknowledge and hang-up.</a:t>
            </a:r>
          </a:p>
        </p:txBody>
      </p:sp>
      <p:sp>
        <p:nvSpPr>
          <p:cNvPr id="12" name="textruta 14"/>
          <p:cNvSpPr txBox="1"/>
          <p:nvPr/>
        </p:nvSpPr>
        <p:spPr>
          <a:xfrm>
            <a:off x="2133601" y="5562600"/>
            <a:ext cx="4114800" cy="830997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r>
              <a:rPr lang="en-US" sz="2400" b="1" dirty="0">
                <a:solidFill>
                  <a:srgbClr val="57565A"/>
                </a:solidFill>
              </a:rPr>
              <a:t>TMS will be embedded in the </a:t>
            </a:r>
            <a:r>
              <a:rPr lang="en-US" sz="2400" b="1" dirty="0" err="1">
                <a:solidFill>
                  <a:srgbClr val="57565A"/>
                </a:solidFill>
              </a:rPr>
              <a:t>IoT</a:t>
            </a:r>
            <a:r>
              <a:rPr lang="en-US" sz="2400" b="1" dirty="0">
                <a:solidFill>
                  <a:srgbClr val="57565A"/>
                </a:solidFill>
              </a:rPr>
              <a:t> Tracking HW device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6781800" y="3200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TMS Cloud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98" y="5715000"/>
            <a:ext cx="1270000" cy="1231900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791200"/>
            <a:ext cx="1270000" cy="939800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2000" y="3657600"/>
            <a:ext cx="3413760" cy="2400300"/>
          </a:xfrm>
          <a:prstGeom prst="rect">
            <a:avLst/>
          </a:prstGeom>
        </p:spPr>
      </p:pic>
      <p:sp>
        <p:nvSpPr>
          <p:cNvPr id="14" name="Platshållare för sidfot 13"/>
          <p:cNvSpPr>
            <a:spLocks noGrp="1"/>
          </p:cNvSpPr>
          <p:nvPr>
            <p:ph type="ftr" sz="quarter" idx="11"/>
          </p:nvPr>
        </p:nvSpPr>
        <p:spPr>
          <a:xfrm>
            <a:off x="2209800" y="6467198"/>
            <a:ext cx="5029200" cy="365125"/>
          </a:xfrm>
        </p:spPr>
        <p:txBody>
          <a:bodyPr/>
          <a:lstStyle/>
          <a:p>
            <a:r>
              <a:rPr lang="en-US" dirty="0"/>
              <a:t>2018 -Global Connect </a:t>
            </a:r>
            <a:r>
              <a:rPr lang="en-US" dirty="0" err="1"/>
              <a:t>Dataless</a:t>
            </a:r>
            <a:r>
              <a:rPr lang="en-US" dirty="0"/>
              <a:t> Sea Container Tracking Services</a:t>
            </a:r>
          </a:p>
        </p:txBody>
      </p:sp>
      <p:pic>
        <p:nvPicPr>
          <p:cNvPr id="16" name="Picture 2" descr="C:\Users\Mattias\Downloads\Logotyp GlobalConnect (2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460141"/>
            <a:ext cx="1153670" cy="39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Bildobjekt 14" descr="ic_action_dial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325120" cy="325120"/>
          </a:xfrm>
          <a:prstGeom prst="rect">
            <a:avLst/>
          </a:prstGeom>
        </p:spPr>
      </p:pic>
      <p:pic>
        <p:nvPicPr>
          <p:cNvPr id="18" name="Bildobjekt 17" descr="ic_action_se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733800"/>
            <a:ext cx="325120" cy="325120"/>
          </a:xfrm>
          <a:prstGeom prst="rect">
            <a:avLst/>
          </a:prstGeom>
        </p:spPr>
      </p:pic>
      <p:pic>
        <p:nvPicPr>
          <p:cNvPr id="20" name="Bildobjekt 19" descr="ic_action_diale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9600"/>
            <a:ext cx="325120" cy="325120"/>
          </a:xfrm>
          <a:prstGeom prst="rect">
            <a:avLst/>
          </a:prstGeom>
        </p:spPr>
      </p:pic>
      <p:pic>
        <p:nvPicPr>
          <p:cNvPr id="21" name="Bildobjekt 20" descr="ic_action_se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7000" y="4419600"/>
            <a:ext cx="381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81000" y="29222"/>
            <a:ext cx="8278688" cy="1295400"/>
          </a:xfrm>
        </p:spPr>
        <p:txBody>
          <a:bodyPr vert="horz" rtlCol="0" upright="1">
            <a:noAutofit/>
          </a:bodyPr>
          <a:lstStyle/>
          <a:p>
            <a:pPr algn="l"/>
            <a:r>
              <a:rPr lang="en-US" sz="2400" b="1" dirty="0"/>
              <a:t>TMS cuts expensive </a:t>
            </a:r>
            <a:r>
              <a:rPr lang="en-US" sz="2400" b="1" dirty="0" err="1"/>
              <a:t>IoT</a:t>
            </a:r>
            <a:r>
              <a:rPr lang="en-US" sz="2400" b="1" dirty="0"/>
              <a:t> Tracking Messaging Data</a:t>
            </a:r>
          </a:p>
        </p:txBody>
      </p:sp>
      <p:graphicFrame>
        <p:nvGraphicFramePr>
          <p:cNvPr id="3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30365"/>
              </p:ext>
            </p:extLst>
          </p:nvPr>
        </p:nvGraphicFramePr>
        <p:xfrm>
          <a:off x="457200" y="1219200"/>
          <a:ext cx="71628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70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Application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09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Flat Rack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08-50001000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ETA</a:t>
                      </a:r>
                      <a:r>
                        <a:rPr lang="en-US" sz="1600" baseline="0" dirty="0"/>
                        <a:t> 13:24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709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Sea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08-500010001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Latitude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92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Contract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08-50001088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/>
                        <a:t>Blockchain</a:t>
                      </a:r>
                      <a:r>
                        <a:rPr lang="en-US" sz="1600" baseline="0" dirty="0"/>
                        <a:t> Status, Order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709">
                <a:tc>
                  <a:txBody>
                    <a:bodyPr/>
                    <a:lstStyle/>
                    <a:p>
                      <a:r>
                        <a:rPr lang="en-US" sz="1600" dirty="0"/>
                        <a:t>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08-50001003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Tipped container, Shock Vibration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274">
                <a:tc>
                  <a:txBody>
                    <a:bodyPr/>
                    <a:lstStyle/>
                    <a:p>
                      <a:r>
                        <a:rPr lang="en-US" sz="1600" dirty="0"/>
                        <a:t>Active Temperature-Controlled</a:t>
                      </a:r>
                      <a:r>
                        <a:rPr lang="en-US" sz="1600" baseline="0" dirty="0"/>
                        <a:t> Air Cargo Containers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08-50001004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</a:t>
                      </a:r>
                      <a:r>
                        <a:rPr lang="en-US" sz="1600" baseline="0" dirty="0"/>
                        <a:t> temperature range +/-0 to +25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709">
                <a:tc>
                  <a:txBody>
                    <a:bodyPr/>
                    <a:lstStyle/>
                    <a:p>
                      <a:r>
                        <a:rPr lang="en-US" sz="1600" dirty="0" err="1"/>
                        <a:t>IoT</a:t>
                      </a:r>
                      <a:r>
                        <a:rPr lang="en-US" sz="1600" dirty="0"/>
                        <a:t> Device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08-50001005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Battery time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613743" y="5389200"/>
            <a:ext cx="2857500" cy="476250"/>
          </a:xfrm>
          <a:prstGeom prst="rect">
            <a:avLst/>
          </a:prstGeom>
        </p:spPr>
        <p:txBody>
          <a:bodyPr vert="horz" lIns="95250" tIns="47625" rIns="95250" bIns="47625" rtlCol="0" upright="1">
            <a:spAutoFit/>
          </a:bodyPr>
          <a:lstStyle/>
          <a:p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5105400" cy="365125"/>
          </a:xfrm>
        </p:spPr>
        <p:txBody>
          <a:bodyPr/>
          <a:lstStyle/>
          <a:p>
            <a:r>
              <a:rPr lang="en-US" b="1" dirty="0"/>
              <a:t>2018 - Global Connect </a:t>
            </a:r>
            <a:r>
              <a:rPr lang="en-US" b="1" dirty="0" err="1"/>
              <a:t>Dataless</a:t>
            </a:r>
            <a:r>
              <a:rPr lang="en-US" b="1" dirty="0"/>
              <a:t> Sea Container Tracking Services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429883"/>
            <a:ext cx="1168400" cy="40640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72000"/>
            <a:ext cx="2159000" cy="1041400"/>
          </a:xfrm>
          <a:prstGeom prst="rect">
            <a:avLst/>
          </a:prstGeom>
        </p:spPr>
      </p:pic>
      <p:pic>
        <p:nvPicPr>
          <p:cNvPr id="9" name="Bildobjekt 8" descr="ic_action_dial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5334000"/>
            <a:ext cx="325120" cy="32512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4800600"/>
            <a:ext cx="182326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6" descr="C:\Users\kadriu\AppData\Local\Microsoft\Windows\INetCache\Content.Word\Screen Shot 2017-03-14 at 9.49.34 AM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243840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Bildobjekt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5410200"/>
            <a:ext cx="12700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 vert="horz" rtlCol="0" upright="1"/>
          <a:lstStyle/>
          <a:p>
            <a:r>
              <a:rPr lang="en-US" b="1" dirty="0"/>
              <a:t>Positioning in the logistic chain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52400" y="838200"/>
            <a:ext cx="8424936" cy="1295400"/>
          </a:xfrm>
        </p:spPr>
        <p:txBody>
          <a:bodyPr vert="horz" rtlCol="0" upright="1"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This new way of using tracking messaging with no use of traditional </a:t>
            </a:r>
            <a:r>
              <a:rPr lang="en-US" sz="7200" dirty="0" err="1"/>
              <a:t>datacom</a:t>
            </a:r>
            <a:r>
              <a:rPr lang="en-US" sz="7200" dirty="0"/>
              <a:t> will be fully functional with implementation of a framework of messaging algorithms that will execute predefined commands between the Container- </a:t>
            </a:r>
            <a:r>
              <a:rPr lang="en-US" sz="7200" dirty="0" err="1"/>
              <a:t>IoT</a:t>
            </a:r>
            <a:r>
              <a:rPr lang="en-US" sz="7200" dirty="0"/>
              <a:t> HW-</a:t>
            </a:r>
            <a:r>
              <a:rPr lang="en-US" sz="7200" dirty="0" err="1"/>
              <a:t>Blockchain</a:t>
            </a:r>
            <a:r>
              <a:rPr lang="en-US" sz="7200" dirty="0"/>
              <a:t> Nodes and transmit data in a ringing mode”, </a:t>
            </a:r>
            <a:r>
              <a:rPr lang="en-US" sz="7200" dirty="0" err="1"/>
              <a:t>i.e“give</a:t>
            </a:r>
            <a:r>
              <a:rPr lang="en-US" sz="7200" dirty="0"/>
              <a:t> me information about the temperature status”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400" dirty="0"/>
              <a:t>Latitude 57.708895 </a:t>
            </a:r>
            <a:br>
              <a:rPr lang="en-US" sz="4400" dirty="0"/>
            </a:br>
            <a:r>
              <a:rPr lang="en-US" sz="4400" dirty="0"/>
              <a:t>Longitude 11.973479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114800"/>
            <a:ext cx="2196157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ruta 12"/>
          <p:cNvSpPr txBox="1"/>
          <p:nvPr/>
        </p:nvSpPr>
        <p:spPr>
          <a:xfrm>
            <a:off x="3311961" y="2438400"/>
            <a:ext cx="5832039" cy="738664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r>
              <a:rPr lang="en-US" sz="1400" dirty="0"/>
              <a:t>Step 1: Call the function number "enter the position"? For example 08- 43000001 (when making calls up to this number are the 6th after the forthcoming calls exact position)</a:t>
            </a:r>
          </a:p>
        </p:txBody>
      </p:sp>
      <p:sp>
        <p:nvSpPr>
          <p:cNvPr id="11" name="Rektangel 14"/>
          <p:cNvSpPr/>
          <p:nvPr/>
        </p:nvSpPr>
        <p:spPr>
          <a:xfrm>
            <a:off x="3352800" y="3352800"/>
            <a:ext cx="5382343" cy="738664"/>
          </a:xfrm>
          <a:prstGeom prst="rect">
            <a:avLst/>
          </a:prstGeom>
        </p:spPr>
        <p:txBody>
          <a:bodyPr vert="horz" wrap="square" rtlCol="0" upright="1">
            <a:spAutoFit/>
          </a:bodyPr>
          <a:lstStyle/>
          <a:p>
            <a:r>
              <a:rPr lang="en-US" sz="1400" dirty="0"/>
              <a:t>Step 2: 3 calls Latitude:</a:t>
            </a:r>
          </a:p>
          <a:p>
            <a:r>
              <a:rPr lang="en-US" sz="1400" dirty="0"/>
              <a:t>No. 1) 08-43 00 05 77 (last first three in latitude) No 2) 08-43 00 00 88? No 3) 08-43 00 00 95</a:t>
            </a:r>
          </a:p>
        </p:txBody>
      </p:sp>
      <p:sp>
        <p:nvSpPr>
          <p:cNvPr id="12" name="Rektangel 17"/>
          <p:cNvSpPr/>
          <p:nvPr/>
        </p:nvSpPr>
        <p:spPr>
          <a:xfrm>
            <a:off x="4114800" y="4419600"/>
            <a:ext cx="2971800" cy="954107"/>
          </a:xfrm>
          <a:prstGeom prst="rect">
            <a:avLst/>
          </a:prstGeom>
        </p:spPr>
        <p:txBody>
          <a:bodyPr vert="horz" wrap="square" rtlCol="0" upright="1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Step 3: 3 calls Longitude: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No. 1) 08-43 00 01 19 (last in first three longitude) No. 2) 08-43 00 07 34? No 3) 08-43 00 00 79</a:t>
            </a:r>
          </a:p>
        </p:txBody>
      </p:sp>
      <p:sp>
        <p:nvSpPr>
          <p:cNvPr id="15" name="Rektangel 23"/>
          <p:cNvSpPr/>
          <p:nvPr/>
        </p:nvSpPr>
        <p:spPr>
          <a:xfrm>
            <a:off x="2348158" y="5589240"/>
            <a:ext cx="4509841" cy="369332"/>
          </a:xfrm>
          <a:prstGeom prst="rect">
            <a:avLst/>
          </a:prstGeom>
        </p:spPr>
        <p:txBody>
          <a:bodyPr vert="horz" wrap="square" rtlCol="0" upright="1">
            <a:spAutoFit/>
          </a:bodyPr>
          <a:lstStyle/>
          <a:p>
            <a:endParaRPr lang="en-US" dirty="0"/>
          </a:p>
        </p:txBody>
      </p:sp>
      <p:sp>
        <p:nvSpPr>
          <p:cNvPr id="17" name="Rektangel 16"/>
          <p:cNvSpPr/>
          <p:nvPr/>
        </p:nvSpPr>
        <p:spPr>
          <a:xfrm>
            <a:off x="3657600" y="5638800"/>
            <a:ext cx="3429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Step 4: TMS </a:t>
            </a:r>
            <a:r>
              <a:rPr lang="sv-SE" sz="1400" dirty="0" err="1"/>
              <a:t>cloud</a:t>
            </a:r>
            <a:r>
              <a:rPr lang="sv-SE" sz="1400" dirty="0"/>
              <a:t> calls back and </a:t>
            </a:r>
            <a:r>
              <a:rPr lang="sv-SE" sz="1400" dirty="0" err="1"/>
              <a:t>confirms</a:t>
            </a:r>
            <a:r>
              <a:rPr lang="sv-SE" sz="1400" dirty="0"/>
              <a:t> the position </a:t>
            </a:r>
            <a:r>
              <a:rPr lang="sv-SE" sz="1400" dirty="0" err="1"/>
              <a:t>obtained</a:t>
            </a:r>
            <a:r>
              <a:rPr lang="sv-SE" sz="1400" dirty="0"/>
              <a:t> and </a:t>
            </a:r>
            <a:r>
              <a:rPr lang="sv-SE" sz="1400" dirty="0" err="1"/>
              <a:t>update</a:t>
            </a:r>
            <a:r>
              <a:rPr lang="sv-SE" sz="1400" dirty="0"/>
              <a:t> the </a:t>
            </a:r>
            <a:r>
              <a:rPr lang="sv-SE" sz="1400" dirty="0" err="1"/>
              <a:t>transaction</a:t>
            </a:r>
            <a:r>
              <a:rPr lang="sv-SE" sz="1400" dirty="0"/>
              <a:t> </a:t>
            </a:r>
            <a:r>
              <a:rPr lang="sv-SE" sz="1400" dirty="0" err="1"/>
              <a:t>to</a:t>
            </a:r>
            <a:r>
              <a:rPr lang="sv-SE" sz="1400" dirty="0"/>
              <a:t> the </a:t>
            </a:r>
            <a:r>
              <a:rPr lang="sv-SE" sz="1400" dirty="0" err="1"/>
              <a:t>ledger</a:t>
            </a:r>
            <a:r>
              <a:rPr lang="sv-SE" sz="1400" dirty="0"/>
              <a:t>  (</a:t>
            </a:r>
            <a:r>
              <a:rPr lang="sv-SE" sz="1400" dirty="0" err="1"/>
              <a:t>i.e</a:t>
            </a:r>
            <a:r>
              <a:rPr lang="sv-SE" sz="1400" dirty="0"/>
              <a:t> 6 calls).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152400" y="6459526"/>
            <a:ext cx="5105400" cy="365125"/>
          </a:xfrm>
        </p:spPr>
        <p:txBody>
          <a:bodyPr/>
          <a:lstStyle/>
          <a:p>
            <a:r>
              <a:rPr lang="en-US" b="1" dirty="0"/>
              <a:t>2018- Global Connect </a:t>
            </a:r>
            <a:r>
              <a:rPr lang="en-US" b="1" dirty="0" err="1"/>
              <a:t>Dataless</a:t>
            </a:r>
            <a:r>
              <a:rPr lang="en-US" b="1" dirty="0"/>
              <a:t> Sea Container Tracking Services</a:t>
            </a:r>
          </a:p>
        </p:txBody>
      </p:sp>
      <p:pic>
        <p:nvPicPr>
          <p:cNvPr id="18" name="Bildobjekt 17" descr="ic_action_s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38400"/>
            <a:ext cx="325120" cy="325120"/>
          </a:xfrm>
          <a:prstGeom prst="rect">
            <a:avLst/>
          </a:prstGeom>
        </p:spPr>
      </p:pic>
      <p:pic>
        <p:nvPicPr>
          <p:cNvPr id="19" name="Bildobjekt 18" descr="ic_action_s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52800"/>
            <a:ext cx="325120" cy="325120"/>
          </a:xfrm>
          <a:prstGeom prst="rect">
            <a:avLst/>
          </a:prstGeom>
        </p:spPr>
      </p:pic>
      <p:pic>
        <p:nvPicPr>
          <p:cNvPr id="20" name="Bildobjekt 19" descr="ic_action_s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19600"/>
            <a:ext cx="325120" cy="325120"/>
          </a:xfrm>
          <a:prstGeom prst="rect">
            <a:avLst/>
          </a:prstGeom>
        </p:spPr>
      </p:pic>
      <p:pic>
        <p:nvPicPr>
          <p:cNvPr id="21" name="Bildobjekt 20" descr="ic_action_loc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325120" cy="325120"/>
          </a:xfrm>
          <a:prstGeom prst="rect">
            <a:avLst/>
          </a:prstGeom>
        </p:spPr>
      </p:pic>
      <p:pic>
        <p:nvPicPr>
          <p:cNvPr id="22" name="Bildobjekt 21" descr="ic_action_se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800" y="5715000"/>
            <a:ext cx="304800" cy="304800"/>
          </a:xfrm>
          <a:prstGeom prst="rect">
            <a:avLst/>
          </a:prstGeom>
        </p:spPr>
      </p:pic>
      <p:pic>
        <p:nvPicPr>
          <p:cNvPr id="24" name="Picture 2" descr="C:\Users\Mattias\Downloads\Logotyp GlobalConnect (2)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0" y="6324600"/>
            <a:ext cx="1153670" cy="39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ruta 24"/>
          <p:cNvSpPr txBox="1"/>
          <p:nvPr/>
        </p:nvSpPr>
        <p:spPr>
          <a:xfrm>
            <a:off x="7239000" y="38862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TMS Cloud</a:t>
            </a:r>
          </a:p>
        </p:txBody>
      </p:sp>
      <p:pic>
        <p:nvPicPr>
          <p:cNvPr id="26" name="Bildobjekt 25" descr="Smart_Contrac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343008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09800"/>
            <a:ext cx="3271067" cy="34048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ubrik 1"/>
          <p:cNvSpPr>
            <a:spLocks noGrp="1"/>
          </p:cNvSpPr>
          <p:nvPr>
            <p:ph type="title"/>
          </p:nvPr>
        </p:nvSpPr>
        <p:spPr>
          <a:xfrm>
            <a:off x="0" y="-76200"/>
            <a:ext cx="10019456" cy="1143000"/>
          </a:xfrm>
        </p:spPr>
        <p:txBody>
          <a:bodyPr vert="horz" rtlCol="0" upright="1">
            <a:noAutofit/>
          </a:bodyPr>
          <a:lstStyle/>
          <a:p>
            <a:pPr algn="l"/>
            <a:r>
              <a:rPr lang="en-US" sz="3600" b="1" dirty="0"/>
              <a:t>TMS functionality from the position of the</a:t>
            </a:r>
            <a:br>
              <a:rPr lang="en-US" sz="3600" b="1" dirty="0"/>
            </a:br>
            <a:r>
              <a:rPr lang="en-US" sz="3600" b="1" dirty="0"/>
              <a:t> sea cargo container </a:t>
            </a:r>
          </a:p>
        </p:txBody>
      </p:sp>
      <p:sp>
        <p:nvSpPr>
          <p:cNvPr id="10" name="textruta 15"/>
          <p:cNvSpPr txBox="1"/>
          <p:nvPr/>
        </p:nvSpPr>
        <p:spPr>
          <a:xfrm>
            <a:off x="304800" y="1295400"/>
            <a:ext cx="5188024" cy="2031325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TMS Cloud calls a predefined message  </a:t>
            </a:r>
          </a:p>
          <a:p>
            <a:r>
              <a:rPr lang="en-US" dirty="0"/>
              <a:t>08-50000072 temperature increase alert and hang-up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InnoTel</a:t>
            </a:r>
            <a:r>
              <a:rPr lang="en-US" dirty="0"/>
              <a:t> TMS cloud service now </a:t>
            </a:r>
          </a:p>
          <a:p>
            <a:r>
              <a:rPr lang="en-US" dirty="0"/>
              <a:t>    know  that cargo container X has a temperature   </a:t>
            </a:r>
            <a:r>
              <a:rPr lang="en-US" dirty="0" err="1"/>
              <a:t>exeeding</a:t>
            </a:r>
            <a:r>
              <a:rPr lang="en-US" dirty="0"/>
              <a:t> 0,XX degrees</a:t>
            </a:r>
          </a:p>
          <a:p>
            <a:endParaRPr lang="en-US" dirty="0"/>
          </a:p>
        </p:txBody>
      </p:sp>
      <p:sp>
        <p:nvSpPr>
          <p:cNvPr id="12" name="textruta 11"/>
          <p:cNvSpPr txBox="1"/>
          <p:nvPr/>
        </p:nvSpPr>
        <p:spPr>
          <a:xfrm>
            <a:off x="6705600" y="1524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TMS Cloud</a:t>
            </a:r>
          </a:p>
          <a:p>
            <a:endParaRPr lang="sv-SE" dirty="0"/>
          </a:p>
        </p:txBody>
      </p:sp>
      <p:pic>
        <p:nvPicPr>
          <p:cNvPr id="14" name="Bildobjekt 13" descr="Shipment_tracki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4343400" cy="3048000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4953000" cy="365125"/>
          </a:xfrm>
        </p:spPr>
        <p:txBody>
          <a:bodyPr/>
          <a:lstStyle/>
          <a:p>
            <a:r>
              <a:rPr lang="en-US" dirty="0"/>
              <a:t>2018-Global Connect </a:t>
            </a:r>
            <a:r>
              <a:rPr lang="en-US" dirty="0" err="1"/>
              <a:t>Dataless</a:t>
            </a:r>
            <a:r>
              <a:rPr lang="en-US" dirty="0"/>
              <a:t> Sea Container Tracking Services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6413592"/>
            <a:ext cx="1168400" cy="406400"/>
          </a:xfrm>
          <a:prstGeom prst="rect">
            <a:avLst/>
          </a:prstGeom>
        </p:spPr>
      </p:pic>
      <p:pic>
        <p:nvPicPr>
          <p:cNvPr id="11" name="Bildobjekt 10" descr="ic_action_se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325120" cy="325120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1295400"/>
            <a:ext cx="3302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85800"/>
            <a:ext cx="3563888" cy="37096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ubrik 1"/>
          <p:cNvSpPr>
            <a:spLocks noGrp="1"/>
          </p:cNvSpPr>
          <p:nvPr>
            <p:ph type="title"/>
          </p:nvPr>
        </p:nvSpPr>
        <p:spPr>
          <a:xfrm>
            <a:off x="76200" y="152400"/>
            <a:ext cx="10019456" cy="1143000"/>
          </a:xfrm>
        </p:spPr>
        <p:txBody>
          <a:bodyPr vert="horz" rtlCol="0" upright="1">
            <a:noAutofit/>
          </a:bodyPr>
          <a:lstStyle/>
          <a:p>
            <a:pPr algn="l"/>
            <a:r>
              <a:rPr lang="en-US" b="1" dirty="0"/>
              <a:t>TMS functionality to the cargo</a:t>
            </a:r>
            <a:br>
              <a:rPr lang="en-US" b="1" dirty="0"/>
            </a:br>
            <a:r>
              <a:rPr lang="en-US" b="1" dirty="0"/>
              <a:t> container</a:t>
            </a:r>
          </a:p>
        </p:txBody>
      </p:sp>
      <p:sp>
        <p:nvSpPr>
          <p:cNvPr id="9" name="textruta 15"/>
          <p:cNvSpPr txBox="1"/>
          <p:nvPr/>
        </p:nvSpPr>
        <p:spPr>
          <a:xfrm>
            <a:off x="228600" y="1828800"/>
            <a:ext cx="2810121" cy="1200329"/>
          </a:xfrm>
          <a:prstGeom prst="rect">
            <a:avLst/>
          </a:prstGeom>
          <a:noFill/>
        </p:spPr>
        <p:txBody>
          <a:bodyPr vert="horz" wrap="square" rtlCol="0" upright="1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Calling with </a:t>
            </a:r>
            <a:r>
              <a:rPr lang="en-US" dirty="0" err="1"/>
              <a:t>CallerID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08-50000010 = Asking for Temperature?</a:t>
            </a:r>
          </a:p>
          <a:p>
            <a:endParaRPr lang="en-US" dirty="0"/>
          </a:p>
        </p:txBody>
      </p:sp>
      <p:sp>
        <p:nvSpPr>
          <p:cNvPr id="11" name="Rektangel 8"/>
          <p:cNvSpPr/>
          <p:nvPr/>
        </p:nvSpPr>
        <p:spPr>
          <a:xfrm>
            <a:off x="4114800" y="3962400"/>
            <a:ext cx="3452664" cy="1477328"/>
          </a:xfrm>
          <a:prstGeom prst="rect">
            <a:avLst/>
          </a:prstGeom>
        </p:spPr>
        <p:txBody>
          <a:bodyPr vert="horz" wrap="square" rtlCol="0" upright="1">
            <a:spAutoFit/>
          </a:bodyPr>
          <a:lstStyle/>
          <a:p>
            <a:r>
              <a:rPr lang="en-US" dirty="0"/>
              <a:t>2) Calling number 08-5000050 = Acknowledge Temperature of -2,94304 </a:t>
            </a:r>
            <a:r>
              <a:rPr lang="en-US" dirty="0" err="1"/>
              <a:t>dgr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textruta 12"/>
          <p:cNvSpPr txBox="1"/>
          <p:nvPr/>
        </p:nvSpPr>
        <p:spPr>
          <a:xfrm>
            <a:off x="7620000" y="3200400"/>
            <a:ext cx="121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TMS Cloud</a:t>
            </a:r>
          </a:p>
          <a:p>
            <a:endParaRPr lang="sv-SE" dirty="0"/>
          </a:p>
        </p:txBody>
      </p:sp>
      <p:pic>
        <p:nvPicPr>
          <p:cNvPr id="4" name="Bildobjekt 3" descr="Cargo_Track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3886200" cy="2962294"/>
          </a:xfrm>
          <a:prstGeom prst="rect">
            <a:avLst/>
          </a:prstGeom>
        </p:spPr>
      </p:pic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4648200" cy="365125"/>
          </a:xfrm>
        </p:spPr>
        <p:txBody>
          <a:bodyPr/>
          <a:lstStyle/>
          <a:p>
            <a:r>
              <a:rPr lang="en-US" b="1" dirty="0"/>
              <a:t>2018 - Global Connect </a:t>
            </a:r>
            <a:r>
              <a:rPr lang="en-US" b="1" dirty="0" err="1"/>
              <a:t>Dataless</a:t>
            </a:r>
            <a:r>
              <a:rPr lang="en-US" b="1" dirty="0"/>
              <a:t> Sea Container Tracking Services</a:t>
            </a:r>
          </a:p>
        </p:txBody>
      </p:sp>
      <p:pic>
        <p:nvPicPr>
          <p:cNvPr id="15" name="Bildobjekt 14" descr="ic_action_dial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81200"/>
            <a:ext cx="325120" cy="325120"/>
          </a:xfrm>
          <a:prstGeom prst="rect">
            <a:avLst/>
          </a:prstGeom>
        </p:spPr>
      </p:pic>
      <p:pic>
        <p:nvPicPr>
          <p:cNvPr id="16" name="Bildobjekt 15" descr="ic_action_se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0" y="2133600"/>
            <a:ext cx="381000" cy="381000"/>
          </a:xfrm>
          <a:prstGeom prst="rect">
            <a:avLst/>
          </a:prstGeom>
        </p:spPr>
      </p:pic>
      <p:pic>
        <p:nvPicPr>
          <p:cNvPr id="17" name="Bildobjekt 16" descr="ic_action_sen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7600"/>
            <a:ext cx="381000" cy="381000"/>
          </a:xfrm>
          <a:prstGeom prst="rect">
            <a:avLst/>
          </a:prstGeom>
        </p:spPr>
      </p:pic>
      <p:pic>
        <p:nvPicPr>
          <p:cNvPr id="18" name="Picture 2" descr="C:\Users\Mattias\Downloads\Logotyp GlobalConnect (2)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30" y="6324600"/>
            <a:ext cx="1153670" cy="39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15894</TotalTime>
  <Words>543</Words>
  <Application>Microsoft Office PowerPoint</Application>
  <PresentationFormat>Presentación en pantalla (4:3)</PresentationFormat>
  <Paragraphs>76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Office-tema</vt:lpstr>
      <vt:lpstr>Presentación de PowerPoint</vt:lpstr>
      <vt:lpstr>Presentación de PowerPoint</vt:lpstr>
      <vt:lpstr>TMS (Travelling Messaging System)</vt:lpstr>
      <vt:lpstr>TMS cuts expensive IoT Tracking Messaging Data</vt:lpstr>
      <vt:lpstr>Positioning in the logistic chain</vt:lpstr>
      <vt:lpstr>TMS functionality from the position of the  sea cargo container </vt:lpstr>
      <vt:lpstr>TMS functionality to the cargo  container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Lindberg</dc:creator>
  <cp:lastModifiedBy>Phillip Roe-Smithson</cp:lastModifiedBy>
  <cp:revision>65</cp:revision>
  <dcterms:created xsi:type="dcterms:W3CDTF">2010-03-09T10:03:29Z</dcterms:created>
  <dcterms:modified xsi:type="dcterms:W3CDTF">2018-10-02T19:34:32Z</dcterms:modified>
</cp:coreProperties>
</file>