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s-C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86722" autoAdjust="0"/>
  </p:normalViewPr>
  <p:slideViewPr>
    <p:cSldViewPr>
      <p:cViewPr varScale="1">
        <p:scale>
          <a:sx n="130" d="100"/>
          <a:sy n="130" d="100"/>
        </p:scale>
        <p:origin x="672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C4C0DB5-B6D3-42E7-A067-04BFE7C3CCBB}" type="datetimeFigureOut">
              <a:rPr lang="en-US"/>
              <a:pPr>
                <a:defRPr/>
              </a:pPr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A959DF6-AB6F-4640-B7AF-536914C772D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959DF6-AB6F-4640-B7AF-536914C772D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94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959DF6-AB6F-4640-B7AF-536914C772D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4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959DF6-AB6F-4640-B7AF-536914C772D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8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959DF6-AB6F-4640-B7AF-536914C772D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39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959DF6-AB6F-4640-B7AF-536914C772D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18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959DF6-AB6F-4640-B7AF-536914C772D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83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959DF6-AB6F-4640-B7AF-536914C772D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02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959DF6-AB6F-4640-B7AF-536914C772D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41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959DF6-AB6F-4640-B7AF-536914C772D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866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959DF6-AB6F-4640-B7AF-536914C772D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77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959DF6-AB6F-4640-B7AF-536914C772D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26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959DF6-AB6F-4640-B7AF-536914C772D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31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959DF6-AB6F-4640-B7AF-536914C772D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59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959DF6-AB6F-4640-B7AF-536914C772D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92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959DF6-AB6F-4640-B7AF-536914C772D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28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959DF6-AB6F-4640-B7AF-536914C772D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55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959DF6-AB6F-4640-B7AF-536914C772D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18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959DF6-AB6F-4640-B7AF-536914C772D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34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959DF6-AB6F-4640-B7AF-536914C772D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37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9"/>
          <p:cNvSpPr/>
          <p:nvPr/>
        </p:nvSpPr>
        <p:spPr>
          <a:xfrm>
            <a:off x="0" y="3498850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3175" y="3714750"/>
            <a:ext cx="9147175" cy="1433513"/>
            <a:chOff x="-3765" y="4832896"/>
            <a:chExt cx="9147765" cy="2032192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687032" y="4832896"/>
              <a:ext cx="7456968" cy="51986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926" y="5134461"/>
              <a:ext cx="9108074" cy="839433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2C679CD-E7B0-4AF8-A2E1-AA1686AADFC0}" type="datetimeFigureOut">
              <a:rPr lang="en-US"/>
              <a:pPr>
                <a:defRPr/>
              </a:pPr>
              <a:t>11/5/2018</a:t>
            </a:fld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A41D605-EA92-4852-AAD0-E9D4C1E6D1B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7165F-B1D5-45FD-9CE6-56B101096676}" type="datetimeFigureOut">
              <a:rPr lang="en-US"/>
              <a:pPr>
                <a:defRPr/>
              </a:pPr>
              <a:t>11/5/2018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AB84F-3EEE-4874-BFEB-2825F6D4B2F4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B3EAC-1A6D-4518-8099-666703B4B724}" type="datetimeFigureOut">
              <a:rPr lang="en-US"/>
              <a:pPr>
                <a:defRPr/>
              </a:pPr>
              <a:t>11/5/2018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41A14-9459-414D-839C-E023CA901115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2BE85-72D2-410E-B739-7CAAF46DDF81}" type="datetimeFigureOut">
              <a:rPr lang="en-US"/>
              <a:pPr>
                <a:defRPr/>
              </a:pPr>
              <a:t>11/5/2018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53CA3-48C3-4DC7-ACC0-1ACFFF000890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6"/>
          <p:cNvSpPr/>
          <p:nvPr/>
        </p:nvSpPr>
        <p:spPr>
          <a:xfrm>
            <a:off x="3636963" y="2254250"/>
            <a:ext cx="182562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7"/>
          <p:cNvSpPr/>
          <p:nvPr/>
        </p:nvSpPr>
        <p:spPr>
          <a:xfrm>
            <a:off x="3449638" y="2254250"/>
            <a:ext cx="18415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9CF6970-9139-4012-B91E-7359C19DE130}" type="datetimeFigureOut">
              <a:rPr lang="en-US"/>
              <a:pPr>
                <a:defRPr/>
              </a:pPr>
              <a:t>11/5/2018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B0B8CD1-CC99-4CEF-B341-8B6497CF8D5F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0AF7CC6-8141-46F0-A71E-4E9292DC9A12}" type="datetimeFigureOut">
              <a:rPr lang="en-US"/>
              <a:pPr>
                <a:defRPr/>
              </a:pPr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0D82955-F73C-4A9C-8002-927DE5AA2256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AC836D-FCCA-439D-9A0B-489E69100720}" type="datetimeFigureOut">
              <a:rPr lang="en-US"/>
              <a:pPr>
                <a:defRPr/>
              </a:pPr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55938FD-6643-49C7-A072-62FEF55F61D4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C93FEAE-2866-41C6-A8FE-302DC884360E}" type="datetimeFigureOut">
              <a:rPr lang="en-US"/>
              <a:pPr>
                <a:defRPr/>
              </a:pPr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46A84A1-BA6D-4FFB-971A-9F61235DE671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B2A25-8F58-4B0E-A035-D7ABAF23E49F}" type="datetimeFigureOut">
              <a:rPr lang="en-US"/>
              <a:pPr>
                <a:defRPr/>
              </a:pPr>
              <a:t>11/5/2018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BBD56-207C-48D0-A6AB-CF296F189738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F034284-6C95-4A95-A2B1-54933A813069}" type="datetimeFigureOut">
              <a:rPr lang="en-US"/>
              <a:pPr>
                <a:defRPr/>
              </a:pPr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AC70800-2A30-45CC-8505-6E0570701E91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/>
          </p:cNvSpPr>
          <p:nvPr/>
        </p:nvSpPr>
        <p:spPr bwMode="auto">
          <a:xfrm>
            <a:off x="500063" y="4459288"/>
            <a:ext cx="4940300" cy="6905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485775" y="4454525"/>
            <a:ext cx="3690938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1"/>
          <p:cNvSpPr/>
          <p:nvPr/>
        </p:nvSpPr>
        <p:spPr>
          <a:xfrm>
            <a:off x="8664575" y="3741738"/>
            <a:ext cx="182563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12"/>
          <p:cNvSpPr/>
          <p:nvPr/>
        </p:nvSpPr>
        <p:spPr>
          <a:xfrm>
            <a:off x="8477250" y="3741738"/>
            <a:ext cx="182563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32FAF90-E6A2-4445-BC86-5E167F650056}" type="datetimeFigureOut">
              <a:rPr lang="en-US"/>
              <a:pPr>
                <a:defRPr/>
              </a:pPr>
              <a:t>11/5/2018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C9A0EF9-F1EB-44B5-8228-CAFD1AF31C57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4459288"/>
            <a:ext cx="4940300" cy="6905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4454525"/>
            <a:ext cx="3690938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1112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4805363"/>
            <a:ext cx="1919288" cy="274637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A3A6E3B8-98E0-4963-9C90-D55E33D18666}" type="datetimeFigureOut">
              <a:rPr lang="en-US"/>
              <a:pPr>
                <a:defRPr/>
              </a:pPr>
              <a:t>11/5/2018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4805363"/>
            <a:ext cx="2351087" cy="274637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dirty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4805363"/>
            <a:ext cx="366712" cy="274637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FA4BDEAA-E4E7-4530-98A5-EB1407F69B9C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7" r:id="rId2"/>
    <p:sldLayoutId id="2147483762" r:id="rId3"/>
    <p:sldLayoutId id="2147483763" r:id="rId4"/>
    <p:sldLayoutId id="2147483764" r:id="rId5"/>
    <p:sldLayoutId id="2147483765" r:id="rId6"/>
    <p:sldLayoutId id="2147483758" r:id="rId7"/>
    <p:sldLayoutId id="2147483766" r:id="rId8"/>
    <p:sldLayoutId id="2147483767" r:id="rId9"/>
    <p:sldLayoutId id="2147483759" r:id="rId10"/>
    <p:sldLayoutId id="21474837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692318" y="1635646"/>
            <a:ext cx="37593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s-CL" sz="2000" b="1" dirty="0"/>
              <a:t>Container </a:t>
            </a:r>
            <a:r>
              <a:rPr lang="es-CL" sz="2000" b="1" dirty="0" err="1"/>
              <a:t>Monitoring</a:t>
            </a:r>
            <a:r>
              <a:rPr lang="es-CL" sz="2000" b="1" dirty="0"/>
              <a:t> </a:t>
            </a:r>
            <a:r>
              <a:rPr lang="es-CL" sz="2000" b="1" dirty="0" err="1"/>
              <a:t>System</a:t>
            </a:r>
            <a:endParaRPr lang="es-ES" sz="20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B6C035-158D-447D-95B6-190747E972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3478"/>
            <a:ext cx="1906120" cy="4320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6265CF5-FB83-4EAF-AAB8-4060D3924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47663"/>
            <a:ext cx="1295400" cy="542925"/>
          </a:xfrm>
          <a:prstGeom prst="rect">
            <a:avLst/>
          </a:prstGeom>
        </p:spPr>
      </p:pic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E3D88D6-2655-4B61-95A2-83ADA4D3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defRPr/>
            </a:pPr>
            <a:fld id="{12A164D5-C042-4A49-9193-58550B35FEAB}" type="datetime1">
              <a:rPr lang="en-US" smtClean="0"/>
              <a:pPr algn="r">
                <a:defRPr/>
              </a:pPr>
              <a:t>11/5/2018</a:t>
            </a:fld>
            <a:endParaRPr lang="en-US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9EE68FA3-95CC-4945-AB6B-89E62783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929" y="4805363"/>
            <a:ext cx="2351087" cy="274637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Container Monitoring System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F2931CA2-1436-4C13-A35D-9B0DA5E4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1D605-EA92-4852-AAD0-E9D4C1E6D1B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671449" y="139447"/>
            <a:ext cx="37003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Example Event with JSON</a:t>
            </a:r>
            <a:endParaRPr lang="es-E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B6C035-158D-447D-95B6-190747E972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3478"/>
            <a:ext cx="1906120" cy="4320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6265CF5-FB83-4EAF-AAB8-4060D3924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47663"/>
            <a:ext cx="1295400" cy="542925"/>
          </a:xfrm>
          <a:prstGeom prst="rect">
            <a:avLst/>
          </a:prstGeom>
        </p:spPr>
      </p:pic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E3D88D6-2655-4B61-95A2-83ADA4D3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defRPr/>
            </a:pPr>
            <a:fld id="{12A164D5-C042-4A49-9193-58550B35FEAB}" type="datetime1">
              <a:rPr lang="en-US" smtClean="0"/>
              <a:pPr algn="r">
                <a:defRPr/>
              </a:pPr>
              <a:t>11/5/2018</a:t>
            </a:fld>
            <a:endParaRPr lang="en-US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9EE68FA3-95CC-4945-AB6B-89E62783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929" y="4805363"/>
            <a:ext cx="2351087" cy="274637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Container Monitoring System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F2931CA2-1436-4C13-A35D-9B0DA5E4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1D605-EA92-4852-AAD0-E9D4C1E6D1B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B9600B9-5447-472F-8C6E-E0AF6CDFB3E6}"/>
              </a:ext>
            </a:extLst>
          </p:cNvPr>
          <p:cNvSpPr/>
          <p:nvPr/>
        </p:nvSpPr>
        <p:spPr>
          <a:xfrm>
            <a:off x="2671449" y="431287"/>
            <a:ext cx="528492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es-CL" sz="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"data": [</a:t>
            </a:r>
            <a:endParaRPr lang="es-CL" sz="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{</a:t>
            </a:r>
            <a:endParaRPr lang="es-CL" sz="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"</a:t>
            </a:r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DTEvent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": "2018-10-21T12:34:00:7992",</a:t>
            </a:r>
            <a:endParaRPr lang="es-CL" sz="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"</a:t>
            </a:r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EventsContainer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": [</a:t>
            </a:r>
            <a:endParaRPr lang="es-CL" sz="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{</a:t>
            </a:r>
            <a:endParaRPr lang="es-CL" sz="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"</a:t>
            </a:r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CallID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": "9835676546",</a:t>
            </a:r>
            <a:endParaRPr lang="es-CL" sz="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"</a:t>
            </a:r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EventsSensor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": [</a:t>
            </a:r>
            <a:endParaRPr lang="es-CL" sz="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{</a:t>
            </a:r>
            <a:endParaRPr lang="es-CL" sz="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"</a:t>
            </a:r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ContainerSensorId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": 4019,</a:t>
            </a:r>
            <a:endParaRPr lang="es-CL" sz="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"</a:t>
            </a:r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ContainerCategorySensorId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": 34,</a:t>
            </a:r>
            <a:endParaRPr lang="es-CL" sz="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"Value": "1",</a:t>
            </a:r>
            <a:endParaRPr lang="es-CL" sz="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"</a:t>
            </a:r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PositionsGPS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": {</a:t>
            </a:r>
            <a:endParaRPr lang="es-CL" sz="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"coordinates": [</a:t>
            </a:r>
            <a:endParaRPr lang="es-CL" sz="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-0.308595436,</a:t>
            </a:r>
            <a:endParaRPr lang="es-CL" sz="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39.43556368</a:t>
            </a:r>
            <a:endParaRPr lang="es-CL" sz="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     ]</a:t>
            </a:r>
            <a:endParaRPr lang="es-CL" sz="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     "type": Point</a:t>
            </a:r>
            <a:endParaRPr lang="es-CL" sz="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},</a:t>
            </a:r>
            <a:endParaRPr lang="es-CL" sz="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"</a:t>
            </a:r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DTregistry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": "2018-10-21T10:30:44:00Z",</a:t>
            </a:r>
            <a:endParaRPr lang="es-CL" sz="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},</a:t>
            </a:r>
            <a:endParaRPr lang="es-CL" sz="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{</a:t>
            </a:r>
            <a:endParaRPr lang="es-CL" sz="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"</a:t>
            </a:r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ContainerSensorId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": 4020,</a:t>
            </a:r>
            <a:endParaRPr lang="es-CL" sz="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"</a:t>
            </a:r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ContainerCategorySensorId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": 34,</a:t>
            </a:r>
            <a:endParaRPr lang="es-CL" sz="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"Value": "14",</a:t>
            </a:r>
            <a:endParaRPr lang="es-CL" sz="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"</a:t>
            </a:r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PositionsGPS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": {</a:t>
            </a:r>
            <a:endParaRPr lang="es-CL" sz="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"coordinates": [</a:t>
            </a:r>
            <a:endParaRPr lang="es-CL" sz="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-0.308595436,</a:t>
            </a:r>
            <a:endParaRPr lang="es-CL" sz="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39.43556368</a:t>
            </a:r>
            <a:endParaRPr lang="es-CL" sz="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     ]</a:t>
            </a:r>
            <a:endParaRPr lang="es-CL" sz="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     "type": Point</a:t>
            </a:r>
            <a:endParaRPr lang="es-CL" sz="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},</a:t>
            </a:r>
            <a:endParaRPr lang="es-CL" sz="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"</a:t>
            </a:r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DTregistry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": "2018-10-21T10:33:59:00Z",</a:t>
            </a:r>
            <a:endParaRPr lang="es-CL" sz="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endParaRPr lang="es-CL" sz="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s-CL" sz="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]</a:t>
            </a:r>
            <a:endParaRPr lang="es-CL" sz="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} </a:t>
            </a:r>
            <a:endParaRPr lang="es-CL" sz="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]</a:t>
            </a:r>
            <a:endParaRPr lang="es-CL" sz="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s-CL" sz="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s-CL" sz="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]</a:t>
            </a:r>
            <a:endParaRPr lang="es-CL" sz="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s-CL" sz="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632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671449" y="139447"/>
            <a:ext cx="370039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Gateway TMS central station and the TMS Node API</a:t>
            </a:r>
            <a:endParaRPr lang="es-E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B6C035-158D-447D-95B6-190747E972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3478"/>
            <a:ext cx="1906120" cy="4320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6265CF5-FB83-4EAF-AAB8-4060D3924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47663"/>
            <a:ext cx="1295400" cy="542925"/>
          </a:xfrm>
          <a:prstGeom prst="rect">
            <a:avLst/>
          </a:prstGeom>
        </p:spPr>
      </p:pic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E3D88D6-2655-4B61-95A2-83ADA4D3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defRPr/>
            </a:pPr>
            <a:fld id="{12A164D5-C042-4A49-9193-58550B35FEAB}" type="datetime1">
              <a:rPr lang="en-US" smtClean="0"/>
              <a:pPr algn="r">
                <a:defRPr/>
              </a:pPr>
              <a:t>11/5/2018</a:t>
            </a:fld>
            <a:endParaRPr lang="en-US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9EE68FA3-95CC-4945-AB6B-89E62783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929" y="4805363"/>
            <a:ext cx="2351087" cy="274637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Container Monitoring System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F2931CA2-1436-4C13-A35D-9B0DA5E4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1D605-EA92-4852-AAD0-E9D4C1E6D1B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3074" name="Picture 2" descr="Sensor Network">
            <a:extLst>
              <a:ext uri="{FF2B5EF4-FFF2-40B4-BE49-F238E27FC236}">
                <a16:creationId xmlns:a16="http://schemas.microsoft.com/office/drawing/2014/main" id="{DD0C36C7-F1E1-4621-94DD-42F843889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847333"/>
            <a:ext cx="3700393" cy="2936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17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791292" y="139447"/>
            <a:ext cx="37003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Blockchain with </a:t>
            </a:r>
            <a:r>
              <a:rPr lang="en-US" sz="2000" dirty="0" err="1"/>
              <a:t>Blockstack</a:t>
            </a:r>
            <a:endParaRPr lang="es-E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B6C035-158D-447D-95B6-190747E972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3478"/>
            <a:ext cx="1906120" cy="4320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6265CF5-FB83-4EAF-AAB8-4060D3924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47663"/>
            <a:ext cx="1295400" cy="542925"/>
          </a:xfrm>
          <a:prstGeom prst="rect">
            <a:avLst/>
          </a:prstGeom>
        </p:spPr>
      </p:pic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E3D88D6-2655-4B61-95A2-83ADA4D3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defRPr/>
            </a:pPr>
            <a:fld id="{12A164D5-C042-4A49-9193-58550B35FEAB}" type="datetime1">
              <a:rPr lang="en-US" smtClean="0"/>
              <a:pPr algn="r">
                <a:defRPr/>
              </a:pPr>
              <a:t>11/5/2018</a:t>
            </a:fld>
            <a:endParaRPr lang="en-US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9EE68FA3-95CC-4945-AB6B-89E62783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929" y="4805363"/>
            <a:ext cx="2351087" cy="274637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Container Monitoring System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F2931CA2-1436-4C13-A35D-9B0DA5E4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1D605-EA92-4852-AAD0-E9D4C1E6D1B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4098" name="Picture 2" descr="Esquema solucion Global Connect v01">
            <a:extLst>
              <a:ext uri="{FF2B5EF4-FFF2-40B4-BE49-F238E27FC236}">
                <a16:creationId xmlns:a16="http://schemas.microsoft.com/office/drawing/2014/main" id="{E9268606-E6D3-40BF-8C89-1BFFF63D3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100" y="539557"/>
            <a:ext cx="3060775" cy="3162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715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791292" y="139447"/>
            <a:ext cx="37003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Blockchain with </a:t>
            </a:r>
            <a:r>
              <a:rPr lang="en-US" sz="2000" dirty="0" err="1"/>
              <a:t>Blockstack</a:t>
            </a:r>
            <a:endParaRPr lang="es-E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B6C035-158D-447D-95B6-190747E972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3478"/>
            <a:ext cx="1906120" cy="4320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6265CF5-FB83-4EAF-AAB8-4060D3924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47663"/>
            <a:ext cx="1295400" cy="542925"/>
          </a:xfrm>
          <a:prstGeom prst="rect">
            <a:avLst/>
          </a:prstGeom>
        </p:spPr>
      </p:pic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E3D88D6-2655-4B61-95A2-83ADA4D3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defRPr/>
            </a:pPr>
            <a:fld id="{12A164D5-C042-4A49-9193-58550B35FEAB}" type="datetime1">
              <a:rPr lang="en-US" smtClean="0"/>
              <a:pPr algn="r">
                <a:defRPr/>
              </a:pPr>
              <a:t>11/5/2018</a:t>
            </a:fld>
            <a:endParaRPr lang="en-US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9EE68FA3-95CC-4945-AB6B-89E62783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929" y="4805363"/>
            <a:ext cx="2351087" cy="274637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Container Monitoring System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F2931CA2-1436-4C13-A35D-9B0DA5E4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1D605-EA92-4852-AAD0-E9D4C1E6D1B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122" name="Picture 2" descr="Ecosystem">
            <a:extLst>
              <a:ext uri="{FF2B5EF4-FFF2-40B4-BE49-F238E27FC236}">
                <a16:creationId xmlns:a16="http://schemas.microsoft.com/office/drawing/2014/main" id="{8A9BED32-0491-4E37-A84D-0547F9D26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665745"/>
            <a:ext cx="3857722" cy="3108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168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791292" y="139447"/>
            <a:ext cx="37003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err="1"/>
              <a:t>dApp</a:t>
            </a:r>
            <a:endParaRPr lang="es-E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B6C035-158D-447D-95B6-190747E972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3478"/>
            <a:ext cx="1906120" cy="4320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6265CF5-FB83-4EAF-AAB8-4060D3924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47663"/>
            <a:ext cx="1295400" cy="542925"/>
          </a:xfrm>
          <a:prstGeom prst="rect">
            <a:avLst/>
          </a:prstGeom>
        </p:spPr>
      </p:pic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E3D88D6-2655-4B61-95A2-83ADA4D3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defRPr/>
            </a:pPr>
            <a:fld id="{12A164D5-C042-4A49-9193-58550B35FEAB}" type="datetime1">
              <a:rPr lang="en-US" smtClean="0"/>
              <a:pPr algn="r">
                <a:defRPr/>
              </a:pPr>
              <a:t>11/5/2018</a:t>
            </a:fld>
            <a:endParaRPr lang="en-US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9EE68FA3-95CC-4945-AB6B-89E62783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929" y="4805363"/>
            <a:ext cx="2351087" cy="274637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Container Monitoring System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F2931CA2-1436-4C13-A35D-9B0DA5E4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1D605-EA92-4852-AAD0-E9D4C1E6D1B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6146" name="Picture 2" descr="Main Actors rev2">
            <a:extLst>
              <a:ext uri="{FF2B5EF4-FFF2-40B4-BE49-F238E27FC236}">
                <a16:creationId xmlns:a16="http://schemas.microsoft.com/office/drawing/2014/main" id="{98FA73E3-1F7D-4791-87E3-5B9B499B1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368" y="843558"/>
            <a:ext cx="4259263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2138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791292" y="139447"/>
            <a:ext cx="37003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err="1"/>
              <a:t>dApp</a:t>
            </a:r>
            <a:endParaRPr lang="es-E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B6C035-158D-447D-95B6-190747E972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3478"/>
            <a:ext cx="1906120" cy="4320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6265CF5-FB83-4EAF-AAB8-4060D3924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47663"/>
            <a:ext cx="1295400" cy="542925"/>
          </a:xfrm>
          <a:prstGeom prst="rect">
            <a:avLst/>
          </a:prstGeom>
        </p:spPr>
      </p:pic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E3D88D6-2655-4B61-95A2-83ADA4D3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defRPr/>
            </a:pPr>
            <a:fld id="{12A164D5-C042-4A49-9193-58550B35FEAB}" type="datetime1">
              <a:rPr lang="en-US" smtClean="0"/>
              <a:pPr algn="r">
                <a:defRPr/>
              </a:pPr>
              <a:t>11/5/2018</a:t>
            </a:fld>
            <a:endParaRPr lang="en-US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9EE68FA3-95CC-4945-AB6B-89E62783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929" y="4805363"/>
            <a:ext cx="2351087" cy="274637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Container Monitoring System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F2931CA2-1436-4C13-A35D-9B0DA5E4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1D605-EA92-4852-AAD0-E9D4C1E6D1B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7170" name="Picture 2" descr="2018-10-30 14_34_13-Window">
            <a:extLst>
              <a:ext uri="{FF2B5EF4-FFF2-40B4-BE49-F238E27FC236}">
                <a16:creationId xmlns:a16="http://schemas.microsoft.com/office/drawing/2014/main" id="{7755C526-619C-49E6-BA64-1BE0CD7AD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690588"/>
            <a:ext cx="3959225" cy="299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8954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791292" y="139447"/>
            <a:ext cx="37003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Dashboard</a:t>
            </a:r>
            <a:endParaRPr lang="es-E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B6C035-158D-447D-95B6-190747E972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3478"/>
            <a:ext cx="1906120" cy="4320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6265CF5-FB83-4EAF-AAB8-4060D3924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47663"/>
            <a:ext cx="1295400" cy="542925"/>
          </a:xfrm>
          <a:prstGeom prst="rect">
            <a:avLst/>
          </a:prstGeom>
        </p:spPr>
      </p:pic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E3D88D6-2655-4B61-95A2-83ADA4D3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defRPr/>
            </a:pPr>
            <a:fld id="{12A164D5-C042-4A49-9193-58550B35FEAB}" type="datetime1">
              <a:rPr lang="en-US" smtClean="0"/>
              <a:pPr algn="r">
                <a:defRPr/>
              </a:pPr>
              <a:t>11/5/2018</a:t>
            </a:fld>
            <a:endParaRPr lang="en-US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9EE68FA3-95CC-4945-AB6B-89E62783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929" y="4805363"/>
            <a:ext cx="2351087" cy="274637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Container Monitoring System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F2931CA2-1436-4C13-A35D-9B0DA5E4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1D605-EA92-4852-AAD0-E9D4C1E6D1B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8194" name="Picture 2" descr="prototype login">
            <a:extLst>
              <a:ext uri="{FF2B5EF4-FFF2-40B4-BE49-F238E27FC236}">
                <a16:creationId xmlns:a16="http://schemas.microsoft.com/office/drawing/2014/main" id="{747BB209-9805-4D42-AC0B-7E0971062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394" y="843558"/>
            <a:ext cx="59340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868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791292" y="139447"/>
            <a:ext cx="37003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Dashboard</a:t>
            </a:r>
            <a:endParaRPr lang="es-E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B6C035-158D-447D-95B6-190747E972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3478"/>
            <a:ext cx="1906120" cy="4320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6265CF5-FB83-4EAF-AAB8-4060D3924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47663"/>
            <a:ext cx="1295400" cy="542925"/>
          </a:xfrm>
          <a:prstGeom prst="rect">
            <a:avLst/>
          </a:prstGeom>
        </p:spPr>
      </p:pic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E3D88D6-2655-4B61-95A2-83ADA4D3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defRPr/>
            </a:pPr>
            <a:fld id="{12A164D5-C042-4A49-9193-58550B35FEAB}" type="datetime1">
              <a:rPr lang="en-US" smtClean="0"/>
              <a:pPr algn="r">
                <a:defRPr/>
              </a:pPr>
              <a:t>11/5/2018</a:t>
            </a:fld>
            <a:endParaRPr lang="en-US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9EE68FA3-95CC-4945-AB6B-89E62783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929" y="4805363"/>
            <a:ext cx="2351087" cy="274637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Container Monitoring System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F2931CA2-1436-4C13-A35D-9B0DA5E4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1D605-EA92-4852-AAD0-E9D4C1E6D1B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9218" name="Picture 2" descr="prototype main">
            <a:extLst>
              <a:ext uri="{FF2B5EF4-FFF2-40B4-BE49-F238E27FC236}">
                <a16:creationId xmlns:a16="http://schemas.microsoft.com/office/drawing/2014/main" id="{3ADBDEE3-0B0A-4F4D-BE4A-94C75E9AA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869" y="843558"/>
            <a:ext cx="59436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2610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791292" y="139447"/>
            <a:ext cx="37003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Dashboard</a:t>
            </a:r>
            <a:endParaRPr lang="es-E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B6C035-158D-447D-95B6-190747E972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3478"/>
            <a:ext cx="1906120" cy="4320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6265CF5-FB83-4EAF-AAB8-4060D3924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47663"/>
            <a:ext cx="1295400" cy="542925"/>
          </a:xfrm>
          <a:prstGeom prst="rect">
            <a:avLst/>
          </a:prstGeom>
        </p:spPr>
      </p:pic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E3D88D6-2655-4B61-95A2-83ADA4D3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defRPr/>
            </a:pPr>
            <a:fld id="{12A164D5-C042-4A49-9193-58550B35FEAB}" type="datetime1">
              <a:rPr lang="en-US" smtClean="0"/>
              <a:pPr algn="r">
                <a:defRPr/>
              </a:pPr>
              <a:t>11/5/2018</a:t>
            </a:fld>
            <a:endParaRPr lang="en-US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9EE68FA3-95CC-4945-AB6B-89E62783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929" y="4805363"/>
            <a:ext cx="2351087" cy="274637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Container Monitoring System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F2931CA2-1436-4C13-A35D-9B0DA5E4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1D605-EA92-4852-AAD0-E9D4C1E6D1B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0242" name="Picture 2" descr="prototype detail">
            <a:extLst>
              <a:ext uri="{FF2B5EF4-FFF2-40B4-BE49-F238E27FC236}">
                <a16:creationId xmlns:a16="http://schemas.microsoft.com/office/drawing/2014/main" id="{637A4B69-F5BC-425B-B70E-22A4632D5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729" y="771550"/>
            <a:ext cx="593407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454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791292" y="139447"/>
            <a:ext cx="37003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Dashboard</a:t>
            </a:r>
            <a:endParaRPr lang="es-E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B6C035-158D-447D-95B6-190747E972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3478"/>
            <a:ext cx="1906120" cy="4320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6265CF5-FB83-4EAF-AAB8-4060D3924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47663"/>
            <a:ext cx="1295400" cy="542925"/>
          </a:xfrm>
          <a:prstGeom prst="rect">
            <a:avLst/>
          </a:prstGeom>
        </p:spPr>
      </p:pic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E3D88D6-2655-4B61-95A2-83ADA4D3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defRPr/>
            </a:pPr>
            <a:fld id="{12A164D5-C042-4A49-9193-58550B35FEAB}" type="datetime1">
              <a:rPr lang="en-US" smtClean="0"/>
              <a:pPr algn="r">
                <a:defRPr/>
              </a:pPr>
              <a:t>11/5/2018</a:t>
            </a:fld>
            <a:endParaRPr lang="en-US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9EE68FA3-95CC-4945-AB6B-89E62783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929" y="4805363"/>
            <a:ext cx="2351087" cy="274637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Container Monitoring System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F2931CA2-1436-4C13-A35D-9B0DA5E4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1D605-EA92-4852-AAD0-E9D4C1E6D1B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1266" name="Picture 2" descr="prototype detail 2">
            <a:extLst>
              <a:ext uri="{FF2B5EF4-FFF2-40B4-BE49-F238E27FC236}">
                <a16:creationId xmlns:a16="http://schemas.microsoft.com/office/drawing/2014/main" id="{6FF82309-8B68-4EE3-AB2A-CF3750C75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202" y="771550"/>
            <a:ext cx="59340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685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34055" y="787519"/>
            <a:ext cx="16530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s-CL" sz="2000" b="1" dirty="0" err="1"/>
              <a:t>IoT</a:t>
            </a:r>
            <a:r>
              <a:rPr lang="es-CL" sz="2000" b="1" dirty="0"/>
              <a:t> </a:t>
            </a:r>
            <a:r>
              <a:rPr lang="es-CL" sz="2000" b="1" dirty="0" err="1"/>
              <a:t>Sensors</a:t>
            </a:r>
            <a:endParaRPr lang="es-ES" sz="20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B6C035-158D-447D-95B6-190747E972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3478"/>
            <a:ext cx="1906120" cy="4320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6265CF5-FB83-4EAF-AAB8-4060D3924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47663"/>
            <a:ext cx="1295400" cy="542925"/>
          </a:xfrm>
          <a:prstGeom prst="rect">
            <a:avLst/>
          </a:prstGeom>
        </p:spPr>
      </p:pic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E3D88D6-2655-4B61-95A2-83ADA4D3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defRPr/>
            </a:pPr>
            <a:fld id="{12A164D5-C042-4A49-9193-58550B35FEAB}" type="datetime1">
              <a:rPr lang="en-US" smtClean="0"/>
              <a:pPr algn="r">
                <a:defRPr/>
              </a:pPr>
              <a:t>11/5/2018</a:t>
            </a:fld>
            <a:endParaRPr lang="en-US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9EE68FA3-95CC-4945-AB6B-89E62783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929" y="4805363"/>
            <a:ext cx="2351087" cy="274637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Container Monitoring System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F2931CA2-1436-4C13-A35D-9B0DA5E4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1D605-EA92-4852-AAD0-E9D4C1E6D1B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6014AF1F-21DB-457A-92F5-A3822DECD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73" y="1219567"/>
            <a:ext cx="43268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b="1" i="1" dirty="0"/>
              <a:t>Position and deviation of the route</a:t>
            </a:r>
            <a:endParaRPr lang="es-ES" sz="2000" dirty="0"/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CE5E4841-F462-4B82-9ADB-059140AE6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443" y="1591707"/>
            <a:ext cx="19201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b="1" i="1" dirty="0"/>
              <a:t>Temperature</a:t>
            </a:r>
            <a:endParaRPr lang="es-ES" sz="2000" dirty="0"/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517C983A-F7E7-4972-93CB-C8E895AB1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443" y="1972006"/>
            <a:ext cx="15183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b="1" i="1" dirty="0"/>
              <a:t>Humidity</a:t>
            </a:r>
            <a:endParaRPr lang="es-ES" sz="2000" dirty="0"/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3FE0E6A7-9A8F-4C3F-8C17-FA5DD44F7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05" y="2344146"/>
            <a:ext cx="31341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b="1" i="1" dirty="0"/>
              <a:t>Concentration of Gases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781476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791292" y="139447"/>
            <a:ext cx="37003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Dashboard</a:t>
            </a:r>
            <a:endParaRPr lang="es-E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B6C035-158D-447D-95B6-190747E972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3478"/>
            <a:ext cx="1906120" cy="4320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6265CF5-FB83-4EAF-AAB8-4060D3924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47663"/>
            <a:ext cx="1295400" cy="542925"/>
          </a:xfrm>
          <a:prstGeom prst="rect">
            <a:avLst/>
          </a:prstGeom>
        </p:spPr>
      </p:pic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E3D88D6-2655-4B61-95A2-83ADA4D3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defRPr/>
            </a:pPr>
            <a:fld id="{12A164D5-C042-4A49-9193-58550B35FEAB}" type="datetime1">
              <a:rPr lang="en-US" smtClean="0"/>
              <a:pPr algn="r">
                <a:defRPr/>
              </a:pPr>
              <a:t>11/5/2018</a:t>
            </a:fld>
            <a:endParaRPr lang="en-US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9EE68FA3-95CC-4945-AB6B-89E62783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929" y="4805363"/>
            <a:ext cx="2351087" cy="274637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Container Monitoring System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F2931CA2-1436-4C13-A35D-9B0DA5E4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1D605-EA92-4852-AAD0-E9D4C1E6D1B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2290" name="Picture 2" descr="prototype temperature sensor">
            <a:extLst>
              <a:ext uri="{FF2B5EF4-FFF2-40B4-BE49-F238E27FC236}">
                <a16:creationId xmlns:a16="http://schemas.microsoft.com/office/drawing/2014/main" id="{E2F64656-D73D-4100-B715-EFD989136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394" y="771550"/>
            <a:ext cx="59340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5025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791292" y="139447"/>
            <a:ext cx="37003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Dashboard</a:t>
            </a:r>
            <a:endParaRPr lang="es-E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B6C035-158D-447D-95B6-190747E972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3478"/>
            <a:ext cx="1906120" cy="4320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6265CF5-FB83-4EAF-AAB8-4060D3924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47663"/>
            <a:ext cx="1295400" cy="542925"/>
          </a:xfrm>
          <a:prstGeom prst="rect">
            <a:avLst/>
          </a:prstGeom>
        </p:spPr>
      </p:pic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E3D88D6-2655-4B61-95A2-83ADA4D3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defRPr/>
            </a:pPr>
            <a:fld id="{12A164D5-C042-4A49-9193-58550B35FEAB}" type="datetime1">
              <a:rPr lang="en-US" smtClean="0"/>
              <a:pPr algn="r">
                <a:defRPr/>
              </a:pPr>
              <a:t>11/5/2018</a:t>
            </a:fld>
            <a:endParaRPr lang="en-US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9EE68FA3-95CC-4945-AB6B-89E62783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929" y="4805363"/>
            <a:ext cx="2351087" cy="274637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Container Monitoring System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F2931CA2-1436-4C13-A35D-9B0DA5E4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1D605-EA92-4852-AAD0-E9D4C1E6D1B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13314" name="Picture 2" descr="prototype all sensors">
            <a:extLst>
              <a:ext uri="{FF2B5EF4-FFF2-40B4-BE49-F238E27FC236}">
                <a16:creationId xmlns:a16="http://schemas.microsoft.com/office/drawing/2014/main" id="{CD190285-226C-4086-A434-BD6076061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99" y="771550"/>
            <a:ext cx="594360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698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791292" y="139447"/>
            <a:ext cx="37003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Dashboard</a:t>
            </a:r>
            <a:endParaRPr lang="es-E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B6C035-158D-447D-95B6-190747E972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3478"/>
            <a:ext cx="1906120" cy="4320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6265CF5-FB83-4EAF-AAB8-4060D3924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47663"/>
            <a:ext cx="1295400" cy="542925"/>
          </a:xfrm>
          <a:prstGeom prst="rect">
            <a:avLst/>
          </a:prstGeom>
        </p:spPr>
      </p:pic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E3D88D6-2655-4B61-95A2-83ADA4D3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defRPr/>
            </a:pPr>
            <a:fld id="{12A164D5-C042-4A49-9193-58550B35FEAB}" type="datetime1">
              <a:rPr lang="en-US" smtClean="0"/>
              <a:pPr algn="r">
                <a:defRPr/>
              </a:pPr>
              <a:t>11/5/2018</a:t>
            </a:fld>
            <a:endParaRPr lang="en-US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9EE68FA3-95CC-4945-AB6B-89E62783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929" y="4805363"/>
            <a:ext cx="2351087" cy="274637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Container Monitoring System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F2931CA2-1436-4C13-A35D-9B0DA5E4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1D605-EA92-4852-AAD0-E9D4C1E6D1B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14338" name="Picture 2" descr="prototype foot">
            <a:extLst>
              <a:ext uri="{FF2B5EF4-FFF2-40B4-BE49-F238E27FC236}">
                <a16:creationId xmlns:a16="http://schemas.microsoft.com/office/drawing/2014/main" id="{E2705B07-A334-482C-BB61-EBC3AB199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574" y="843558"/>
            <a:ext cx="59436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83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79512" y="769640"/>
            <a:ext cx="27622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s-CL" sz="2000" b="1" dirty="0" err="1"/>
              <a:t>Optional</a:t>
            </a:r>
            <a:r>
              <a:rPr lang="es-CL" sz="2000" b="1" dirty="0"/>
              <a:t> </a:t>
            </a:r>
            <a:r>
              <a:rPr lang="es-CL" sz="2000" b="1" dirty="0" err="1"/>
              <a:t>IoT</a:t>
            </a:r>
            <a:r>
              <a:rPr lang="es-CL" sz="2000" b="1" dirty="0"/>
              <a:t> </a:t>
            </a:r>
            <a:r>
              <a:rPr lang="es-CL" sz="2000" b="1" dirty="0" err="1"/>
              <a:t>Sensors</a:t>
            </a:r>
            <a:endParaRPr lang="es-ES" sz="20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B6C035-158D-447D-95B6-190747E972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3478"/>
            <a:ext cx="1906120" cy="4320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6265CF5-FB83-4EAF-AAB8-4060D3924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47663"/>
            <a:ext cx="1295400" cy="542925"/>
          </a:xfrm>
          <a:prstGeom prst="rect">
            <a:avLst/>
          </a:prstGeom>
        </p:spPr>
      </p:pic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E3D88D6-2655-4B61-95A2-83ADA4D3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defRPr/>
            </a:pPr>
            <a:fld id="{12A164D5-C042-4A49-9193-58550B35FEAB}" type="datetime1">
              <a:rPr lang="en-US" smtClean="0"/>
              <a:pPr algn="r">
                <a:defRPr/>
              </a:pPr>
              <a:t>11/5/2018</a:t>
            </a:fld>
            <a:endParaRPr lang="en-US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9EE68FA3-95CC-4945-AB6B-89E62783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929" y="4805363"/>
            <a:ext cx="2351087" cy="274637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Container Monitoring System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F2931CA2-1436-4C13-A35D-9B0DA5E4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1D605-EA92-4852-AAD0-E9D4C1E6D1B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6014AF1F-21DB-457A-92F5-A3822DECD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05" y="1191263"/>
            <a:ext cx="16508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b="1" i="1" dirty="0"/>
              <a:t>Vibrations</a:t>
            </a:r>
            <a:endParaRPr lang="es-ES" sz="2000" dirty="0"/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CE5E4841-F462-4B82-9ADB-059140AE6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611" y="1579230"/>
            <a:ext cx="14029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b="1" i="1" dirty="0"/>
              <a:t>Impacts</a:t>
            </a:r>
            <a:endParaRPr lang="es-ES" sz="2000" dirty="0"/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517C983A-F7E7-4972-93CB-C8E895AB1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914" y="1944036"/>
            <a:ext cx="15824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b="1" i="1" dirty="0"/>
              <a:t>Proximity</a:t>
            </a:r>
            <a:endParaRPr lang="es-ES" sz="2000" dirty="0"/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3FE0E6A7-9A8F-4C3F-8C17-FA5DD44F7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098" y="2353516"/>
            <a:ext cx="39934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b="1" i="1" dirty="0"/>
              <a:t>Door opening and seal integrity</a:t>
            </a:r>
            <a:endParaRPr lang="es-ES" sz="2000" dirty="0"/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E086B7E2-094C-4F4D-AB48-3471F1CBF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05" y="2745400"/>
            <a:ext cx="12961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b="1" i="1" dirty="0"/>
              <a:t>Weight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54005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550151" y="123478"/>
            <a:ext cx="4392488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Communications technologies for 6loWPAN networks</a:t>
            </a:r>
            <a:endParaRPr lang="es-ES" sz="20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B6C035-158D-447D-95B6-190747E972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3478"/>
            <a:ext cx="1906120" cy="4320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6265CF5-FB83-4EAF-AAB8-4060D3924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47663"/>
            <a:ext cx="1295400" cy="542925"/>
          </a:xfrm>
          <a:prstGeom prst="rect">
            <a:avLst/>
          </a:prstGeom>
        </p:spPr>
      </p:pic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E3D88D6-2655-4B61-95A2-83ADA4D3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defRPr/>
            </a:pPr>
            <a:fld id="{12A164D5-C042-4A49-9193-58550B35FEAB}" type="datetime1">
              <a:rPr lang="en-US" smtClean="0"/>
              <a:pPr algn="r">
                <a:defRPr/>
              </a:pPr>
              <a:t>11/5/2018</a:t>
            </a:fld>
            <a:endParaRPr lang="en-US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9EE68FA3-95CC-4945-AB6B-89E62783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929" y="4805363"/>
            <a:ext cx="2351087" cy="274637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Container Monitoring System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F2931CA2-1436-4C13-A35D-9B0DA5E4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1D605-EA92-4852-AAD0-E9D4C1E6D1B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6014AF1F-21DB-457A-92F5-A3822DECD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013" y="797591"/>
            <a:ext cx="13752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b="1" i="1" dirty="0"/>
              <a:t>Wi-SUN</a:t>
            </a:r>
            <a:endParaRPr lang="es-ES" sz="2000" dirty="0"/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E086B7E2-094C-4F4D-AB48-3471F1CBF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529" y="1131590"/>
            <a:ext cx="869180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dirty="0"/>
              <a:t>Wi-SUN (Wireless Smart Ubiquitous Network) is a wireless communication technology designed for Utilities, Smart Cities and IoT. Wi-SUN is based </a:t>
            </a:r>
          </a:p>
          <a:p>
            <a:r>
              <a:rPr lang="en-US" sz="1000" dirty="0"/>
              <a:t>on various IEEE, IETF, and ANSI/TIA standards supporting low power and lossy networks. </a:t>
            </a:r>
            <a:endParaRPr lang="es-CL" sz="1000" dirty="0"/>
          </a:p>
          <a:p>
            <a:r>
              <a:rPr lang="en-US" sz="1000" dirty="0"/>
              <a:t> </a:t>
            </a:r>
            <a:endParaRPr lang="es-CL" sz="1000" dirty="0"/>
          </a:p>
          <a:p>
            <a:r>
              <a:rPr lang="en-US" sz="1000" dirty="0"/>
              <a:t>Wi-SUN is an established suite of IoT technologies that is based on IEEE 802.15.4, TCP/IP, and related standard protocols. </a:t>
            </a:r>
          </a:p>
          <a:p>
            <a:endParaRPr lang="en-US" sz="1000" dirty="0"/>
          </a:p>
          <a:p>
            <a:r>
              <a:rPr lang="en-US" sz="1000" dirty="0"/>
              <a:t>Important characteristics of Wi-SUN include the following:</a:t>
            </a:r>
            <a:endParaRPr lang="es-CL" sz="1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/>
              <a:t>Coverage: Range measured in kilometers.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/>
              <a:t>Development Ecosystem: Wi-SUN Alliance with task groups for targeted use cases and assured interoperability </a:t>
            </a:r>
            <a:endParaRPr lang="es-CL" sz="1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/>
              <a:t>High Bandwidth: Up to 300 kbps.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/>
              <a:t>Low Latency: 0.02 seconds</a:t>
            </a:r>
            <a:endParaRPr lang="es-CL" sz="1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/>
              <a:t>Mesh Routing: Resilient and scalable</a:t>
            </a:r>
            <a:endParaRPr lang="es-CL" sz="1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/>
              <a:t>Power Efficiency: less than 2 </a:t>
            </a:r>
            <a:r>
              <a:rPr lang="en-US" sz="1000" dirty="0" err="1"/>
              <a:t>uA</a:t>
            </a:r>
            <a:r>
              <a:rPr lang="en-US" sz="1000" dirty="0"/>
              <a:t> when resting; 8 mA when listening</a:t>
            </a:r>
            <a:endParaRPr lang="es-CL" sz="1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/>
              <a:t>Scalability: Networks to 5,000 devices; 10 million endpoints worldwide</a:t>
            </a:r>
            <a:endParaRPr lang="es-CL" sz="1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/>
              <a:t>Security: Public key certificates, AES, HMAC, dynamic key refresh, hardened crypto</a:t>
            </a:r>
            <a:endParaRPr lang="es-CL" sz="1000" dirty="0"/>
          </a:p>
        </p:txBody>
      </p:sp>
    </p:spTree>
    <p:extLst>
      <p:ext uri="{BB962C8B-B14F-4D97-AF65-F5344CB8AC3E}">
        <p14:creationId xmlns:p14="http://schemas.microsoft.com/office/powerpoint/2010/main" val="162745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915816" y="155416"/>
            <a:ext cx="34454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General System Architecture</a:t>
            </a:r>
            <a:endParaRPr lang="es-E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B6C035-158D-447D-95B6-190747E972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3478"/>
            <a:ext cx="1906120" cy="4320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6265CF5-FB83-4EAF-AAB8-4060D3924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47663"/>
            <a:ext cx="1295400" cy="542925"/>
          </a:xfrm>
          <a:prstGeom prst="rect">
            <a:avLst/>
          </a:prstGeom>
        </p:spPr>
      </p:pic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E3D88D6-2655-4B61-95A2-83ADA4D3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defRPr/>
            </a:pPr>
            <a:fld id="{12A164D5-C042-4A49-9193-58550B35FEAB}" type="datetime1">
              <a:rPr lang="en-US" smtClean="0"/>
              <a:pPr algn="r">
                <a:defRPr/>
              </a:pPr>
              <a:t>11/5/2018</a:t>
            </a:fld>
            <a:endParaRPr lang="en-US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9EE68FA3-95CC-4945-AB6B-89E62783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929" y="4805363"/>
            <a:ext cx="2351087" cy="274637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Container Monitoring System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F2931CA2-1436-4C13-A35D-9B0DA5E4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1D605-EA92-4852-AAD0-E9D4C1E6D1B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F6B5A2-C74F-43E0-A9EF-650D70B91C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580150"/>
            <a:ext cx="2761468" cy="31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3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915816" y="155416"/>
            <a:ext cx="34454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General System Architecture</a:t>
            </a:r>
            <a:endParaRPr lang="es-E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B6C035-158D-447D-95B6-190747E972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3478"/>
            <a:ext cx="1906120" cy="4320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6265CF5-FB83-4EAF-AAB8-4060D3924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47663"/>
            <a:ext cx="1295400" cy="542925"/>
          </a:xfrm>
          <a:prstGeom prst="rect">
            <a:avLst/>
          </a:prstGeom>
        </p:spPr>
      </p:pic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E3D88D6-2655-4B61-95A2-83ADA4D3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defRPr/>
            </a:pPr>
            <a:fld id="{12A164D5-C042-4A49-9193-58550B35FEAB}" type="datetime1">
              <a:rPr lang="en-US" smtClean="0"/>
              <a:pPr algn="r">
                <a:defRPr/>
              </a:pPr>
              <a:t>11/5/2018</a:t>
            </a:fld>
            <a:endParaRPr lang="en-US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9EE68FA3-95CC-4945-AB6B-89E62783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929" y="4805363"/>
            <a:ext cx="2351087" cy="274637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Container Monitoring System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F2931CA2-1436-4C13-A35D-9B0DA5E4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1D605-EA92-4852-AAD0-E9D4C1E6D1B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2CE6295-A329-4136-9ECA-130877929B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317" y="1138190"/>
            <a:ext cx="5940152" cy="253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915233" y="155416"/>
            <a:ext cx="34454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General System Architecture</a:t>
            </a:r>
            <a:endParaRPr lang="es-E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B6C035-158D-447D-95B6-190747E972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3478"/>
            <a:ext cx="1906120" cy="4320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6265CF5-FB83-4EAF-AAB8-4060D3924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47663"/>
            <a:ext cx="1295400" cy="542925"/>
          </a:xfrm>
          <a:prstGeom prst="rect">
            <a:avLst/>
          </a:prstGeom>
        </p:spPr>
      </p:pic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E3D88D6-2655-4B61-95A2-83ADA4D3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defRPr/>
            </a:pPr>
            <a:fld id="{12A164D5-C042-4A49-9193-58550B35FEAB}" type="datetime1">
              <a:rPr lang="en-US" smtClean="0"/>
              <a:pPr algn="r">
                <a:defRPr/>
              </a:pPr>
              <a:t>11/5/2018</a:t>
            </a:fld>
            <a:endParaRPr lang="en-US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9EE68FA3-95CC-4945-AB6B-89E62783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929" y="4805363"/>
            <a:ext cx="2351087" cy="274637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Container Monitoring System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F2931CA2-1436-4C13-A35D-9B0DA5E4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1D605-EA92-4852-AAD0-E9D4C1E6D1B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4EDF77D-B9B4-4630-B2F5-1CD108D171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584056"/>
            <a:ext cx="5460488" cy="306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69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915233" y="155416"/>
            <a:ext cx="34454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General System Architecture</a:t>
            </a:r>
            <a:endParaRPr lang="es-E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B6C035-158D-447D-95B6-190747E972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3478"/>
            <a:ext cx="1906120" cy="4320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6265CF5-FB83-4EAF-AAB8-4060D3924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47663"/>
            <a:ext cx="1295400" cy="542925"/>
          </a:xfrm>
          <a:prstGeom prst="rect">
            <a:avLst/>
          </a:prstGeom>
        </p:spPr>
      </p:pic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E3D88D6-2655-4B61-95A2-83ADA4D3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defRPr/>
            </a:pPr>
            <a:fld id="{12A164D5-C042-4A49-9193-58550B35FEAB}" type="datetime1">
              <a:rPr lang="en-US" smtClean="0"/>
              <a:pPr algn="r">
                <a:defRPr/>
              </a:pPr>
              <a:t>11/5/2018</a:t>
            </a:fld>
            <a:endParaRPr lang="en-US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9EE68FA3-95CC-4945-AB6B-89E62783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929" y="4805363"/>
            <a:ext cx="2351087" cy="274637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Container Monitoring System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F2931CA2-1436-4C13-A35D-9B0DA5E4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1D605-EA92-4852-AAD0-E9D4C1E6D1B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26" name="Picture 2" descr="Diagrama Flujo 2">
            <a:extLst>
              <a:ext uri="{FF2B5EF4-FFF2-40B4-BE49-F238E27FC236}">
                <a16:creationId xmlns:a16="http://schemas.microsoft.com/office/drawing/2014/main" id="{14C7D8DF-05FE-4834-83DB-C2E1B1904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579" y="771550"/>
            <a:ext cx="3844925" cy="258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4264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671449" y="65182"/>
            <a:ext cx="370039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The IoT devices and the Gateway TMS central station</a:t>
            </a:r>
            <a:endParaRPr lang="es-E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B6C035-158D-447D-95B6-190747E972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3478"/>
            <a:ext cx="1906120" cy="4320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6265CF5-FB83-4EAF-AAB8-4060D3924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47663"/>
            <a:ext cx="1295400" cy="542925"/>
          </a:xfrm>
          <a:prstGeom prst="rect">
            <a:avLst/>
          </a:prstGeom>
        </p:spPr>
      </p:pic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E3D88D6-2655-4B61-95A2-83ADA4D3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defRPr/>
            </a:pPr>
            <a:fld id="{12A164D5-C042-4A49-9193-58550B35FEAB}" type="datetime1">
              <a:rPr lang="en-US" smtClean="0"/>
              <a:pPr algn="r">
                <a:defRPr/>
              </a:pPr>
              <a:t>11/5/2018</a:t>
            </a:fld>
            <a:endParaRPr lang="en-US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9EE68FA3-95CC-4945-AB6B-89E62783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929" y="4805363"/>
            <a:ext cx="2351087" cy="274637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Container Monitoring System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F2931CA2-1436-4C13-A35D-9B0DA5E4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1D605-EA92-4852-AAD0-E9D4C1E6D1B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050" name="Picture 2" descr="2018-10-24 14_06_16-Window">
            <a:extLst>
              <a:ext uri="{FF2B5EF4-FFF2-40B4-BE49-F238E27FC236}">
                <a16:creationId xmlns:a16="http://schemas.microsoft.com/office/drawing/2014/main" id="{1E1F7D3B-4DA5-47BD-A365-E3D010143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987574"/>
            <a:ext cx="4795837" cy="192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63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10643</TotalTime>
  <Words>398</Words>
  <Application>Microsoft Office PowerPoint</Application>
  <PresentationFormat>Presentación en pantalla (16:9)</PresentationFormat>
  <Paragraphs>173</Paragraphs>
  <Slides>22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1" baseType="lpstr">
      <vt:lpstr>Arial</vt:lpstr>
      <vt:lpstr>Calibri</vt:lpstr>
      <vt:lpstr>Courier New</vt:lpstr>
      <vt:lpstr>Lucida Sans Unicode</vt:lpstr>
      <vt:lpstr>Times New Roman</vt:lpstr>
      <vt:lpstr>Verdana</vt:lpstr>
      <vt:lpstr>Wingdings 2</vt:lpstr>
      <vt:lpstr>Wingdings 3</vt:lpstr>
      <vt:lpstr>Concourse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Phillip</dc:creator>
  <cp:lastModifiedBy>José Fontirroig</cp:lastModifiedBy>
  <cp:revision>228</cp:revision>
  <dcterms:created xsi:type="dcterms:W3CDTF">2013-01-01T23:55:02Z</dcterms:created>
  <dcterms:modified xsi:type="dcterms:W3CDTF">2018-11-05T20:26:47Z</dcterms:modified>
</cp:coreProperties>
</file>