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82" r:id="rId4"/>
    <p:sldId id="262" r:id="rId5"/>
    <p:sldId id="264" r:id="rId6"/>
    <p:sldId id="277" r:id="rId7"/>
    <p:sldId id="267" r:id="rId8"/>
    <p:sldId id="281" r:id="rId9"/>
    <p:sldId id="272" r:id="rId10"/>
    <p:sldId id="273" r:id="rId11"/>
    <p:sldId id="265" r:id="rId12"/>
    <p:sldId id="269" r:id="rId13"/>
    <p:sldId id="268" r:id="rId14"/>
    <p:sldId id="275" r:id="rId15"/>
    <p:sldId id="276" r:id="rId16"/>
    <p:sldId id="270" r:id="rId17"/>
    <p:sldId id="259" r:id="rId18"/>
    <p:sldId id="271" r:id="rId19"/>
    <p:sldId id="278" r:id="rId20"/>
    <p:sldId id="280" r:id="rId21"/>
    <p:sldId id="26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9D57E8-F933-4EE1-ACF4-C9438E7998B0}">
          <p14:sldIdLst>
            <p14:sldId id="256"/>
            <p14:sldId id="257"/>
            <p14:sldId id="282"/>
            <p14:sldId id="262"/>
            <p14:sldId id="264"/>
            <p14:sldId id="277"/>
            <p14:sldId id="267"/>
            <p14:sldId id="281"/>
            <p14:sldId id="272"/>
            <p14:sldId id="273"/>
          </p14:sldIdLst>
        </p14:section>
        <p14:section name="Stage 1" id="{FBDCB77A-F5FC-49B9-80DA-F4FB1994BDA9}">
          <p14:sldIdLst>
            <p14:sldId id="265"/>
            <p14:sldId id="269"/>
          </p14:sldIdLst>
        </p14:section>
        <p14:section name="Anlyser (Stage 1)" id="{21BE7424-3241-45DB-9630-96E983CCC35F}">
          <p14:sldIdLst>
            <p14:sldId id="268"/>
            <p14:sldId id="275"/>
            <p14:sldId id="276"/>
          </p14:sldIdLst>
        </p14:section>
        <p14:section name="Prioritiser" id="{6097BC97-5BCF-4EEA-9510-D354812CF7AD}">
          <p14:sldIdLst>
            <p14:sldId id="270"/>
          </p14:sldIdLst>
        </p14:section>
        <p14:section name="Stage 2" id="{09DF33F2-D38B-46B2-B7B1-6C9BC591AEBC}">
          <p14:sldIdLst>
            <p14:sldId id="259"/>
            <p14:sldId id="271"/>
            <p14:sldId id="278"/>
            <p14:sldId id="280"/>
          </p14:sldIdLst>
        </p14:section>
        <p14:section name="Stage 3" id="{E34768EC-411E-4DC3-8710-A85E615B1088}">
          <p14:sldIdLst>
            <p14:sldId id="266"/>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Foot" initials="JF" lastIdx="1" clrIdx="0">
    <p:extLst>
      <p:ext uri="{19B8F6BF-5375-455C-9EA6-DF929625EA0E}">
        <p15:presenceInfo xmlns:p15="http://schemas.microsoft.com/office/powerpoint/2012/main" userId="Jonathan Foo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9FD78B-2F9F-43E8-94E5-7CB2D9B8082D}" v="38" dt="2021-06-27T15:56:31.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Services 3, 4, X4, 13, 14, 17, on one month of data and a candidate list size of five.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Sheet1!$C$6:$C$26</c:f>
              <c:numCache>
                <c:formatCode>General</c:formatCode>
                <c:ptCount val="21"/>
                <c:pt idx="0">
                  <c:v>56153</c:v>
                </c:pt>
                <c:pt idx="1">
                  <c:v>56139</c:v>
                </c:pt>
                <c:pt idx="2">
                  <c:v>56128</c:v>
                </c:pt>
                <c:pt idx="3">
                  <c:v>56114</c:v>
                </c:pt>
                <c:pt idx="4">
                  <c:v>56106</c:v>
                </c:pt>
                <c:pt idx="5">
                  <c:v>56094</c:v>
                </c:pt>
                <c:pt idx="6">
                  <c:v>56079</c:v>
                </c:pt>
                <c:pt idx="7">
                  <c:v>56072</c:v>
                </c:pt>
                <c:pt idx="8">
                  <c:v>56061</c:v>
                </c:pt>
                <c:pt idx="9">
                  <c:v>56051</c:v>
                </c:pt>
                <c:pt idx="10">
                  <c:v>56045</c:v>
                </c:pt>
                <c:pt idx="11">
                  <c:v>56034</c:v>
                </c:pt>
                <c:pt idx="12">
                  <c:v>56028</c:v>
                </c:pt>
                <c:pt idx="13">
                  <c:v>56023</c:v>
                </c:pt>
                <c:pt idx="14">
                  <c:v>56018</c:v>
                </c:pt>
                <c:pt idx="15">
                  <c:v>56008</c:v>
                </c:pt>
                <c:pt idx="16">
                  <c:v>56001</c:v>
                </c:pt>
                <c:pt idx="17">
                  <c:v>55995</c:v>
                </c:pt>
                <c:pt idx="18">
                  <c:v>55983</c:v>
                </c:pt>
                <c:pt idx="19">
                  <c:v>55977</c:v>
                </c:pt>
                <c:pt idx="20">
                  <c:v>55968</c:v>
                </c:pt>
              </c:numCache>
            </c:numRef>
          </c:yVal>
          <c:smooth val="0"/>
          <c:extLst>
            <c:ext xmlns:c16="http://schemas.microsoft.com/office/drawing/2014/chart" uri="{C3380CC4-5D6E-409C-BE32-E72D297353CC}">
              <c16:uniqueId val="{00000000-279A-4229-A9A9-3D8B1AB0D388}"/>
            </c:ext>
          </c:extLst>
        </c:ser>
        <c:dLbls>
          <c:showLegendKey val="0"/>
          <c:showVal val="0"/>
          <c:showCatName val="0"/>
          <c:showSerName val="0"/>
          <c:showPercent val="0"/>
          <c:showBubbleSize val="0"/>
        </c:dLbls>
        <c:axId val="1886730016"/>
        <c:axId val="1886738336"/>
      </c:scatterChart>
      <c:valAx>
        <c:axId val="18867300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Iteration</a:t>
                </a:r>
                <a:r>
                  <a:rPr lang="en-GB" baseline="0"/>
                  <a:t> Count</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738336"/>
        <c:crosses val="autoZero"/>
        <c:crossBetween val="midCat"/>
      </c:valAx>
      <c:valAx>
        <c:axId val="188673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Solution Score (Lower is better)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7300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Services 3, 4, X4, 13, 14, 17, on one week of data and a candidate list of five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Sheet1!$G$6:$G$48</c:f>
              <c:numCache>
                <c:formatCode>General</c:formatCode>
                <c:ptCount val="43"/>
                <c:pt idx="0">
                  <c:v>54385</c:v>
                </c:pt>
                <c:pt idx="1">
                  <c:v>54377</c:v>
                </c:pt>
                <c:pt idx="2">
                  <c:v>54370</c:v>
                </c:pt>
                <c:pt idx="3">
                  <c:v>54361</c:v>
                </c:pt>
                <c:pt idx="4">
                  <c:v>54352</c:v>
                </c:pt>
                <c:pt idx="5">
                  <c:v>54344</c:v>
                </c:pt>
                <c:pt idx="6">
                  <c:v>54334</c:v>
                </c:pt>
                <c:pt idx="7">
                  <c:v>54326</c:v>
                </c:pt>
                <c:pt idx="8">
                  <c:v>54304</c:v>
                </c:pt>
                <c:pt idx="9">
                  <c:v>54298</c:v>
                </c:pt>
                <c:pt idx="10">
                  <c:v>54292</c:v>
                </c:pt>
                <c:pt idx="11">
                  <c:v>54280</c:v>
                </c:pt>
                <c:pt idx="12">
                  <c:v>54268</c:v>
                </c:pt>
                <c:pt idx="13">
                  <c:v>54253</c:v>
                </c:pt>
                <c:pt idx="14">
                  <c:v>54233</c:v>
                </c:pt>
                <c:pt idx="15">
                  <c:v>54217</c:v>
                </c:pt>
                <c:pt idx="16">
                  <c:v>54203</c:v>
                </c:pt>
                <c:pt idx="17">
                  <c:v>54192</c:v>
                </c:pt>
                <c:pt idx="18">
                  <c:v>54184</c:v>
                </c:pt>
                <c:pt idx="19">
                  <c:v>54175</c:v>
                </c:pt>
                <c:pt idx="20">
                  <c:v>54165</c:v>
                </c:pt>
                <c:pt idx="21">
                  <c:v>54150</c:v>
                </c:pt>
                <c:pt idx="22">
                  <c:v>54140</c:v>
                </c:pt>
                <c:pt idx="23">
                  <c:v>54088</c:v>
                </c:pt>
                <c:pt idx="24">
                  <c:v>54072</c:v>
                </c:pt>
                <c:pt idx="25">
                  <c:v>54052</c:v>
                </c:pt>
                <c:pt idx="26">
                  <c:v>54045</c:v>
                </c:pt>
                <c:pt idx="27">
                  <c:v>54039</c:v>
                </c:pt>
                <c:pt idx="28">
                  <c:v>54028</c:v>
                </c:pt>
                <c:pt idx="29">
                  <c:v>54013</c:v>
                </c:pt>
                <c:pt idx="30">
                  <c:v>53996</c:v>
                </c:pt>
                <c:pt idx="31">
                  <c:v>53981</c:v>
                </c:pt>
                <c:pt idx="32">
                  <c:v>53965</c:v>
                </c:pt>
                <c:pt idx="33">
                  <c:v>53948</c:v>
                </c:pt>
                <c:pt idx="34">
                  <c:v>53931</c:v>
                </c:pt>
                <c:pt idx="35">
                  <c:v>53914</c:v>
                </c:pt>
                <c:pt idx="36">
                  <c:v>53907</c:v>
                </c:pt>
                <c:pt idx="37">
                  <c:v>53892</c:v>
                </c:pt>
                <c:pt idx="38">
                  <c:v>53885</c:v>
                </c:pt>
                <c:pt idx="39">
                  <c:v>53874</c:v>
                </c:pt>
                <c:pt idx="40">
                  <c:v>53868</c:v>
                </c:pt>
                <c:pt idx="41">
                  <c:v>53859</c:v>
                </c:pt>
                <c:pt idx="42">
                  <c:v>53851</c:v>
                </c:pt>
              </c:numCache>
            </c:numRef>
          </c:yVal>
          <c:smooth val="0"/>
          <c:extLst>
            <c:ext xmlns:c16="http://schemas.microsoft.com/office/drawing/2014/chart" uri="{C3380CC4-5D6E-409C-BE32-E72D297353CC}">
              <c16:uniqueId val="{00000000-39B7-4144-AD94-87F0240210CC}"/>
            </c:ext>
          </c:extLst>
        </c:ser>
        <c:dLbls>
          <c:showLegendKey val="0"/>
          <c:showVal val="0"/>
          <c:showCatName val="0"/>
          <c:showSerName val="0"/>
          <c:showPercent val="0"/>
          <c:showBubbleSize val="0"/>
        </c:dLbls>
        <c:axId val="1977284608"/>
        <c:axId val="1977285024"/>
      </c:scatterChart>
      <c:valAx>
        <c:axId val="19772846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Iteration 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285024"/>
        <c:crosses val="autoZero"/>
        <c:crossBetween val="midCat"/>
      </c:valAx>
      <c:valAx>
        <c:axId val="1977285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Solution</a:t>
                </a:r>
                <a:r>
                  <a:rPr lang="en-GB" baseline="0"/>
                  <a:t> Score (Lower is better)</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2846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8A246-E981-4FEC-A8BA-DCF28F2B42A7}" type="datetimeFigureOut">
              <a:rPr lang="en-GB" smtClean="0"/>
              <a:t>27/06/2021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6CA91-9756-44D4-AB80-39C3042490EC}" type="slidenum">
              <a:rPr lang="en-GB" smtClean="0"/>
              <a:t>‹#›</a:t>
            </a:fld>
            <a:endParaRPr lang="en-GB"/>
          </a:p>
        </p:txBody>
      </p:sp>
    </p:spTree>
    <p:extLst>
      <p:ext uri="{BB962C8B-B14F-4D97-AF65-F5344CB8AC3E}">
        <p14:creationId xmlns:p14="http://schemas.microsoft.com/office/powerpoint/2010/main" val="186866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Hello this is Jonathan foot presenting a data driven approach to bus timetable optimisation </a:t>
            </a:r>
          </a:p>
        </p:txBody>
      </p:sp>
      <p:sp>
        <p:nvSpPr>
          <p:cNvPr id="4" name="Slide Number Placeholder 3"/>
          <p:cNvSpPr>
            <a:spLocks noGrp="1"/>
          </p:cNvSpPr>
          <p:nvPr>
            <p:ph type="sldNum" sz="quarter" idx="5"/>
          </p:nvPr>
        </p:nvSpPr>
        <p:spPr/>
        <p:txBody>
          <a:bodyPr/>
          <a:lstStyle/>
          <a:p>
            <a:fld id="{1116CA91-9756-44D4-AB80-39C3042490EC}" type="slidenum">
              <a:rPr lang="en-GB" smtClean="0"/>
              <a:t>1</a:t>
            </a:fld>
            <a:endParaRPr lang="en-GB"/>
          </a:p>
        </p:txBody>
      </p:sp>
    </p:spTree>
    <p:extLst>
      <p:ext uri="{BB962C8B-B14F-4D97-AF65-F5344CB8AC3E}">
        <p14:creationId xmlns:p14="http://schemas.microsoft.com/office/powerpoint/2010/main" val="364764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116CA91-9756-44D4-AB80-39C3042490EC}" type="slidenum">
              <a:rPr lang="en-GB" smtClean="0"/>
              <a:t>2</a:t>
            </a:fld>
            <a:endParaRPr lang="en-GB"/>
          </a:p>
        </p:txBody>
      </p:sp>
    </p:spTree>
    <p:extLst>
      <p:ext uri="{BB962C8B-B14F-4D97-AF65-F5344CB8AC3E}">
        <p14:creationId xmlns:p14="http://schemas.microsoft.com/office/powerpoint/2010/main" val="980003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116CA91-9756-44D4-AB80-39C3042490EC}" type="slidenum">
              <a:rPr lang="en-GB" smtClean="0"/>
              <a:t>5</a:t>
            </a:fld>
            <a:endParaRPr lang="en-GB"/>
          </a:p>
        </p:txBody>
      </p:sp>
    </p:spTree>
    <p:extLst>
      <p:ext uri="{BB962C8B-B14F-4D97-AF65-F5344CB8AC3E}">
        <p14:creationId xmlns:p14="http://schemas.microsoft.com/office/powerpoint/2010/main" val="331229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09CB-B862-4111-81BF-49D15727B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DE310ED-0A3C-4E3F-837C-B187DB9CB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07FAE2-E58E-40A8-BEA0-5D3D1A202B32}"/>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5" name="Footer Placeholder 4">
            <a:extLst>
              <a:ext uri="{FF2B5EF4-FFF2-40B4-BE49-F238E27FC236}">
                <a16:creationId xmlns:a16="http://schemas.microsoft.com/office/drawing/2014/main" id="{8CEF0B00-0A9A-4314-981E-01C5C6A390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19BA7-E33F-450C-88F5-88B6D76830C5}"/>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92325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35F0-BEAC-4CDE-BF9D-D533FEE3153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E37F6E-764B-4003-B257-AC2BB967F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5248C0-304E-41D8-BA4D-AB9027A79405}"/>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5" name="Footer Placeholder 4">
            <a:extLst>
              <a:ext uri="{FF2B5EF4-FFF2-40B4-BE49-F238E27FC236}">
                <a16:creationId xmlns:a16="http://schemas.microsoft.com/office/drawing/2014/main" id="{2C5890B1-ADAE-4260-8977-7FE7901AF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0A50BF-9F43-4E35-A0B8-73D86344C0AF}"/>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355987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74FD55-A1E6-48F5-9BE4-7DA9AFC52C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8D1FA-3CB6-4C4D-9CEA-9EBEC0A5CB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80938A-AE56-4D17-9771-1740E4900AC1}"/>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5" name="Footer Placeholder 4">
            <a:extLst>
              <a:ext uri="{FF2B5EF4-FFF2-40B4-BE49-F238E27FC236}">
                <a16:creationId xmlns:a16="http://schemas.microsoft.com/office/drawing/2014/main" id="{F450CF7F-F9ED-43DE-94A4-3EBD2AEF1E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ADC90B-7475-4632-B8A3-1FF5C9E33BAF}"/>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44565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245B-DEC6-4D5B-8E39-48A93DF7B4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3DFF4-8A92-48AC-9EBB-B273F75EA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E38C71-F4EE-4B9A-9D28-D71A6BF2CEA8}"/>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5" name="Footer Placeholder 4">
            <a:extLst>
              <a:ext uri="{FF2B5EF4-FFF2-40B4-BE49-F238E27FC236}">
                <a16:creationId xmlns:a16="http://schemas.microsoft.com/office/drawing/2014/main" id="{A80448CA-29B0-4F16-A642-A02AFB6A85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F8B2C2-C2E5-4EEB-A14E-8F1CDFFEB116}"/>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410721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AF1D-13A7-4DBC-A1AE-8F7F5795E1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B58850A-0B89-4BF3-B13D-A087FEEBC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6A187-2755-465F-A56B-7FDC543B0556}"/>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5" name="Footer Placeholder 4">
            <a:extLst>
              <a:ext uri="{FF2B5EF4-FFF2-40B4-BE49-F238E27FC236}">
                <a16:creationId xmlns:a16="http://schemas.microsoft.com/office/drawing/2014/main" id="{9B87939F-5C25-46AB-A688-17E236376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345663-D834-4F53-8D79-A0EF96AA47BC}"/>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3110446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EEEE-5E70-46AD-83B4-6C05F73B72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EAC883-5C87-49F0-8C40-BC624A6FB9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9E6B34-2C80-4E8B-9B55-EDA472C92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764E1FF-6EEE-484A-8C32-B6356D9D39F8}"/>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6" name="Footer Placeholder 5">
            <a:extLst>
              <a:ext uri="{FF2B5EF4-FFF2-40B4-BE49-F238E27FC236}">
                <a16:creationId xmlns:a16="http://schemas.microsoft.com/office/drawing/2014/main" id="{76300178-9A5F-4ED0-A1F7-2041246F86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F603CC-A27F-4570-A1D6-7AA06A977DFD}"/>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398555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2474-1EB3-462D-B674-B9EC59A3A3A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4A99F1-A052-423C-8799-C16055C94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EC394C-512B-4C44-AC98-DB59CC3648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BC35BB-C740-4BB4-A4C2-11626A962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BDD51-DFA4-4784-8A16-115ACA86AC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4C0B99-3AB9-4D6F-98FA-863881C420E4}"/>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8" name="Footer Placeholder 7">
            <a:extLst>
              <a:ext uri="{FF2B5EF4-FFF2-40B4-BE49-F238E27FC236}">
                <a16:creationId xmlns:a16="http://schemas.microsoft.com/office/drawing/2014/main" id="{71E5B09C-82BF-4737-96F5-F3E147246A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BC38803-1425-4579-80FF-FE9901886E73}"/>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212989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4124-712C-472C-A4CE-59792583D69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EEE5A4-7390-4034-8B2A-86772B32D2EC}"/>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4" name="Footer Placeholder 3">
            <a:extLst>
              <a:ext uri="{FF2B5EF4-FFF2-40B4-BE49-F238E27FC236}">
                <a16:creationId xmlns:a16="http://schemas.microsoft.com/office/drawing/2014/main" id="{19BDE271-2AE1-42BF-A9B4-6B21FE521BA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03578E9-BDC4-49AC-826F-3E883CFF86B0}"/>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141139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E6CCF-CB1A-4719-97C0-579BEF3724C9}"/>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3" name="Footer Placeholder 2">
            <a:extLst>
              <a:ext uri="{FF2B5EF4-FFF2-40B4-BE49-F238E27FC236}">
                <a16:creationId xmlns:a16="http://schemas.microsoft.com/office/drawing/2014/main" id="{1C3DF33E-7FBB-479A-9593-18268A0D8FD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C95C08-C3C6-4C73-85F6-98CE9E73BB3F}"/>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188014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C4A-8637-4129-941B-305109541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4B285E7-64EE-4D15-9A38-16D3436B73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9C71EB-A408-410B-8758-2FBA79F6C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B428F-EE97-42D0-8083-6CA2FFAC7560}"/>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6" name="Footer Placeholder 5">
            <a:extLst>
              <a:ext uri="{FF2B5EF4-FFF2-40B4-BE49-F238E27FC236}">
                <a16:creationId xmlns:a16="http://schemas.microsoft.com/office/drawing/2014/main" id="{E083554E-3A77-473A-9D7A-3F07133776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2DB492-EBEC-478C-80DB-3219B92AADCE}"/>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168962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7B9A-10FD-4F38-97F2-4D1D0F596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770392-493D-4A6A-989E-50086EBCF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0973020-BEA3-448A-9BB4-2D8D6D872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A4F7C-73E7-4E45-97A9-3D6120375258}"/>
              </a:ext>
            </a:extLst>
          </p:cNvPr>
          <p:cNvSpPr>
            <a:spLocks noGrp="1"/>
          </p:cNvSpPr>
          <p:nvPr>
            <p:ph type="dt" sz="half" idx="10"/>
          </p:nvPr>
        </p:nvSpPr>
        <p:spPr/>
        <p:txBody>
          <a:bodyPr/>
          <a:lstStyle/>
          <a:p>
            <a:fld id="{AC89675B-3E97-4E33-B02B-1C1A5B1015DB}" type="datetimeFigureOut">
              <a:rPr lang="en-GB" smtClean="0"/>
              <a:t>27/06/2021</a:t>
            </a:fld>
            <a:endParaRPr lang="en-GB"/>
          </a:p>
        </p:txBody>
      </p:sp>
      <p:sp>
        <p:nvSpPr>
          <p:cNvPr id="6" name="Footer Placeholder 5">
            <a:extLst>
              <a:ext uri="{FF2B5EF4-FFF2-40B4-BE49-F238E27FC236}">
                <a16:creationId xmlns:a16="http://schemas.microsoft.com/office/drawing/2014/main" id="{F9FE2399-EF5E-4539-9396-14A28E4678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2E3BCA-F883-4F23-97AA-6A6A27539E17}"/>
              </a:ext>
            </a:extLst>
          </p:cNvPr>
          <p:cNvSpPr>
            <a:spLocks noGrp="1"/>
          </p:cNvSpPr>
          <p:nvPr>
            <p:ph type="sldNum" sz="quarter" idx="12"/>
          </p:nvPr>
        </p:nvSpPr>
        <p:spPr/>
        <p:txBody>
          <a:bodyPr/>
          <a:lstStyle/>
          <a:p>
            <a:fld id="{228262A8-5D38-4736-9BE7-E9F2856F0198}" type="slidenum">
              <a:rPr lang="en-GB" smtClean="0"/>
              <a:t>‹#›</a:t>
            </a:fld>
            <a:endParaRPr lang="en-GB"/>
          </a:p>
        </p:txBody>
      </p:sp>
    </p:spTree>
    <p:extLst>
      <p:ext uri="{BB962C8B-B14F-4D97-AF65-F5344CB8AC3E}">
        <p14:creationId xmlns:p14="http://schemas.microsoft.com/office/powerpoint/2010/main" val="3717902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B90AE-505F-4F74-86DE-2CDE1274BC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8D0809-BDCC-4FB8-9E29-D4F9383AA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4FB22A-D0AD-4005-A920-E13F1F2E9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9675B-3E97-4E33-B02B-1C1A5B1015DB}" type="datetimeFigureOut">
              <a:rPr lang="en-GB" smtClean="0"/>
              <a:t>27/06/2021</a:t>
            </a:fld>
            <a:endParaRPr lang="en-GB"/>
          </a:p>
        </p:txBody>
      </p:sp>
      <p:sp>
        <p:nvSpPr>
          <p:cNvPr id="5" name="Footer Placeholder 4">
            <a:extLst>
              <a:ext uri="{FF2B5EF4-FFF2-40B4-BE49-F238E27FC236}">
                <a16:creationId xmlns:a16="http://schemas.microsoft.com/office/drawing/2014/main" id="{98A35CE9-7BE3-4D5E-A943-5E368230D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0CA075-FAF3-4218-83BF-F0C992994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262A8-5D38-4736-9BE7-E9F2856F0198}" type="slidenum">
              <a:rPr lang="en-GB" smtClean="0"/>
              <a:t>‹#›</a:t>
            </a:fld>
            <a:endParaRPr lang="en-GB"/>
          </a:p>
        </p:txBody>
      </p:sp>
    </p:spTree>
    <p:extLst>
      <p:ext uri="{BB962C8B-B14F-4D97-AF65-F5344CB8AC3E}">
        <p14:creationId xmlns:p14="http://schemas.microsoft.com/office/powerpoint/2010/main" val="655771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image" Target="../media/image1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image" Target="../media/image12.png"/><Relationship Id="rId4" Type="http://schemas.openxmlformats.org/officeDocument/2006/relationships/image" Target="../media/image110.png"/></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image" Target="../media/image1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image" Target="../media/image12.png"/><Relationship Id="rId4" Type="http://schemas.openxmlformats.org/officeDocument/2006/relationships/image" Target="../media/image1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4.png"/><Relationship Id="rId7" Type="http://schemas.openxmlformats.org/officeDocument/2006/relationships/slide" Target="slide1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70.png"/><Relationship Id="rId5" Type="http://schemas.openxmlformats.org/officeDocument/2006/relationships/image" Target="../media/image5.png"/><Relationship Id="rId10" Type="http://schemas.openxmlformats.org/officeDocument/2006/relationships/slide" Target="slide21.xml"/><Relationship Id="rId4" Type="http://schemas.openxmlformats.org/officeDocument/2006/relationships/slide" Target="slide1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61E1FB9F-9FF5-40E9-A968-A9AC2F6363B0}"/>
              </a:ext>
            </a:extLst>
          </p:cNvPr>
          <p:cNvPicPr>
            <a:picLocks noChangeAspect="1"/>
          </p:cNvPicPr>
          <p:nvPr/>
        </p:nvPicPr>
        <p:blipFill rotWithShape="1">
          <a:blip r:embed="rId3">
            <a:alphaModFix amt="50000"/>
          </a:blip>
          <a:srcRect l="3435" r="16566"/>
          <a:stretch/>
        </p:blipFill>
        <p:spPr>
          <a:xfrm>
            <a:off x="20" y="1"/>
            <a:ext cx="12191980" cy="6857999"/>
          </a:xfrm>
          <a:prstGeom prst="rect">
            <a:avLst/>
          </a:prstGeom>
        </p:spPr>
      </p:pic>
      <p:sp>
        <p:nvSpPr>
          <p:cNvPr id="2" name="Title 1">
            <a:extLst>
              <a:ext uri="{FF2B5EF4-FFF2-40B4-BE49-F238E27FC236}">
                <a16:creationId xmlns:a16="http://schemas.microsoft.com/office/drawing/2014/main" id="{964F5FB0-6881-4672-A03B-1210A4D67796}"/>
              </a:ext>
            </a:extLst>
          </p:cNvPr>
          <p:cNvSpPr>
            <a:spLocks noGrp="1"/>
          </p:cNvSpPr>
          <p:nvPr>
            <p:ph type="ctrTitle"/>
          </p:nvPr>
        </p:nvSpPr>
        <p:spPr>
          <a:xfrm>
            <a:off x="1524000" y="1122362"/>
            <a:ext cx="9144000" cy="2900518"/>
          </a:xfrm>
        </p:spPr>
        <p:txBody>
          <a:bodyPr>
            <a:normAutofit/>
          </a:bodyPr>
          <a:lstStyle/>
          <a:p>
            <a:r>
              <a:rPr lang="en-GB" b="1">
                <a:solidFill>
                  <a:srgbClr val="FFFFFF"/>
                </a:solidFill>
                <a:effectLst>
                  <a:outerShdw blurRad="38100" dist="38100" dir="2700000" algn="tl">
                    <a:srgbClr val="000000">
                      <a:alpha val="43137"/>
                    </a:srgbClr>
                  </a:outerShdw>
                </a:effectLst>
              </a:rPr>
              <a:t>A Data-Driven Approach To Bus Timetable Optimisation Recommendations.</a:t>
            </a:r>
          </a:p>
        </p:txBody>
      </p:sp>
      <p:sp>
        <p:nvSpPr>
          <p:cNvPr id="3" name="Subtitle 2">
            <a:extLst>
              <a:ext uri="{FF2B5EF4-FFF2-40B4-BE49-F238E27FC236}">
                <a16:creationId xmlns:a16="http://schemas.microsoft.com/office/drawing/2014/main" id="{90C48259-6D74-4020-AD62-89A3EDF358B0}"/>
              </a:ext>
            </a:extLst>
          </p:cNvPr>
          <p:cNvSpPr>
            <a:spLocks noGrp="1"/>
          </p:cNvSpPr>
          <p:nvPr>
            <p:ph type="subTitle" idx="1"/>
          </p:nvPr>
        </p:nvSpPr>
        <p:spPr>
          <a:xfrm>
            <a:off x="1524000" y="4159404"/>
            <a:ext cx="9144000" cy="1098395"/>
          </a:xfrm>
        </p:spPr>
        <p:txBody>
          <a:bodyPr>
            <a:normAutofit/>
          </a:bodyPr>
          <a:lstStyle/>
          <a:p>
            <a:r>
              <a:rPr lang="en-GB" sz="1700">
                <a:solidFill>
                  <a:srgbClr val="FFFFFF"/>
                </a:solidFill>
                <a:effectLst>
                  <a:outerShdw blurRad="38100" dist="38100" dir="2700000" algn="tl">
                    <a:srgbClr val="000000">
                      <a:alpha val="43137"/>
                    </a:srgbClr>
                  </a:outerShdw>
                </a:effectLst>
              </a:rPr>
              <a:t>Jonathan Foot</a:t>
            </a:r>
          </a:p>
          <a:p>
            <a:r>
              <a:rPr lang="en-GB" sz="1700">
                <a:solidFill>
                  <a:srgbClr val="FFFFFF"/>
                </a:solidFill>
                <a:effectLst>
                  <a:outerShdw blurRad="38100" dist="38100" dir="2700000" algn="tl">
                    <a:srgbClr val="000000">
                      <a:alpha val="43137"/>
                    </a:srgbClr>
                  </a:outerShdw>
                </a:effectLst>
              </a:rPr>
              <a:t>MSci Computer Science</a:t>
            </a:r>
          </a:p>
          <a:p>
            <a:r>
              <a:rPr lang="en-GB" sz="1700">
                <a:solidFill>
                  <a:srgbClr val="FFFFFF"/>
                </a:solidFill>
                <a:effectLst>
                  <a:outerShdw blurRad="38100" dist="38100" dir="2700000" algn="tl">
                    <a:srgbClr val="000000">
                      <a:alpha val="43137"/>
                    </a:srgbClr>
                  </a:outerShdw>
                </a:effectLst>
              </a:rPr>
              <a:t>psyjpf@nottingham.ac.uk</a:t>
            </a:r>
          </a:p>
        </p:txBody>
      </p:sp>
      <p:pic>
        <p:nvPicPr>
          <p:cNvPr id="7" name="Picture 7" descr="Graphical user interface&#10;&#10;Description automatically generated">
            <a:extLst>
              <a:ext uri="{FF2B5EF4-FFF2-40B4-BE49-F238E27FC236}">
                <a16:creationId xmlns:a16="http://schemas.microsoft.com/office/drawing/2014/main" id="{99A97A25-B4F3-40E1-A0D8-2A108B903BDA}"/>
              </a:ext>
            </a:extLst>
          </p:cNvPr>
          <p:cNvPicPr>
            <a:picLocks noChangeAspect="1"/>
          </p:cNvPicPr>
          <p:nvPr/>
        </p:nvPicPr>
        <p:blipFill>
          <a:blip r:embed="rId4"/>
          <a:stretch>
            <a:fillRect/>
          </a:stretch>
        </p:blipFill>
        <p:spPr>
          <a:xfrm>
            <a:off x="481462" y="5645720"/>
            <a:ext cx="2228850" cy="828675"/>
          </a:xfrm>
          <a:prstGeom prst="rect">
            <a:avLst/>
          </a:prstGeom>
        </p:spPr>
      </p:pic>
    </p:spTree>
    <p:extLst>
      <p:ext uri="{BB962C8B-B14F-4D97-AF65-F5344CB8AC3E}">
        <p14:creationId xmlns:p14="http://schemas.microsoft.com/office/powerpoint/2010/main" val="832572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6" name="Rectangle 2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1" descr="Many question marks on black background">
            <a:extLst>
              <a:ext uri="{FF2B5EF4-FFF2-40B4-BE49-F238E27FC236}">
                <a16:creationId xmlns:a16="http://schemas.microsoft.com/office/drawing/2014/main" id="{2D7AF9DC-E417-42CB-A863-14214C35C346}"/>
              </a:ext>
            </a:extLst>
          </p:cNvPr>
          <p:cNvPicPr>
            <a:picLocks noChangeAspect="1"/>
          </p:cNvPicPr>
          <p:nvPr/>
        </p:nvPicPr>
        <p:blipFill rotWithShape="1">
          <a:blip r:embed="rId2">
            <a:alphaModFix amt="50000"/>
          </a:blip>
          <a:srcRect t="7618" r="-2" b="-2"/>
          <a:stretch/>
        </p:blipFill>
        <p:spPr>
          <a:xfrm>
            <a:off x="20" y="1"/>
            <a:ext cx="12191980" cy="6857999"/>
          </a:xfrm>
          <a:prstGeom prst="rect">
            <a:avLst/>
          </a:prstGeom>
        </p:spPr>
      </p:pic>
      <p:sp>
        <p:nvSpPr>
          <p:cNvPr id="4" name="Title 3">
            <a:extLst>
              <a:ext uri="{FF2B5EF4-FFF2-40B4-BE49-F238E27FC236}">
                <a16:creationId xmlns:a16="http://schemas.microsoft.com/office/drawing/2014/main" id="{6FE203D0-F1E7-4FF4-B754-D802C057D30A}"/>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 you, any questions?</a:t>
            </a:r>
          </a:p>
        </p:txBody>
      </p:sp>
    </p:spTree>
    <p:extLst>
      <p:ext uri="{BB962C8B-B14F-4D97-AF65-F5344CB8AC3E}">
        <p14:creationId xmlns:p14="http://schemas.microsoft.com/office/powerpoint/2010/main" val="345457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F29A-119D-4D8F-A8A7-8EE300683B16}"/>
              </a:ext>
            </a:extLst>
          </p:cNvPr>
          <p:cNvSpPr>
            <a:spLocks noGrp="1"/>
          </p:cNvSpPr>
          <p:nvPr>
            <p:ph type="title"/>
          </p:nvPr>
        </p:nvSpPr>
        <p:spPr/>
        <p:txBody>
          <a:bodyPr/>
          <a:lstStyle/>
          <a:p>
            <a:r>
              <a:rPr lang="en-GB" sz="4400"/>
              <a:t>Squeaky Wheel Optimisation </a:t>
            </a:r>
          </a:p>
        </p:txBody>
      </p:sp>
      <p:sp>
        <p:nvSpPr>
          <p:cNvPr id="4" name="Rectangle: Rounded Corners 3">
            <a:extLst>
              <a:ext uri="{FF2B5EF4-FFF2-40B4-BE49-F238E27FC236}">
                <a16:creationId xmlns:a16="http://schemas.microsoft.com/office/drawing/2014/main" id="{7A2DE570-BD06-4896-8F11-D35B2F9E1C29}"/>
              </a:ext>
            </a:extLst>
          </p:cNvPr>
          <p:cNvSpPr/>
          <p:nvPr/>
        </p:nvSpPr>
        <p:spPr>
          <a:xfrm>
            <a:off x="1262380" y="4310063"/>
            <a:ext cx="2753360" cy="18999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tx1"/>
                </a:solidFill>
              </a:rPr>
              <a:t>Constructor</a:t>
            </a:r>
          </a:p>
        </p:txBody>
      </p:sp>
      <p:sp>
        <p:nvSpPr>
          <p:cNvPr id="5" name="Rectangle: Rounded Corners 4">
            <a:extLst>
              <a:ext uri="{FF2B5EF4-FFF2-40B4-BE49-F238E27FC236}">
                <a16:creationId xmlns:a16="http://schemas.microsoft.com/office/drawing/2014/main" id="{95AD029E-D630-4C89-A02A-D3139CDBAD5E}"/>
              </a:ext>
            </a:extLst>
          </p:cNvPr>
          <p:cNvSpPr/>
          <p:nvPr/>
        </p:nvSpPr>
        <p:spPr>
          <a:xfrm>
            <a:off x="4512310" y="1690688"/>
            <a:ext cx="2753360" cy="18999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6" name="Rectangle: Rounded Corners 5">
            <a:extLst>
              <a:ext uri="{FF2B5EF4-FFF2-40B4-BE49-F238E27FC236}">
                <a16:creationId xmlns:a16="http://schemas.microsoft.com/office/drawing/2014/main" id="{082E29BA-8278-44AE-BBEB-9A3BEBA6D2BD}"/>
              </a:ext>
            </a:extLst>
          </p:cNvPr>
          <p:cNvSpPr/>
          <p:nvPr/>
        </p:nvSpPr>
        <p:spPr>
          <a:xfrm>
            <a:off x="8076565" y="4310063"/>
            <a:ext cx="2753360" cy="18999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cxnSp>
        <p:nvCxnSpPr>
          <p:cNvPr id="10" name="Straight Arrow Connector 9">
            <a:extLst>
              <a:ext uri="{FF2B5EF4-FFF2-40B4-BE49-F238E27FC236}">
                <a16:creationId xmlns:a16="http://schemas.microsoft.com/office/drawing/2014/main" id="{45FB6E2D-B0F1-4627-9EC4-5C88B0B29ED4}"/>
              </a:ext>
            </a:extLst>
          </p:cNvPr>
          <p:cNvCxnSpPr>
            <a:cxnSpLocks/>
            <a:stCxn id="5" idx="3"/>
            <a:endCxn id="6" idx="0"/>
          </p:cNvCxnSpPr>
          <p:nvPr/>
        </p:nvCxnSpPr>
        <p:spPr>
          <a:xfrm>
            <a:off x="7265670" y="2640648"/>
            <a:ext cx="2187575" cy="16694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72384D-2E43-4C7F-8284-D47E7D2C2B33}"/>
              </a:ext>
            </a:extLst>
          </p:cNvPr>
          <p:cNvCxnSpPr>
            <a:cxnSpLocks/>
            <a:stCxn id="6" idx="1"/>
            <a:endCxn id="4" idx="3"/>
          </p:cNvCxnSpPr>
          <p:nvPr/>
        </p:nvCxnSpPr>
        <p:spPr>
          <a:xfrm flipH="1">
            <a:off x="4015740" y="5260023"/>
            <a:ext cx="406082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3D9A61-C9FB-4058-8554-5D6F45D2558F}"/>
              </a:ext>
            </a:extLst>
          </p:cNvPr>
          <p:cNvCxnSpPr>
            <a:cxnSpLocks/>
            <a:stCxn id="4" idx="0"/>
            <a:endCxn id="5" idx="1"/>
          </p:cNvCxnSpPr>
          <p:nvPr/>
        </p:nvCxnSpPr>
        <p:spPr>
          <a:xfrm flipV="1">
            <a:off x="2639060" y="2640648"/>
            <a:ext cx="1873250" cy="16694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FEB4D9-CF7C-48CB-9542-09E49D8C83EF}"/>
              </a:ext>
            </a:extLst>
          </p:cNvPr>
          <p:cNvSpPr txBox="1"/>
          <p:nvPr/>
        </p:nvSpPr>
        <p:spPr>
          <a:xfrm>
            <a:off x="8367395" y="2815621"/>
            <a:ext cx="3133725" cy="523220"/>
          </a:xfrm>
          <a:prstGeom prst="rect">
            <a:avLst/>
          </a:prstGeom>
          <a:noFill/>
        </p:spPr>
        <p:txBody>
          <a:bodyPr wrap="square" rtlCol="0">
            <a:spAutoFit/>
          </a:bodyPr>
          <a:lstStyle/>
          <a:p>
            <a:r>
              <a:rPr lang="en-GB" sz="2800" i="1"/>
              <a:t>Blame</a:t>
            </a:r>
          </a:p>
        </p:txBody>
      </p:sp>
      <p:sp>
        <p:nvSpPr>
          <p:cNvPr id="21" name="TextBox 20">
            <a:extLst>
              <a:ext uri="{FF2B5EF4-FFF2-40B4-BE49-F238E27FC236}">
                <a16:creationId xmlns:a16="http://schemas.microsoft.com/office/drawing/2014/main" id="{B4DF1DE7-68DA-4BA5-A3D1-5AEF23C98CE2}"/>
              </a:ext>
            </a:extLst>
          </p:cNvPr>
          <p:cNvSpPr txBox="1"/>
          <p:nvPr/>
        </p:nvSpPr>
        <p:spPr>
          <a:xfrm>
            <a:off x="1953578" y="2949595"/>
            <a:ext cx="1529080" cy="523220"/>
          </a:xfrm>
          <a:prstGeom prst="rect">
            <a:avLst/>
          </a:prstGeom>
          <a:noFill/>
        </p:spPr>
        <p:txBody>
          <a:bodyPr wrap="square" rtlCol="0">
            <a:spAutoFit/>
          </a:bodyPr>
          <a:lstStyle/>
          <a:p>
            <a:r>
              <a:rPr lang="en-GB" sz="2800" i="1"/>
              <a:t>Solution</a:t>
            </a:r>
          </a:p>
        </p:txBody>
      </p:sp>
      <p:sp>
        <p:nvSpPr>
          <p:cNvPr id="22" name="TextBox 21">
            <a:extLst>
              <a:ext uri="{FF2B5EF4-FFF2-40B4-BE49-F238E27FC236}">
                <a16:creationId xmlns:a16="http://schemas.microsoft.com/office/drawing/2014/main" id="{92AA0A43-1794-4FAA-850A-E095F11E45EA}"/>
              </a:ext>
            </a:extLst>
          </p:cNvPr>
          <p:cNvSpPr txBox="1"/>
          <p:nvPr/>
        </p:nvSpPr>
        <p:spPr>
          <a:xfrm>
            <a:off x="5417185" y="4736803"/>
            <a:ext cx="1529080" cy="523220"/>
          </a:xfrm>
          <a:prstGeom prst="rect">
            <a:avLst/>
          </a:prstGeom>
          <a:noFill/>
        </p:spPr>
        <p:txBody>
          <a:bodyPr wrap="square" rtlCol="0">
            <a:spAutoFit/>
          </a:bodyPr>
          <a:lstStyle/>
          <a:p>
            <a:r>
              <a:rPr lang="en-GB" sz="2800" i="1"/>
              <a:t>Priorities</a:t>
            </a:r>
          </a:p>
        </p:txBody>
      </p:sp>
      <p:grpSp>
        <p:nvGrpSpPr>
          <p:cNvPr id="29" name="Group 28">
            <a:extLst>
              <a:ext uri="{FF2B5EF4-FFF2-40B4-BE49-F238E27FC236}">
                <a16:creationId xmlns:a16="http://schemas.microsoft.com/office/drawing/2014/main" id="{8428E051-8CAA-4823-869B-6DD783DF03D4}"/>
              </a:ext>
            </a:extLst>
          </p:cNvPr>
          <p:cNvGrpSpPr/>
          <p:nvPr/>
        </p:nvGrpSpPr>
        <p:grpSpPr>
          <a:xfrm>
            <a:off x="-4236084" y="1638301"/>
            <a:ext cx="3886200" cy="1210366"/>
            <a:chOff x="248771" y="1813942"/>
            <a:chExt cx="3886200" cy="1210366"/>
          </a:xfrm>
        </p:grpSpPr>
        <p:sp>
          <p:nvSpPr>
            <p:cNvPr id="27" name="Arrow: Right 26">
              <a:extLst>
                <a:ext uri="{FF2B5EF4-FFF2-40B4-BE49-F238E27FC236}">
                  <a16:creationId xmlns:a16="http://schemas.microsoft.com/office/drawing/2014/main" id="{2E2B26A3-3A8D-49DF-9DE4-582CA92F2DC5}"/>
                </a:ext>
              </a:extLst>
            </p:cNvPr>
            <p:cNvSpPr/>
            <p:nvPr/>
          </p:nvSpPr>
          <p:spPr>
            <a:xfrm>
              <a:off x="1851437" y="2024717"/>
              <a:ext cx="2283534" cy="558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Multidocument 27">
              <a:extLst>
                <a:ext uri="{FF2B5EF4-FFF2-40B4-BE49-F238E27FC236}">
                  <a16:creationId xmlns:a16="http://schemas.microsoft.com/office/drawing/2014/main" id="{4F58024F-2315-4830-AD9A-BC54D8122FE4}"/>
                </a:ext>
              </a:extLst>
            </p:cNvPr>
            <p:cNvSpPr/>
            <p:nvPr/>
          </p:nvSpPr>
          <p:spPr>
            <a:xfrm>
              <a:off x="248771" y="1813942"/>
              <a:ext cx="1510179" cy="121036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Current Timetables</a:t>
              </a:r>
            </a:p>
          </p:txBody>
        </p:sp>
      </p:grpSp>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525DE72A-CED6-4795-B222-387C32825405}"/>
                  </a:ext>
                </a:extLst>
              </p:cNvPr>
              <p:cNvGraphicFramePr>
                <a:graphicFrameLocks noChangeAspect="1"/>
              </p:cNvGraphicFramePr>
              <p:nvPr>
                <p:extLst>
                  <p:ext uri="{D42A27DB-BD31-4B8C-83A1-F6EECF244321}">
                    <p14:modId xmlns:p14="http://schemas.microsoft.com/office/powerpoint/2010/main" val="2828922142"/>
                  </p:ext>
                </p:extLst>
              </p:nvPr>
            </p:nvGraphicFramePr>
            <p:xfrm>
              <a:off x="4613134" y="1803400"/>
              <a:ext cx="2537270" cy="1669415"/>
            </p:xfrm>
            <a:graphic>
              <a:graphicData uri="http://schemas.microsoft.com/office/powerpoint/2016/sectionzoom">
                <psez:sectionZm>
                  <psez:sectionZmObj sectionId="{21BE7424-3241-45DB-9630-96E983CCC35F}">
                    <psez:zmPr id="{7E746472-AF39-416A-91C0-6892F8354A5A}" transitionDur="750">
                      <p166:blipFill xmlns:p166="http://schemas.microsoft.com/office/powerpoint/2016/6/main">
                        <a:blip r:embed="rId2"/>
                        <a:stretch>
                          <a:fillRect/>
                        </a:stretch>
                      </p166:blipFill>
                      <p166:spPr xmlns:p166="http://schemas.microsoft.com/office/powerpoint/2016/6/main">
                        <a:xfrm>
                          <a:off x="0" y="0"/>
                          <a:ext cx="2537270" cy="1669415"/>
                        </a:xfrm>
                        <a:prstGeom prst="rect">
                          <a:avLst/>
                        </a:prstGeom>
                        <a:ln w="3175">
                          <a:noFill/>
                        </a:ln>
                      </p166:spPr>
                    </psez:zmPr>
                  </psez:sectionZmObj>
                </psez:sectionZm>
              </a:graphicData>
            </a:graphic>
          </p:graphicFrame>
        </mc:Choice>
        <mc:Fallback xmlns="">
          <p:pic>
            <p:nvPicPr>
              <p:cNvPr id="7" name="Section Zoom 6">
                <a:hlinkClick r:id="rId3" action="ppaction://hlinksldjump"/>
                <a:extLst>
                  <a:ext uri="{FF2B5EF4-FFF2-40B4-BE49-F238E27FC236}">
                    <a16:creationId xmlns:a16="http://schemas.microsoft.com/office/drawing/2014/main" id="{525DE72A-CED6-4795-B222-387C32825405}"/>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4613134" y="1803400"/>
                <a:ext cx="2537270" cy="1669415"/>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9" name="Section Zoom 18">
                <a:extLst>
                  <a:ext uri="{FF2B5EF4-FFF2-40B4-BE49-F238E27FC236}">
                    <a16:creationId xmlns:a16="http://schemas.microsoft.com/office/drawing/2014/main" id="{2714239E-82E3-4A48-B680-7A2C62B25705}"/>
                  </a:ext>
                </a:extLst>
              </p:cNvPr>
              <p:cNvGraphicFramePr>
                <a:graphicFrameLocks noChangeAspect="1"/>
              </p:cNvGraphicFramePr>
              <p:nvPr>
                <p:extLst>
                  <p:ext uri="{D42A27DB-BD31-4B8C-83A1-F6EECF244321}">
                    <p14:modId xmlns:p14="http://schemas.microsoft.com/office/powerpoint/2010/main" val="3005338990"/>
                  </p:ext>
                </p:extLst>
              </p:nvPr>
            </p:nvGraphicFramePr>
            <p:xfrm>
              <a:off x="8238260" y="4414203"/>
              <a:ext cx="2452600" cy="1628855"/>
            </p:xfrm>
            <a:graphic>
              <a:graphicData uri="http://schemas.microsoft.com/office/powerpoint/2016/sectionzoom">
                <psez:sectionZm>
                  <psez:sectionZmObj sectionId="{6097BC97-5BCF-4EEA-9510-D354812CF7AD}">
                    <psez:zmPr id="{005B0FEE-E32D-40E8-AABC-6F21AF8949B9}" transitionDur="1000">
                      <p166:blipFill xmlns:p166="http://schemas.microsoft.com/office/powerpoint/2016/6/main">
                        <a:blip r:embed="rId5"/>
                        <a:stretch>
                          <a:fillRect/>
                        </a:stretch>
                      </p166:blipFill>
                      <p166:spPr xmlns:p166="http://schemas.microsoft.com/office/powerpoint/2016/6/main">
                        <a:xfrm>
                          <a:off x="0" y="0"/>
                          <a:ext cx="2452600" cy="1628855"/>
                        </a:xfrm>
                        <a:prstGeom prst="rect">
                          <a:avLst/>
                        </a:prstGeom>
                        <a:ln w="3175">
                          <a:noFill/>
                        </a:ln>
                      </p166:spPr>
                    </psez:zmPr>
                  </psez:sectionZmObj>
                </psez:sectionZm>
              </a:graphicData>
            </a:graphic>
          </p:graphicFrame>
        </mc:Choice>
        <mc:Fallback xmlns="">
          <p:pic>
            <p:nvPicPr>
              <p:cNvPr id="19" name="Section Zoom 18">
                <a:hlinkClick r:id="rId6" action="ppaction://hlinksldjump"/>
                <a:extLst>
                  <a:ext uri="{FF2B5EF4-FFF2-40B4-BE49-F238E27FC236}">
                    <a16:creationId xmlns:a16="http://schemas.microsoft.com/office/drawing/2014/main" id="{2714239E-82E3-4A48-B680-7A2C62B25705}"/>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8238260" y="4414203"/>
                <a:ext cx="2452600" cy="1628855"/>
              </a:xfrm>
              <a:prstGeom prst="rect">
                <a:avLst/>
              </a:prstGeom>
              <a:ln w="3175">
                <a:noFill/>
              </a:ln>
            </p:spPr>
          </p:pic>
        </mc:Fallback>
      </mc:AlternateContent>
    </p:spTree>
    <p:extLst>
      <p:ext uri="{BB962C8B-B14F-4D97-AF65-F5344CB8AC3E}">
        <p14:creationId xmlns:p14="http://schemas.microsoft.com/office/powerpoint/2010/main" val="187390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F29A-119D-4D8F-A8A7-8EE300683B16}"/>
              </a:ext>
            </a:extLst>
          </p:cNvPr>
          <p:cNvSpPr>
            <a:spLocks noGrp="1"/>
          </p:cNvSpPr>
          <p:nvPr>
            <p:ph type="title"/>
          </p:nvPr>
        </p:nvSpPr>
        <p:spPr/>
        <p:txBody>
          <a:bodyPr/>
          <a:lstStyle/>
          <a:p>
            <a:r>
              <a:rPr lang="en-GB" sz="4400"/>
              <a:t>Squeaky Wheel Optimisation </a:t>
            </a:r>
          </a:p>
        </p:txBody>
      </p:sp>
      <p:sp>
        <p:nvSpPr>
          <p:cNvPr id="4" name="Rectangle: Rounded Corners 3">
            <a:extLst>
              <a:ext uri="{FF2B5EF4-FFF2-40B4-BE49-F238E27FC236}">
                <a16:creationId xmlns:a16="http://schemas.microsoft.com/office/drawing/2014/main" id="{7A2DE570-BD06-4896-8F11-D35B2F9E1C29}"/>
              </a:ext>
            </a:extLst>
          </p:cNvPr>
          <p:cNvSpPr/>
          <p:nvPr/>
        </p:nvSpPr>
        <p:spPr>
          <a:xfrm>
            <a:off x="1262380" y="4310063"/>
            <a:ext cx="2753360" cy="18999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tx1"/>
                </a:solidFill>
              </a:rPr>
              <a:t>Constructor</a:t>
            </a:r>
          </a:p>
        </p:txBody>
      </p:sp>
      <p:sp>
        <p:nvSpPr>
          <p:cNvPr id="5" name="Rectangle: Rounded Corners 4">
            <a:extLst>
              <a:ext uri="{FF2B5EF4-FFF2-40B4-BE49-F238E27FC236}">
                <a16:creationId xmlns:a16="http://schemas.microsoft.com/office/drawing/2014/main" id="{95AD029E-D630-4C89-A02A-D3139CDBAD5E}"/>
              </a:ext>
            </a:extLst>
          </p:cNvPr>
          <p:cNvSpPr/>
          <p:nvPr/>
        </p:nvSpPr>
        <p:spPr>
          <a:xfrm>
            <a:off x="4512310" y="1690688"/>
            <a:ext cx="2753360" cy="18999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6" name="Rectangle: Rounded Corners 5">
            <a:extLst>
              <a:ext uri="{FF2B5EF4-FFF2-40B4-BE49-F238E27FC236}">
                <a16:creationId xmlns:a16="http://schemas.microsoft.com/office/drawing/2014/main" id="{082E29BA-8278-44AE-BBEB-9A3BEBA6D2BD}"/>
              </a:ext>
            </a:extLst>
          </p:cNvPr>
          <p:cNvSpPr/>
          <p:nvPr/>
        </p:nvSpPr>
        <p:spPr>
          <a:xfrm>
            <a:off x="8076565" y="4310063"/>
            <a:ext cx="2753360" cy="18999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cxnSp>
        <p:nvCxnSpPr>
          <p:cNvPr id="10" name="Straight Arrow Connector 9">
            <a:extLst>
              <a:ext uri="{FF2B5EF4-FFF2-40B4-BE49-F238E27FC236}">
                <a16:creationId xmlns:a16="http://schemas.microsoft.com/office/drawing/2014/main" id="{45FB6E2D-B0F1-4627-9EC4-5C88B0B29ED4}"/>
              </a:ext>
            </a:extLst>
          </p:cNvPr>
          <p:cNvCxnSpPr>
            <a:cxnSpLocks/>
            <a:stCxn id="5" idx="3"/>
            <a:endCxn id="6" idx="0"/>
          </p:cNvCxnSpPr>
          <p:nvPr/>
        </p:nvCxnSpPr>
        <p:spPr>
          <a:xfrm>
            <a:off x="7265670" y="2640648"/>
            <a:ext cx="2187575" cy="16694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72384D-2E43-4C7F-8284-D47E7D2C2B33}"/>
              </a:ext>
            </a:extLst>
          </p:cNvPr>
          <p:cNvCxnSpPr>
            <a:cxnSpLocks/>
            <a:stCxn id="6" idx="1"/>
            <a:endCxn id="4" idx="3"/>
          </p:cNvCxnSpPr>
          <p:nvPr/>
        </p:nvCxnSpPr>
        <p:spPr>
          <a:xfrm flipH="1">
            <a:off x="4015740" y="5260023"/>
            <a:ext cx="406082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3D9A61-C9FB-4058-8554-5D6F45D2558F}"/>
              </a:ext>
            </a:extLst>
          </p:cNvPr>
          <p:cNvCxnSpPr>
            <a:cxnSpLocks/>
            <a:stCxn id="4" idx="0"/>
            <a:endCxn id="5" idx="1"/>
          </p:cNvCxnSpPr>
          <p:nvPr/>
        </p:nvCxnSpPr>
        <p:spPr>
          <a:xfrm flipV="1">
            <a:off x="2639060" y="2640648"/>
            <a:ext cx="1873250" cy="16694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FEB4D9-CF7C-48CB-9542-09E49D8C83EF}"/>
              </a:ext>
            </a:extLst>
          </p:cNvPr>
          <p:cNvSpPr txBox="1"/>
          <p:nvPr/>
        </p:nvSpPr>
        <p:spPr>
          <a:xfrm>
            <a:off x="8367395" y="2815621"/>
            <a:ext cx="3133725" cy="523220"/>
          </a:xfrm>
          <a:prstGeom prst="rect">
            <a:avLst/>
          </a:prstGeom>
          <a:noFill/>
        </p:spPr>
        <p:txBody>
          <a:bodyPr wrap="square" rtlCol="0">
            <a:spAutoFit/>
          </a:bodyPr>
          <a:lstStyle/>
          <a:p>
            <a:r>
              <a:rPr lang="en-GB" sz="2800" i="1"/>
              <a:t>Blame</a:t>
            </a:r>
          </a:p>
        </p:txBody>
      </p:sp>
      <p:sp>
        <p:nvSpPr>
          <p:cNvPr id="21" name="TextBox 20">
            <a:extLst>
              <a:ext uri="{FF2B5EF4-FFF2-40B4-BE49-F238E27FC236}">
                <a16:creationId xmlns:a16="http://schemas.microsoft.com/office/drawing/2014/main" id="{B4DF1DE7-68DA-4BA5-A3D1-5AEF23C98CE2}"/>
              </a:ext>
            </a:extLst>
          </p:cNvPr>
          <p:cNvSpPr txBox="1"/>
          <p:nvPr/>
        </p:nvSpPr>
        <p:spPr>
          <a:xfrm>
            <a:off x="1953578" y="2949595"/>
            <a:ext cx="1529080" cy="523220"/>
          </a:xfrm>
          <a:prstGeom prst="rect">
            <a:avLst/>
          </a:prstGeom>
          <a:noFill/>
        </p:spPr>
        <p:txBody>
          <a:bodyPr wrap="square" rtlCol="0">
            <a:spAutoFit/>
          </a:bodyPr>
          <a:lstStyle/>
          <a:p>
            <a:r>
              <a:rPr lang="en-GB" sz="2800" i="1"/>
              <a:t>Solution</a:t>
            </a:r>
          </a:p>
        </p:txBody>
      </p:sp>
      <p:sp>
        <p:nvSpPr>
          <p:cNvPr id="22" name="TextBox 21">
            <a:extLst>
              <a:ext uri="{FF2B5EF4-FFF2-40B4-BE49-F238E27FC236}">
                <a16:creationId xmlns:a16="http://schemas.microsoft.com/office/drawing/2014/main" id="{92AA0A43-1794-4FAA-850A-E095F11E45EA}"/>
              </a:ext>
            </a:extLst>
          </p:cNvPr>
          <p:cNvSpPr txBox="1"/>
          <p:nvPr/>
        </p:nvSpPr>
        <p:spPr>
          <a:xfrm>
            <a:off x="5417185" y="4736803"/>
            <a:ext cx="1529080" cy="523220"/>
          </a:xfrm>
          <a:prstGeom prst="rect">
            <a:avLst/>
          </a:prstGeom>
          <a:noFill/>
        </p:spPr>
        <p:txBody>
          <a:bodyPr wrap="square" rtlCol="0">
            <a:spAutoFit/>
          </a:bodyPr>
          <a:lstStyle/>
          <a:p>
            <a:r>
              <a:rPr lang="en-GB" sz="2800" i="1"/>
              <a:t>Priorities</a:t>
            </a:r>
          </a:p>
        </p:txBody>
      </p:sp>
      <p:grpSp>
        <p:nvGrpSpPr>
          <p:cNvPr id="29" name="Group 28">
            <a:extLst>
              <a:ext uri="{FF2B5EF4-FFF2-40B4-BE49-F238E27FC236}">
                <a16:creationId xmlns:a16="http://schemas.microsoft.com/office/drawing/2014/main" id="{8428E051-8CAA-4823-869B-6DD783DF03D4}"/>
              </a:ext>
            </a:extLst>
          </p:cNvPr>
          <p:cNvGrpSpPr/>
          <p:nvPr/>
        </p:nvGrpSpPr>
        <p:grpSpPr>
          <a:xfrm>
            <a:off x="248771" y="1813942"/>
            <a:ext cx="3886200" cy="1210366"/>
            <a:chOff x="248771" y="1813942"/>
            <a:chExt cx="3886200" cy="1210366"/>
          </a:xfrm>
        </p:grpSpPr>
        <p:sp>
          <p:nvSpPr>
            <p:cNvPr id="27" name="Arrow: Right 26">
              <a:extLst>
                <a:ext uri="{FF2B5EF4-FFF2-40B4-BE49-F238E27FC236}">
                  <a16:creationId xmlns:a16="http://schemas.microsoft.com/office/drawing/2014/main" id="{2E2B26A3-3A8D-49DF-9DE4-582CA92F2DC5}"/>
                </a:ext>
              </a:extLst>
            </p:cNvPr>
            <p:cNvSpPr/>
            <p:nvPr/>
          </p:nvSpPr>
          <p:spPr>
            <a:xfrm>
              <a:off x="1851437" y="2024717"/>
              <a:ext cx="2283534" cy="558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Multidocument 27">
              <a:extLst>
                <a:ext uri="{FF2B5EF4-FFF2-40B4-BE49-F238E27FC236}">
                  <a16:creationId xmlns:a16="http://schemas.microsoft.com/office/drawing/2014/main" id="{4F58024F-2315-4830-AD9A-BC54D8122FE4}"/>
                </a:ext>
              </a:extLst>
            </p:cNvPr>
            <p:cNvSpPr/>
            <p:nvPr/>
          </p:nvSpPr>
          <p:spPr>
            <a:xfrm>
              <a:off x="248771" y="1813942"/>
              <a:ext cx="1510179" cy="121036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Current Timetables</a:t>
              </a:r>
            </a:p>
          </p:txBody>
        </p:sp>
      </p:grpSp>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40088F89-3F3C-4F2A-A6F0-B8E0FA694066}"/>
                  </a:ext>
                </a:extLst>
              </p:cNvPr>
              <p:cNvGraphicFramePr>
                <a:graphicFrameLocks noChangeAspect="1"/>
              </p:cNvGraphicFramePr>
              <p:nvPr>
                <p:extLst>
                  <p:ext uri="{D42A27DB-BD31-4B8C-83A1-F6EECF244321}">
                    <p14:modId xmlns:p14="http://schemas.microsoft.com/office/powerpoint/2010/main" val="2950086611"/>
                  </p:ext>
                </p:extLst>
              </p:nvPr>
            </p:nvGraphicFramePr>
            <p:xfrm>
              <a:off x="4613134" y="1803400"/>
              <a:ext cx="2537270" cy="1669415"/>
            </p:xfrm>
            <a:graphic>
              <a:graphicData uri="http://schemas.microsoft.com/office/powerpoint/2016/sectionzoom">
                <psez:sectionZm>
                  <psez:sectionZmObj sectionId="{21BE7424-3241-45DB-9630-96E983CCC35F}">
                    <psez:zmPr id="{7E746472-AF39-416A-91C0-6892F8354A5A}" transitionDur="750">
                      <p166:blipFill xmlns:p166="http://schemas.microsoft.com/office/powerpoint/2016/6/main">
                        <a:blip r:embed="rId2"/>
                        <a:stretch>
                          <a:fillRect/>
                        </a:stretch>
                      </p166:blipFill>
                      <p166:spPr xmlns:p166="http://schemas.microsoft.com/office/powerpoint/2016/6/main">
                        <a:xfrm>
                          <a:off x="0" y="0"/>
                          <a:ext cx="2537270" cy="1669415"/>
                        </a:xfrm>
                        <a:prstGeom prst="rect">
                          <a:avLst/>
                        </a:prstGeom>
                        <a:ln w="3175">
                          <a:noFill/>
                        </a:ln>
                      </p166:spPr>
                    </psez:zmPr>
                  </psez:sectionZmObj>
                </psez:sectionZm>
              </a:graphicData>
            </a:graphic>
          </p:graphicFrame>
        </mc:Choice>
        <mc:Fallback xmlns="">
          <p:pic>
            <p:nvPicPr>
              <p:cNvPr id="17" name="Section Zoom 16">
                <a:hlinkClick r:id="rId3" action="ppaction://hlinksldjump"/>
                <a:extLst>
                  <a:ext uri="{FF2B5EF4-FFF2-40B4-BE49-F238E27FC236}">
                    <a16:creationId xmlns:a16="http://schemas.microsoft.com/office/drawing/2014/main" id="{40088F89-3F3C-4F2A-A6F0-B8E0FA694066}"/>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4613134" y="1803400"/>
                <a:ext cx="2537270" cy="1669415"/>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D53E59B7-B6FE-41B5-B755-D260597CB34F}"/>
                  </a:ext>
                </a:extLst>
              </p:cNvPr>
              <p:cNvGraphicFramePr>
                <a:graphicFrameLocks noChangeAspect="1"/>
              </p:cNvGraphicFramePr>
              <p:nvPr>
                <p:extLst>
                  <p:ext uri="{D42A27DB-BD31-4B8C-83A1-F6EECF244321}">
                    <p14:modId xmlns:p14="http://schemas.microsoft.com/office/powerpoint/2010/main" val="2228173576"/>
                  </p:ext>
                </p:extLst>
              </p:nvPr>
            </p:nvGraphicFramePr>
            <p:xfrm>
              <a:off x="8238260" y="4414203"/>
              <a:ext cx="2452600" cy="1628855"/>
            </p:xfrm>
            <a:graphic>
              <a:graphicData uri="http://schemas.microsoft.com/office/powerpoint/2016/sectionzoom">
                <psez:sectionZm>
                  <psez:sectionZmObj sectionId="{6097BC97-5BCF-4EEA-9510-D354812CF7AD}">
                    <psez:zmPr id="{005B0FEE-E32D-40E8-AABC-6F21AF8949B9}" transitionDur="1000">
                      <p166:blipFill xmlns:p166="http://schemas.microsoft.com/office/powerpoint/2016/6/main">
                        <a:blip r:embed="rId5"/>
                        <a:stretch>
                          <a:fillRect/>
                        </a:stretch>
                      </p166:blipFill>
                      <p166:spPr xmlns:p166="http://schemas.microsoft.com/office/powerpoint/2016/6/main">
                        <a:xfrm>
                          <a:off x="0" y="0"/>
                          <a:ext cx="2452600" cy="1628855"/>
                        </a:xfrm>
                        <a:prstGeom prst="rect">
                          <a:avLst/>
                        </a:prstGeom>
                        <a:ln w="3175">
                          <a:noFill/>
                        </a:ln>
                      </p166:spPr>
                    </psez:zmPr>
                  </psez:sectionZmObj>
                </psez:sectionZm>
              </a:graphicData>
            </a:graphic>
          </p:graphicFrame>
        </mc:Choice>
        <mc:Fallback xmlns="">
          <p:pic>
            <p:nvPicPr>
              <p:cNvPr id="8" name="Section Zoom 7">
                <a:hlinkClick r:id="rId6" action="ppaction://hlinksldjump"/>
                <a:extLst>
                  <a:ext uri="{FF2B5EF4-FFF2-40B4-BE49-F238E27FC236}">
                    <a16:creationId xmlns:a16="http://schemas.microsoft.com/office/drawing/2014/main" id="{D53E59B7-B6FE-41B5-B755-D260597CB34F}"/>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8238260" y="4414203"/>
                <a:ext cx="2452600" cy="1628855"/>
              </a:xfrm>
              <a:prstGeom prst="rect">
                <a:avLst/>
              </a:prstGeom>
              <a:ln w="3175">
                <a:noFill/>
              </a:ln>
            </p:spPr>
          </p:pic>
        </mc:Fallback>
      </mc:AlternateContent>
    </p:spTree>
    <p:extLst>
      <p:ext uri="{BB962C8B-B14F-4D97-AF65-F5344CB8AC3E}">
        <p14:creationId xmlns:p14="http://schemas.microsoft.com/office/powerpoint/2010/main" val="31157724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ACE-C1AB-4150-A37D-454DD7740043}"/>
              </a:ext>
            </a:extLst>
          </p:cNvPr>
          <p:cNvSpPr>
            <a:spLocks noGrp="1"/>
          </p:cNvSpPr>
          <p:nvPr>
            <p:ph type="title"/>
          </p:nvPr>
        </p:nvSpPr>
        <p:spPr/>
        <p:txBody>
          <a:bodyPr/>
          <a:lstStyle/>
          <a:p>
            <a:r>
              <a:rPr lang="en-GB"/>
              <a:t>Analyser </a:t>
            </a:r>
          </a:p>
        </p:txBody>
      </p:sp>
      <p:pic>
        <p:nvPicPr>
          <p:cNvPr id="6" name="Picture 5">
            <a:extLst>
              <a:ext uri="{FF2B5EF4-FFF2-40B4-BE49-F238E27FC236}">
                <a16:creationId xmlns:a16="http://schemas.microsoft.com/office/drawing/2014/main" id="{C49B1CC6-571C-499A-998B-A2BF146CCBBA}"/>
              </a:ext>
            </a:extLst>
          </p:cNvPr>
          <p:cNvPicPr>
            <a:picLocks noChangeAspect="1"/>
          </p:cNvPicPr>
          <p:nvPr/>
        </p:nvPicPr>
        <p:blipFill rotWithShape="1">
          <a:blip r:embed="rId2">
            <a:extLst>
              <a:ext uri="{28A0092B-C50C-407E-A947-70E740481C1C}">
                <a14:useLocalDpi xmlns:a14="http://schemas.microsoft.com/office/drawing/2010/main" val="0"/>
              </a:ext>
            </a:extLst>
          </a:blip>
          <a:srcRect l="-546" r="22815"/>
          <a:stretch/>
        </p:blipFill>
        <p:spPr>
          <a:xfrm>
            <a:off x="1956991" y="2070761"/>
            <a:ext cx="8389620" cy="2716477"/>
          </a:xfrm>
          <a:prstGeom prst="rect">
            <a:avLst/>
          </a:prstGeom>
        </p:spPr>
      </p:pic>
      <p:graphicFrame>
        <p:nvGraphicFramePr>
          <p:cNvPr id="7" name="Table 7">
            <a:extLst>
              <a:ext uri="{FF2B5EF4-FFF2-40B4-BE49-F238E27FC236}">
                <a16:creationId xmlns:a16="http://schemas.microsoft.com/office/drawing/2014/main" id="{F649943A-6DEC-4757-BB20-195081476D5E}"/>
              </a:ext>
            </a:extLst>
          </p:cNvPr>
          <p:cNvGraphicFramePr>
            <a:graphicFrameLocks noGrp="1"/>
          </p:cNvGraphicFramePr>
          <p:nvPr>
            <p:extLst>
              <p:ext uri="{D42A27DB-BD31-4B8C-83A1-F6EECF244321}">
                <p14:modId xmlns:p14="http://schemas.microsoft.com/office/powerpoint/2010/main" val="3160486918"/>
              </p:ext>
            </p:extLst>
          </p:nvPr>
        </p:nvGraphicFramePr>
        <p:xfrm>
          <a:off x="1423591" y="1961312"/>
          <a:ext cx="9791579" cy="2935374"/>
        </p:xfrm>
        <a:graphic>
          <a:graphicData uri="http://schemas.openxmlformats.org/drawingml/2006/table">
            <a:tbl>
              <a:tblPr firstRow="1" bandRow="1">
                <a:tableStyleId>{5C22544A-7EE6-4342-B048-85BDC9FD1C3A}</a:tableStyleId>
              </a:tblPr>
              <a:tblGrid>
                <a:gridCol w="1398797">
                  <a:extLst>
                    <a:ext uri="{9D8B030D-6E8A-4147-A177-3AD203B41FA5}">
                      <a16:colId xmlns:a16="http://schemas.microsoft.com/office/drawing/2014/main" val="789819233"/>
                    </a:ext>
                  </a:extLst>
                </a:gridCol>
                <a:gridCol w="1398797">
                  <a:extLst>
                    <a:ext uri="{9D8B030D-6E8A-4147-A177-3AD203B41FA5}">
                      <a16:colId xmlns:a16="http://schemas.microsoft.com/office/drawing/2014/main" val="2818809786"/>
                    </a:ext>
                  </a:extLst>
                </a:gridCol>
                <a:gridCol w="1398797">
                  <a:extLst>
                    <a:ext uri="{9D8B030D-6E8A-4147-A177-3AD203B41FA5}">
                      <a16:colId xmlns:a16="http://schemas.microsoft.com/office/drawing/2014/main" val="456410415"/>
                    </a:ext>
                  </a:extLst>
                </a:gridCol>
                <a:gridCol w="1398797">
                  <a:extLst>
                    <a:ext uri="{9D8B030D-6E8A-4147-A177-3AD203B41FA5}">
                      <a16:colId xmlns:a16="http://schemas.microsoft.com/office/drawing/2014/main" val="3713511317"/>
                    </a:ext>
                  </a:extLst>
                </a:gridCol>
                <a:gridCol w="1398797">
                  <a:extLst>
                    <a:ext uri="{9D8B030D-6E8A-4147-A177-3AD203B41FA5}">
                      <a16:colId xmlns:a16="http://schemas.microsoft.com/office/drawing/2014/main" val="3165841624"/>
                    </a:ext>
                  </a:extLst>
                </a:gridCol>
                <a:gridCol w="1398797">
                  <a:extLst>
                    <a:ext uri="{9D8B030D-6E8A-4147-A177-3AD203B41FA5}">
                      <a16:colId xmlns:a16="http://schemas.microsoft.com/office/drawing/2014/main" val="3660939943"/>
                    </a:ext>
                  </a:extLst>
                </a:gridCol>
                <a:gridCol w="1398797">
                  <a:extLst>
                    <a:ext uri="{9D8B030D-6E8A-4147-A177-3AD203B41FA5}">
                      <a16:colId xmlns:a16="http://schemas.microsoft.com/office/drawing/2014/main" val="2681383484"/>
                    </a:ext>
                  </a:extLst>
                </a:gridCol>
              </a:tblGrid>
              <a:tr h="489229">
                <a:tc>
                  <a:txBody>
                    <a:bodyPr/>
                    <a:lstStyle/>
                    <a:p>
                      <a:pPr algn="ctr"/>
                      <a:endParaRPr lang="en-GB"/>
                    </a:p>
                  </a:txBody>
                  <a:tcPr anchor="ctr"/>
                </a:tc>
                <a:tc>
                  <a:txBody>
                    <a:bodyPr/>
                    <a:lstStyle/>
                    <a:p>
                      <a:pPr algn="ctr"/>
                      <a:r>
                        <a:rPr lang="en-GB"/>
                        <a:t>Journey 1</a:t>
                      </a:r>
                    </a:p>
                  </a:txBody>
                  <a:tcPr anchor="ctr"/>
                </a:tc>
                <a:tc>
                  <a:txBody>
                    <a:bodyPr/>
                    <a:lstStyle/>
                    <a:p>
                      <a:pPr algn="ctr"/>
                      <a:r>
                        <a:rPr lang="en-GB"/>
                        <a:t>Journey 2</a:t>
                      </a:r>
                    </a:p>
                  </a:txBody>
                  <a:tcPr anchor="ctr"/>
                </a:tc>
                <a:tc>
                  <a:txBody>
                    <a:bodyPr/>
                    <a:lstStyle/>
                    <a:p>
                      <a:pPr algn="ctr"/>
                      <a:r>
                        <a:rPr lang="en-GB"/>
                        <a:t>Journey 3</a:t>
                      </a:r>
                    </a:p>
                  </a:txBody>
                  <a:tcPr anchor="ctr"/>
                </a:tc>
                <a:tc>
                  <a:txBody>
                    <a:bodyPr/>
                    <a:lstStyle/>
                    <a:p>
                      <a:pPr algn="ctr"/>
                      <a:r>
                        <a:rPr lang="en-GB"/>
                        <a:t>Journey 4</a:t>
                      </a:r>
                    </a:p>
                  </a:txBody>
                  <a:tcPr anchor="ctr"/>
                </a:tc>
                <a:tc>
                  <a:txBody>
                    <a:bodyPr/>
                    <a:lstStyle/>
                    <a:p>
                      <a:pPr algn="ctr"/>
                      <a:r>
                        <a:rPr lang="en-GB"/>
                        <a:t>Journey 5</a:t>
                      </a:r>
                    </a:p>
                  </a:txBody>
                  <a:tcPr anchor="ctr"/>
                </a:tc>
                <a:tc>
                  <a:txBody>
                    <a:bodyPr/>
                    <a:lstStyle/>
                    <a:p>
                      <a:pPr algn="ctr"/>
                      <a:r>
                        <a:rPr lang="en-GB"/>
                        <a:t>Journey N…</a:t>
                      </a:r>
                    </a:p>
                  </a:txBody>
                  <a:tcPr anchor="ctr"/>
                </a:tc>
                <a:extLst>
                  <a:ext uri="{0D108BD9-81ED-4DB2-BD59-A6C34878D82A}">
                    <a16:rowId xmlns:a16="http://schemas.microsoft.com/office/drawing/2014/main" val="1796525604"/>
                  </a:ext>
                </a:extLst>
              </a:tr>
              <a:tr h="489229">
                <a:tc>
                  <a:txBody>
                    <a:bodyPr/>
                    <a:lstStyle/>
                    <a:p>
                      <a:pPr algn="ctr"/>
                      <a:r>
                        <a:rPr lang="en-GB" b="1">
                          <a:solidFill>
                            <a:schemeClr val="bg1"/>
                          </a:solidFill>
                        </a:rPr>
                        <a:t>Stop 1</a:t>
                      </a:r>
                    </a:p>
                  </a:txBody>
                  <a:tcPr anchor="ctr">
                    <a:solidFill>
                      <a:schemeClr val="accent1">
                        <a:lumMod val="75000"/>
                      </a:schemeClr>
                    </a:solidFill>
                  </a:tcPr>
                </a:tc>
                <a:tc>
                  <a:txBody>
                    <a:bodyPr/>
                    <a:lstStyle/>
                    <a:p>
                      <a:pPr algn="ctr"/>
                      <a:r>
                        <a:rPr lang="en-GB"/>
                        <a:t>Record 1</a:t>
                      </a:r>
                    </a:p>
                  </a:txBody>
                  <a:tcPr anchor="ctr"/>
                </a:tc>
                <a:tc>
                  <a:txBody>
                    <a:bodyPr/>
                    <a:lstStyle/>
                    <a:p>
                      <a:pPr algn="ctr"/>
                      <a:r>
                        <a:rPr lang="en-GB"/>
                        <a:t>Record 6</a:t>
                      </a:r>
                    </a:p>
                  </a:txBody>
                  <a:tcPr anchor="ctr"/>
                </a:tc>
                <a:tc>
                  <a:txBody>
                    <a:bodyPr/>
                    <a:lstStyle/>
                    <a:p>
                      <a:pPr algn="ctr"/>
                      <a:r>
                        <a:rPr lang="en-GB"/>
                        <a:t>Record 11</a:t>
                      </a:r>
                    </a:p>
                  </a:txBody>
                  <a:tcPr anchor="ctr"/>
                </a:tc>
                <a:tc>
                  <a:txBody>
                    <a:bodyPr/>
                    <a:lstStyle/>
                    <a:p>
                      <a:pPr algn="ctr"/>
                      <a:r>
                        <a:rPr lang="en-GB"/>
                        <a:t>Record 16</a:t>
                      </a:r>
                    </a:p>
                  </a:txBody>
                  <a:tcPr anchor="ctr"/>
                </a:tc>
                <a:tc>
                  <a:txBody>
                    <a:bodyPr/>
                    <a:lstStyle/>
                    <a:p>
                      <a:pPr algn="ctr"/>
                      <a:r>
                        <a:rPr lang="en-GB"/>
                        <a:t>Record 21</a:t>
                      </a:r>
                    </a:p>
                  </a:txBody>
                  <a:tcPr anchor="ctr"/>
                </a:tc>
                <a:tc>
                  <a:txBody>
                    <a:bodyPr/>
                    <a:lstStyle/>
                    <a:p>
                      <a:pPr algn="ctr"/>
                      <a:r>
                        <a:rPr lang="en-GB"/>
                        <a:t>Record 26</a:t>
                      </a:r>
                    </a:p>
                  </a:txBody>
                  <a:tcPr anchor="ctr"/>
                </a:tc>
                <a:extLst>
                  <a:ext uri="{0D108BD9-81ED-4DB2-BD59-A6C34878D82A}">
                    <a16:rowId xmlns:a16="http://schemas.microsoft.com/office/drawing/2014/main" val="2735515109"/>
                  </a:ext>
                </a:extLst>
              </a:tr>
              <a:tr h="489229">
                <a:tc>
                  <a:txBody>
                    <a:bodyPr/>
                    <a:lstStyle/>
                    <a:p>
                      <a:pPr algn="ctr"/>
                      <a:r>
                        <a:rPr lang="en-GB" b="1">
                          <a:solidFill>
                            <a:schemeClr val="bg1"/>
                          </a:solidFill>
                        </a:rPr>
                        <a:t>Stop 2</a:t>
                      </a: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12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27</a:t>
                      </a:r>
                    </a:p>
                  </a:txBody>
                  <a:tcPr anchor="ctr"/>
                </a:tc>
                <a:extLst>
                  <a:ext uri="{0D108BD9-81ED-4DB2-BD59-A6C34878D82A}">
                    <a16:rowId xmlns:a16="http://schemas.microsoft.com/office/drawing/2014/main" val="1089417028"/>
                  </a:ext>
                </a:extLst>
              </a:tr>
              <a:tr h="489229">
                <a:tc>
                  <a:txBody>
                    <a:bodyPr/>
                    <a:lstStyle/>
                    <a:p>
                      <a:pPr algn="ctr"/>
                      <a:r>
                        <a:rPr lang="en-GB" b="1">
                          <a:solidFill>
                            <a:schemeClr val="bg1"/>
                          </a:solidFill>
                        </a:rPr>
                        <a:t>Stop 3</a:t>
                      </a: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18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28</a:t>
                      </a:r>
                    </a:p>
                  </a:txBody>
                  <a:tcPr anchor="ctr"/>
                </a:tc>
                <a:extLst>
                  <a:ext uri="{0D108BD9-81ED-4DB2-BD59-A6C34878D82A}">
                    <a16:rowId xmlns:a16="http://schemas.microsoft.com/office/drawing/2014/main" val="3411063556"/>
                  </a:ext>
                </a:extLst>
              </a:tr>
              <a:tr h="489229">
                <a:tc>
                  <a:txBody>
                    <a:bodyPr/>
                    <a:lstStyle/>
                    <a:p>
                      <a:pPr algn="ctr"/>
                      <a:r>
                        <a:rPr lang="en-GB" b="1">
                          <a:solidFill>
                            <a:schemeClr val="bg1"/>
                          </a:solidFill>
                        </a:rPr>
                        <a:t>Stop 4</a:t>
                      </a: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29</a:t>
                      </a:r>
                    </a:p>
                  </a:txBody>
                  <a:tcPr anchor="ctr"/>
                </a:tc>
                <a:extLst>
                  <a:ext uri="{0D108BD9-81ED-4DB2-BD59-A6C34878D82A}">
                    <a16:rowId xmlns:a16="http://schemas.microsoft.com/office/drawing/2014/main" val="2194630861"/>
                  </a:ext>
                </a:extLst>
              </a:tr>
              <a:tr h="489229">
                <a:tc>
                  <a:txBody>
                    <a:bodyPr/>
                    <a:lstStyle/>
                    <a:p>
                      <a:pPr algn="ctr"/>
                      <a:r>
                        <a:rPr lang="en-GB" b="1">
                          <a:solidFill>
                            <a:schemeClr val="bg1"/>
                          </a:solidFill>
                        </a:rPr>
                        <a:t>Stop N…</a:t>
                      </a: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15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Record N..</a:t>
                      </a:r>
                    </a:p>
                  </a:txBody>
                  <a:tcPr anchor="ctr"/>
                </a:tc>
                <a:extLst>
                  <a:ext uri="{0D108BD9-81ED-4DB2-BD59-A6C34878D82A}">
                    <a16:rowId xmlns:a16="http://schemas.microsoft.com/office/drawing/2014/main" val="2359225933"/>
                  </a:ext>
                </a:extLst>
              </a:tr>
            </a:tbl>
          </a:graphicData>
        </a:graphic>
      </p:graphicFrame>
      <p:sp>
        <p:nvSpPr>
          <p:cNvPr id="8" name="Rectangle 7">
            <a:extLst>
              <a:ext uri="{FF2B5EF4-FFF2-40B4-BE49-F238E27FC236}">
                <a16:creationId xmlns:a16="http://schemas.microsoft.com/office/drawing/2014/main" id="{479ABE42-0AEC-4FF5-A509-996B13321F03}"/>
              </a:ext>
            </a:extLst>
          </p:cNvPr>
          <p:cNvSpPr/>
          <p:nvPr/>
        </p:nvSpPr>
        <p:spPr>
          <a:xfrm>
            <a:off x="4147185" y="2946176"/>
            <a:ext cx="1390650" cy="48282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7AE6BF0-A132-4F4F-BD01-249E7EC8F47E}"/>
              </a:ext>
            </a:extLst>
          </p:cNvPr>
          <p:cNvSpPr txBox="1"/>
          <p:nvPr/>
        </p:nvSpPr>
        <p:spPr>
          <a:xfrm>
            <a:off x="967878" y="5341830"/>
            <a:ext cx="10058400" cy="830997"/>
          </a:xfrm>
          <a:prstGeom prst="rect">
            <a:avLst/>
          </a:prstGeom>
          <a:noFill/>
        </p:spPr>
        <p:txBody>
          <a:bodyPr wrap="square" rtlCol="0">
            <a:spAutoFit/>
          </a:bodyPr>
          <a:lstStyle/>
          <a:p>
            <a:pPr algn="ctr"/>
            <a:r>
              <a:rPr lang="en-GB" sz="2400" b="1" i="1"/>
              <a:t>Timetable Record –Information about one bus, visiting one stop, at one point in the day.</a:t>
            </a:r>
          </a:p>
        </p:txBody>
      </p:sp>
    </p:spTree>
    <p:extLst>
      <p:ext uri="{BB962C8B-B14F-4D97-AF65-F5344CB8AC3E}">
        <p14:creationId xmlns:p14="http://schemas.microsoft.com/office/powerpoint/2010/main" val="83541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26" presetClass="emph" presetSubtype="0" fill="hold" grpId="1" nodeType="with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par>
                                <p:cTn id="19" presetID="42"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DFC2-880D-4148-AA55-DD8BA7AF879A}"/>
              </a:ext>
            </a:extLst>
          </p:cNvPr>
          <p:cNvSpPr>
            <a:spLocks noGrp="1"/>
          </p:cNvSpPr>
          <p:nvPr>
            <p:ph type="title"/>
          </p:nvPr>
        </p:nvSpPr>
        <p:spPr/>
        <p:txBody>
          <a:bodyPr/>
          <a:lstStyle/>
          <a:p>
            <a:r>
              <a:rPr lang="en-GB"/>
              <a:t>Timetable Record</a:t>
            </a:r>
          </a:p>
        </p:txBody>
      </p:sp>
      <p:sp>
        <p:nvSpPr>
          <p:cNvPr id="3" name="Content Placeholder 2">
            <a:extLst>
              <a:ext uri="{FF2B5EF4-FFF2-40B4-BE49-F238E27FC236}">
                <a16:creationId xmlns:a16="http://schemas.microsoft.com/office/drawing/2014/main" id="{78DD9103-23CC-499E-8236-DA015D5386C5}"/>
              </a:ext>
            </a:extLst>
          </p:cNvPr>
          <p:cNvSpPr>
            <a:spLocks noGrp="1"/>
          </p:cNvSpPr>
          <p:nvPr>
            <p:ph idx="1"/>
          </p:nvPr>
        </p:nvSpPr>
        <p:spPr>
          <a:xfrm>
            <a:off x="5257800" y="1380109"/>
            <a:ext cx="6096000" cy="4667250"/>
          </a:xfrm>
        </p:spPr>
        <p:txBody>
          <a:bodyPr>
            <a:normAutofit/>
          </a:bodyPr>
          <a:lstStyle/>
          <a:p>
            <a:r>
              <a:rPr lang="en-GB"/>
              <a:t>Optimisation Criteria 1 and 3 have their own Objective Functions.</a:t>
            </a:r>
          </a:p>
          <a:p>
            <a:r>
              <a:rPr lang="en-GB"/>
              <a:t>Each </a:t>
            </a:r>
            <a:r>
              <a:rPr lang="en-GB">
                <a:solidFill>
                  <a:srgbClr val="00B0F0"/>
                </a:solidFill>
              </a:rPr>
              <a:t>Objective Function produces a numerical blame value</a:t>
            </a:r>
            <a:r>
              <a:rPr lang="en-GB"/>
              <a:t>:</a:t>
            </a:r>
          </a:p>
          <a:p>
            <a:pPr lvl="1"/>
            <a:r>
              <a:rPr lang="en-GB" b="1"/>
              <a:t>Raw</a:t>
            </a:r>
            <a:r>
              <a:rPr lang="en-GB"/>
              <a:t> - Number of minutes of difference from current time and desired time.</a:t>
            </a:r>
          </a:p>
          <a:p>
            <a:pPr lvl="1"/>
            <a:r>
              <a:rPr lang="en-GB" b="1"/>
              <a:t>Normalised</a:t>
            </a:r>
            <a:r>
              <a:rPr lang="en-GB"/>
              <a:t> – number between 0 to 1 </a:t>
            </a:r>
          </a:p>
          <a:p>
            <a:r>
              <a:rPr lang="en-GB"/>
              <a:t>Optimisation Criteria 2 affects solution total blame calculation</a:t>
            </a:r>
          </a:p>
          <a:p>
            <a:r>
              <a:rPr lang="en-GB"/>
              <a:t>Total Blame – Sum of both blame values weighted by dominance.</a:t>
            </a:r>
          </a:p>
        </p:txBody>
      </p:sp>
      <p:sp>
        <p:nvSpPr>
          <p:cNvPr id="5" name="Rectangle 4">
            <a:extLst>
              <a:ext uri="{FF2B5EF4-FFF2-40B4-BE49-F238E27FC236}">
                <a16:creationId xmlns:a16="http://schemas.microsoft.com/office/drawing/2014/main" id="{41E2BF01-DC30-4033-9260-54B8559C6F8F}"/>
              </a:ext>
            </a:extLst>
          </p:cNvPr>
          <p:cNvSpPr/>
          <p:nvPr/>
        </p:nvSpPr>
        <p:spPr>
          <a:xfrm>
            <a:off x="688340" y="1472978"/>
            <a:ext cx="4160520" cy="448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a:t>Record</a:t>
            </a:r>
          </a:p>
          <a:p>
            <a:pPr algn="ctr"/>
            <a:r>
              <a:rPr lang="en-GB" sz="2400">
                <a:effectLst>
                  <a:outerShdw blurRad="38100" dist="38100" dir="2700000" algn="tl">
                    <a:srgbClr val="000000">
                      <a:alpha val="43137"/>
                    </a:srgbClr>
                  </a:outerShdw>
                </a:effectLst>
              </a:rPr>
              <a:t>Scheduled Arrival Time</a:t>
            </a:r>
          </a:p>
          <a:p>
            <a:pPr algn="ctr"/>
            <a:r>
              <a:rPr lang="en-GB" sz="2400">
                <a:effectLst>
                  <a:outerShdw blurRad="38100" dist="38100" dir="2700000" algn="tl">
                    <a:srgbClr val="000000">
                      <a:alpha val="43137"/>
                    </a:srgbClr>
                  </a:outerShdw>
                </a:effectLst>
              </a:rPr>
              <a:t>Scheduled Departure Time</a:t>
            </a:r>
          </a:p>
          <a:p>
            <a:pPr algn="ctr"/>
            <a:r>
              <a:rPr lang="en-GB" sz="2400">
                <a:effectLst>
                  <a:outerShdw blurRad="38100" dist="38100" dir="2700000" algn="tl">
                    <a:srgbClr val="000000">
                      <a:alpha val="43137"/>
                    </a:srgbClr>
                  </a:outerShdw>
                </a:effectLst>
              </a:rPr>
              <a:t>Blame Values </a:t>
            </a:r>
          </a:p>
          <a:p>
            <a:pPr algn="ctr"/>
            <a:r>
              <a:rPr lang="en-GB" sz="2400" i="1">
                <a:effectLst>
                  <a:outerShdw blurRad="38100" dist="38100" dir="2700000" algn="tl">
                    <a:srgbClr val="000000">
                      <a:alpha val="43137"/>
                    </a:srgbClr>
                  </a:outerShdw>
                </a:effectLst>
              </a:rPr>
              <a:t>Total Blame</a:t>
            </a:r>
          </a:p>
          <a:p>
            <a:pPr algn="ctr"/>
            <a:endParaRPr lang="en-GB" sz="2400"/>
          </a:p>
          <a:p>
            <a:pPr algn="ctr"/>
            <a:r>
              <a:rPr lang="en-GB" sz="2400"/>
              <a:t>+</a:t>
            </a:r>
          </a:p>
          <a:p>
            <a:pPr algn="ctr"/>
            <a:br>
              <a:rPr lang="en-GB" sz="2400"/>
            </a:br>
            <a:r>
              <a:rPr lang="en-GB" sz="2400"/>
              <a:t>Other info, </a:t>
            </a:r>
            <a:r>
              <a:rPr lang="en-GB" sz="2400" err="1"/>
              <a:t>e.g</a:t>
            </a:r>
            <a:r>
              <a:rPr lang="en-GB" sz="2400"/>
              <a:t>: Journey ID, Stop ID </a:t>
            </a:r>
            <a:r>
              <a:rPr lang="en-GB"/>
              <a:t>…</a:t>
            </a:r>
          </a:p>
        </p:txBody>
      </p:sp>
    </p:spTree>
    <p:extLst>
      <p:ext uri="{BB962C8B-B14F-4D97-AF65-F5344CB8AC3E}">
        <p14:creationId xmlns:p14="http://schemas.microsoft.com/office/powerpoint/2010/main" val="25009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chart, table, Excel&#10;&#10;Description automatically generated">
            <a:extLst>
              <a:ext uri="{FF2B5EF4-FFF2-40B4-BE49-F238E27FC236}">
                <a16:creationId xmlns:a16="http://schemas.microsoft.com/office/drawing/2014/main" id="{66826FA5-1922-4B96-ADE9-67858CC1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40" y="1094597"/>
            <a:ext cx="7147560" cy="4912645"/>
          </a:xfrm>
          <a:prstGeom prst="rect">
            <a:avLst/>
          </a:prstGeom>
        </p:spPr>
      </p:pic>
    </p:spTree>
    <p:extLst>
      <p:ext uri="{BB962C8B-B14F-4D97-AF65-F5344CB8AC3E}">
        <p14:creationId xmlns:p14="http://schemas.microsoft.com/office/powerpoint/2010/main" val="1847694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24CC-9094-45CC-86AE-B1B14602C44E}"/>
              </a:ext>
            </a:extLst>
          </p:cNvPr>
          <p:cNvSpPr>
            <a:spLocks noGrp="1"/>
          </p:cNvSpPr>
          <p:nvPr>
            <p:ph type="title"/>
          </p:nvPr>
        </p:nvSpPr>
        <p:spPr/>
        <p:txBody>
          <a:bodyPr/>
          <a:lstStyle/>
          <a:p>
            <a:r>
              <a:rPr lang="en-GB" sz="4400">
                <a:solidFill>
                  <a:schemeClr val="tx1"/>
                </a:solidFill>
              </a:rPr>
              <a:t>Prioritiser</a:t>
            </a:r>
            <a:endParaRPr lang="en-GB"/>
          </a:p>
        </p:txBody>
      </p:sp>
      <p:sp>
        <p:nvSpPr>
          <p:cNvPr id="10" name="TextBox 9">
            <a:extLst>
              <a:ext uri="{FF2B5EF4-FFF2-40B4-BE49-F238E27FC236}">
                <a16:creationId xmlns:a16="http://schemas.microsoft.com/office/drawing/2014/main" id="{1D70931C-8253-4256-8E26-4D17303C6BED}"/>
              </a:ext>
            </a:extLst>
          </p:cNvPr>
          <p:cNvSpPr txBox="1"/>
          <p:nvPr/>
        </p:nvSpPr>
        <p:spPr>
          <a:xfrm>
            <a:off x="8116831" y="2311400"/>
            <a:ext cx="3454400" cy="3108543"/>
          </a:xfrm>
          <a:prstGeom prst="rect">
            <a:avLst/>
          </a:prstGeom>
          <a:noFill/>
        </p:spPr>
        <p:txBody>
          <a:bodyPr wrap="square" rtlCol="0">
            <a:spAutoFit/>
          </a:bodyPr>
          <a:lstStyle/>
          <a:p>
            <a:r>
              <a:rPr lang="en-GB" sz="2800"/>
              <a:t>Produces a list of “N” records with the highest total blame values.</a:t>
            </a:r>
          </a:p>
          <a:p>
            <a:endParaRPr lang="en-GB" sz="2800"/>
          </a:p>
          <a:p>
            <a:r>
              <a:rPr lang="en-GB" sz="2800" i="1"/>
              <a:t>Where “N” is the neighbourhood size.</a:t>
            </a:r>
          </a:p>
        </p:txBody>
      </p:sp>
      <p:sp>
        <p:nvSpPr>
          <p:cNvPr id="11" name="Rectangle 10">
            <a:extLst>
              <a:ext uri="{FF2B5EF4-FFF2-40B4-BE49-F238E27FC236}">
                <a16:creationId xmlns:a16="http://schemas.microsoft.com/office/drawing/2014/main" id="{2B53EEAA-2FF3-499A-823D-3C9BA3B61F9E}"/>
              </a:ext>
            </a:extLst>
          </p:cNvPr>
          <p:cNvSpPr/>
          <p:nvPr/>
        </p:nvSpPr>
        <p:spPr>
          <a:xfrm>
            <a:off x="5216029" y="1890638"/>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503 – Service 1</a:t>
            </a:r>
          </a:p>
        </p:txBody>
      </p:sp>
      <p:sp>
        <p:nvSpPr>
          <p:cNvPr id="12" name="Rectangle 11">
            <a:extLst>
              <a:ext uri="{FF2B5EF4-FFF2-40B4-BE49-F238E27FC236}">
                <a16:creationId xmlns:a16="http://schemas.microsoft.com/office/drawing/2014/main" id="{0E9F43A1-CA15-40A9-BBD5-93517F80D8D4}"/>
              </a:ext>
            </a:extLst>
          </p:cNvPr>
          <p:cNvSpPr/>
          <p:nvPr/>
        </p:nvSpPr>
        <p:spPr>
          <a:xfrm>
            <a:off x="5216028" y="2460172"/>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34 – Service 1</a:t>
            </a:r>
          </a:p>
        </p:txBody>
      </p:sp>
      <p:sp>
        <p:nvSpPr>
          <p:cNvPr id="13" name="Rectangle 12">
            <a:extLst>
              <a:ext uri="{FF2B5EF4-FFF2-40B4-BE49-F238E27FC236}">
                <a16:creationId xmlns:a16="http://schemas.microsoft.com/office/drawing/2014/main" id="{D653EF29-8247-452D-BC26-4E76DB5E068F}"/>
              </a:ext>
            </a:extLst>
          </p:cNvPr>
          <p:cNvSpPr/>
          <p:nvPr/>
        </p:nvSpPr>
        <p:spPr>
          <a:xfrm>
            <a:off x="5216027" y="3030609"/>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73 – Service 3</a:t>
            </a:r>
          </a:p>
        </p:txBody>
      </p:sp>
      <p:sp>
        <p:nvSpPr>
          <p:cNvPr id="14" name="Rectangle 13">
            <a:extLst>
              <a:ext uri="{FF2B5EF4-FFF2-40B4-BE49-F238E27FC236}">
                <a16:creationId xmlns:a16="http://schemas.microsoft.com/office/drawing/2014/main" id="{81F9D5B4-941A-4F6D-8A9D-702695675651}"/>
              </a:ext>
            </a:extLst>
          </p:cNvPr>
          <p:cNvSpPr/>
          <p:nvPr/>
        </p:nvSpPr>
        <p:spPr>
          <a:xfrm>
            <a:off x="5238750" y="3616442"/>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231 – Service 4</a:t>
            </a:r>
          </a:p>
        </p:txBody>
      </p:sp>
      <p:sp>
        <p:nvSpPr>
          <p:cNvPr id="15" name="Rectangle 14">
            <a:extLst>
              <a:ext uri="{FF2B5EF4-FFF2-40B4-BE49-F238E27FC236}">
                <a16:creationId xmlns:a16="http://schemas.microsoft.com/office/drawing/2014/main" id="{6D730F54-684B-402E-A081-FAF0FA47B605}"/>
              </a:ext>
            </a:extLst>
          </p:cNvPr>
          <p:cNvSpPr/>
          <p:nvPr/>
        </p:nvSpPr>
        <p:spPr>
          <a:xfrm>
            <a:off x="5247013" y="4203965"/>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904 – Service 2</a:t>
            </a:r>
          </a:p>
        </p:txBody>
      </p:sp>
      <p:sp>
        <p:nvSpPr>
          <p:cNvPr id="16" name="Rectangle 15">
            <a:extLst>
              <a:ext uri="{FF2B5EF4-FFF2-40B4-BE49-F238E27FC236}">
                <a16:creationId xmlns:a16="http://schemas.microsoft.com/office/drawing/2014/main" id="{40E4F75E-EAFC-4FE4-8143-3FAD95B64EA9}"/>
              </a:ext>
            </a:extLst>
          </p:cNvPr>
          <p:cNvSpPr/>
          <p:nvPr/>
        </p:nvSpPr>
        <p:spPr>
          <a:xfrm>
            <a:off x="5245635" y="4786286"/>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642 – Service 1</a:t>
            </a:r>
          </a:p>
        </p:txBody>
      </p:sp>
      <p:grpSp>
        <p:nvGrpSpPr>
          <p:cNvPr id="8" name="Group 7">
            <a:extLst>
              <a:ext uri="{FF2B5EF4-FFF2-40B4-BE49-F238E27FC236}">
                <a16:creationId xmlns:a16="http://schemas.microsoft.com/office/drawing/2014/main" id="{93292553-A7FF-47E6-9493-44362EEF2C70}"/>
              </a:ext>
            </a:extLst>
          </p:cNvPr>
          <p:cNvGrpSpPr/>
          <p:nvPr/>
        </p:nvGrpSpPr>
        <p:grpSpPr>
          <a:xfrm>
            <a:off x="843172" y="1574796"/>
            <a:ext cx="6783331" cy="4581479"/>
            <a:chOff x="694291" y="1690688"/>
            <a:chExt cx="6783331" cy="4581479"/>
          </a:xfrm>
        </p:grpSpPr>
        <p:pic>
          <p:nvPicPr>
            <p:cNvPr id="4" name="Picture 3" descr="Graphical user interface, chart, table, Excel&#10;&#10;Description automatically generated">
              <a:extLst>
                <a:ext uri="{FF2B5EF4-FFF2-40B4-BE49-F238E27FC236}">
                  <a16:creationId xmlns:a16="http://schemas.microsoft.com/office/drawing/2014/main" id="{2A93BEC0-F462-4D55-B237-5EF188005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91" y="1690688"/>
              <a:ext cx="5945131" cy="4086194"/>
            </a:xfrm>
            <a:prstGeom prst="rect">
              <a:avLst/>
            </a:prstGeom>
            <a:effectLst>
              <a:outerShdw blurRad="50800" dist="38100" dir="8100000" algn="tr" rotWithShape="0">
                <a:prstClr val="black">
                  <a:alpha val="40000"/>
                </a:prstClr>
              </a:outerShdw>
            </a:effectLst>
          </p:spPr>
        </p:pic>
        <p:pic>
          <p:nvPicPr>
            <p:cNvPr id="6" name="Picture 5" descr="Graphical user interface, chart, table, Excel&#10;&#10;Description automatically generated">
              <a:extLst>
                <a:ext uri="{FF2B5EF4-FFF2-40B4-BE49-F238E27FC236}">
                  <a16:creationId xmlns:a16="http://schemas.microsoft.com/office/drawing/2014/main" id="{818359F8-21F4-448E-9DCE-BFCAAEDDD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191" y="1906588"/>
              <a:ext cx="5945131" cy="4086194"/>
            </a:xfrm>
            <a:prstGeom prst="rect">
              <a:avLst/>
            </a:prstGeom>
            <a:effectLst>
              <a:outerShdw blurRad="50800" dist="38100" dir="8100000" algn="tr" rotWithShape="0">
                <a:prstClr val="black">
                  <a:alpha val="40000"/>
                </a:prstClr>
              </a:outerShdw>
            </a:effectLst>
          </p:spPr>
        </p:pic>
        <p:pic>
          <p:nvPicPr>
            <p:cNvPr id="7" name="Picture 6" descr="Graphical user interface, chart, table, Excel&#10;&#10;Description automatically generated">
              <a:extLst>
                <a:ext uri="{FF2B5EF4-FFF2-40B4-BE49-F238E27FC236}">
                  <a16:creationId xmlns:a16="http://schemas.microsoft.com/office/drawing/2014/main" id="{942624D7-46E2-48AE-914C-F956673AB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491" y="2185973"/>
              <a:ext cx="5945131" cy="4086194"/>
            </a:xfrm>
            <a:prstGeom prst="rect">
              <a:avLst/>
            </a:prstGeom>
            <a:effectLst>
              <a:outerShdw blurRad="50800" dist="38100" dir="8100000" algn="tr" rotWithShape="0">
                <a:prstClr val="black">
                  <a:alpha val="40000"/>
                </a:prstClr>
              </a:outerShdw>
            </a:effectLst>
          </p:spPr>
        </p:pic>
      </p:grpSp>
    </p:spTree>
    <p:extLst>
      <p:ext uri="{BB962C8B-B14F-4D97-AF65-F5344CB8AC3E}">
        <p14:creationId xmlns:p14="http://schemas.microsoft.com/office/powerpoint/2010/main" val="277372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2573 0.00208 " pathEditMode="relative" rAng="0" ptsTypes="AA">
                                      <p:cBhvr>
                                        <p:cTn id="6" dur="750" fill="hold"/>
                                        <p:tgtEl>
                                          <p:spTgt spid="8"/>
                                        </p:tgtEl>
                                        <p:attrNameLst>
                                          <p:attrName>ppt_x</p:attrName>
                                          <p:attrName>ppt_y</p:attrName>
                                        </p:attrNameLst>
                                      </p:cBhvr>
                                      <p:rCtr x="-12865" y="93"/>
                                    </p:animMotion>
                                  </p:childTnLst>
                                </p:cTn>
                              </p:par>
                              <p:par>
                                <p:cTn id="7" presetID="2" presetClass="entr" presetSubtype="8" fill="hold" grpId="0" nodeType="withEffect">
                                  <p:stCondLst>
                                    <p:cond delay="250"/>
                                  </p:stCondLst>
                                  <p:childTnLst>
                                    <p:set>
                                      <p:cBhvr>
                                        <p:cTn id="8" dur="1" fill="hold">
                                          <p:stCondLst>
                                            <p:cond delay="0"/>
                                          </p:stCondLst>
                                        </p:cTn>
                                        <p:tgtEl>
                                          <p:spTgt spid="11"/>
                                        </p:tgtEl>
                                        <p:attrNameLst>
                                          <p:attrName>style.visibility</p:attrName>
                                        </p:attrNameLst>
                                      </p:cBhvr>
                                      <p:to>
                                        <p:strVal val="visible"/>
                                      </p:to>
                                    </p:set>
                                    <p:anim calcmode="lin" valueType="num">
                                      <p:cBhvr additive="base">
                                        <p:cTn id="9" dur="500" fill="hold"/>
                                        <p:tgtEl>
                                          <p:spTgt spid="11"/>
                                        </p:tgtEl>
                                        <p:attrNameLst>
                                          <p:attrName>ppt_x</p:attrName>
                                        </p:attrNameLst>
                                      </p:cBhvr>
                                      <p:tavLst>
                                        <p:tav tm="0">
                                          <p:val>
                                            <p:strVal val="0-#ppt_w/2"/>
                                          </p:val>
                                        </p:tav>
                                        <p:tav tm="100000">
                                          <p:val>
                                            <p:strVal val="#ppt_x"/>
                                          </p:val>
                                        </p:tav>
                                      </p:tavLst>
                                    </p:anim>
                                    <p:anim calcmode="lin" valueType="num">
                                      <p:cBhvr additive="base">
                                        <p:cTn id="10" dur="500" fill="hold"/>
                                        <p:tgtEl>
                                          <p:spTgt spid="11"/>
                                        </p:tgtEl>
                                        <p:attrNameLst>
                                          <p:attrName>ppt_y</p:attrName>
                                        </p:attrNameLst>
                                      </p:cBhvr>
                                      <p:tavLst>
                                        <p:tav tm="0">
                                          <p:val>
                                            <p:strVal val="#ppt_y"/>
                                          </p:val>
                                        </p:tav>
                                        <p:tav tm="100000">
                                          <p:val>
                                            <p:strVal val="#ppt_y"/>
                                          </p:val>
                                        </p:tav>
                                      </p:tavLst>
                                    </p:anim>
                                  </p:childTnLst>
                                </p:cTn>
                              </p:par>
                              <p:par>
                                <p:cTn id="11" presetID="2" presetClass="entr" presetSubtype="8"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25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25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25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4A365BF-3B36-450D-94F9-EB2A41F0D18C}"/>
              </a:ext>
            </a:extLst>
          </p:cNvPr>
          <p:cNvSpPr/>
          <p:nvPr/>
        </p:nvSpPr>
        <p:spPr>
          <a:xfrm flipH="1" flipV="1">
            <a:off x="8894376" y="2078190"/>
            <a:ext cx="2787084" cy="200307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8">
            <a:extLst>
              <a:ext uri="{FF2B5EF4-FFF2-40B4-BE49-F238E27FC236}">
                <a16:creationId xmlns:a16="http://schemas.microsoft.com/office/drawing/2014/main" id="{D7BF4567-8564-4AFC-A88A-3011C2ED0642}"/>
              </a:ext>
            </a:extLst>
          </p:cNvPr>
          <p:cNvSpPr>
            <a:spLocks noGrp="1"/>
          </p:cNvSpPr>
          <p:nvPr>
            <p:ph type="title"/>
          </p:nvPr>
        </p:nvSpPr>
        <p:spPr>
          <a:xfrm>
            <a:off x="838200" y="411502"/>
            <a:ext cx="10515600" cy="1325563"/>
          </a:xfrm>
        </p:spPr>
        <p:txBody>
          <a:bodyPr/>
          <a:lstStyle/>
          <a:p>
            <a:r>
              <a:rPr lang="en-GB"/>
              <a:t>Generation of Neighbourhood/ Candidate List</a:t>
            </a:r>
          </a:p>
        </p:txBody>
      </p:sp>
      <p:sp>
        <p:nvSpPr>
          <p:cNvPr id="11" name="Rectangle 10">
            <a:extLst>
              <a:ext uri="{FF2B5EF4-FFF2-40B4-BE49-F238E27FC236}">
                <a16:creationId xmlns:a16="http://schemas.microsoft.com/office/drawing/2014/main" id="{C6FEC43A-3CE7-471E-9C29-2A4FEB15E396}"/>
              </a:ext>
            </a:extLst>
          </p:cNvPr>
          <p:cNvSpPr/>
          <p:nvPr/>
        </p:nvSpPr>
        <p:spPr>
          <a:xfrm>
            <a:off x="644029" y="2355458"/>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503 – Service 1</a:t>
            </a:r>
          </a:p>
        </p:txBody>
      </p:sp>
      <p:sp>
        <p:nvSpPr>
          <p:cNvPr id="12" name="Rectangle 11">
            <a:extLst>
              <a:ext uri="{FF2B5EF4-FFF2-40B4-BE49-F238E27FC236}">
                <a16:creationId xmlns:a16="http://schemas.microsoft.com/office/drawing/2014/main" id="{F720E674-FDAE-4BD0-A664-0BD14BA98A2F}"/>
              </a:ext>
            </a:extLst>
          </p:cNvPr>
          <p:cNvSpPr/>
          <p:nvPr/>
        </p:nvSpPr>
        <p:spPr>
          <a:xfrm>
            <a:off x="644028" y="2924992"/>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34 – Service 1</a:t>
            </a:r>
          </a:p>
        </p:txBody>
      </p:sp>
      <p:sp>
        <p:nvSpPr>
          <p:cNvPr id="13" name="Rectangle 12">
            <a:extLst>
              <a:ext uri="{FF2B5EF4-FFF2-40B4-BE49-F238E27FC236}">
                <a16:creationId xmlns:a16="http://schemas.microsoft.com/office/drawing/2014/main" id="{2A33BB3C-75F5-45B4-B4D1-33B171F43F64}"/>
              </a:ext>
            </a:extLst>
          </p:cNvPr>
          <p:cNvSpPr/>
          <p:nvPr/>
        </p:nvSpPr>
        <p:spPr>
          <a:xfrm>
            <a:off x="644027" y="3495429"/>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73 – Service 3</a:t>
            </a:r>
          </a:p>
        </p:txBody>
      </p:sp>
      <p:sp>
        <p:nvSpPr>
          <p:cNvPr id="14" name="Rectangle 13">
            <a:extLst>
              <a:ext uri="{FF2B5EF4-FFF2-40B4-BE49-F238E27FC236}">
                <a16:creationId xmlns:a16="http://schemas.microsoft.com/office/drawing/2014/main" id="{68653758-F8D1-421B-92BD-FA00F427B4D4}"/>
              </a:ext>
            </a:extLst>
          </p:cNvPr>
          <p:cNvSpPr/>
          <p:nvPr/>
        </p:nvSpPr>
        <p:spPr>
          <a:xfrm>
            <a:off x="666750" y="4081262"/>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231 – Service 4</a:t>
            </a:r>
          </a:p>
        </p:txBody>
      </p:sp>
      <p:sp>
        <p:nvSpPr>
          <p:cNvPr id="15" name="Rectangle 14">
            <a:extLst>
              <a:ext uri="{FF2B5EF4-FFF2-40B4-BE49-F238E27FC236}">
                <a16:creationId xmlns:a16="http://schemas.microsoft.com/office/drawing/2014/main" id="{1B5C50C4-20B6-4BD2-9C79-7589FD0FF44C}"/>
              </a:ext>
            </a:extLst>
          </p:cNvPr>
          <p:cNvSpPr/>
          <p:nvPr/>
        </p:nvSpPr>
        <p:spPr>
          <a:xfrm>
            <a:off x="675013" y="4668785"/>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904 – Service 2</a:t>
            </a:r>
          </a:p>
        </p:txBody>
      </p:sp>
      <p:sp>
        <p:nvSpPr>
          <p:cNvPr id="16" name="Rectangle 15">
            <a:extLst>
              <a:ext uri="{FF2B5EF4-FFF2-40B4-BE49-F238E27FC236}">
                <a16:creationId xmlns:a16="http://schemas.microsoft.com/office/drawing/2014/main" id="{EF0B9124-853A-427B-9977-E0F6FEAF3AC4}"/>
              </a:ext>
            </a:extLst>
          </p:cNvPr>
          <p:cNvSpPr/>
          <p:nvPr/>
        </p:nvSpPr>
        <p:spPr>
          <a:xfrm>
            <a:off x="673635" y="5251106"/>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642 – Service 1</a:t>
            </a:r>
          </a:p>
        </p:txBody>
      </p:sp>
      <p:sp>
        <p:nvSpPr>
          <p:cNvPr id="17" name="Rectangle 16">
            <a:extLst>
              <a:ext uri="{FF2B5EF4-FFF2-40B4-BE49-F238E27FC236}">
                <a16:creationId xmlns:a16="http://schemas.microsoft.com/office/drawing/2014/main" id="{EFFA9CE5-4347-475D-976B-F8739A4CF431}"/>
              </a:ext>
            </a:extLst>
          </p:cNvPr>
          <p:cNvSpPr/>
          <p:nvPr/>
        </p:nvSpPr>
        <p:spPr>
          <a:xfrm flipH="1" flipV="1">
            <a:off x="443796" y="2164080"/>
            <a:ext cx="2787084" cy="372564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3BA1879-6286-4C94-BBC2-06E4EAD65015}"/>
              </a:ext>
            </a:extLst>
          </p:cNvPr>
          <p:cNvSpPr txBox="1"/>
          <p:nvPr/>
        </p:nvSpPr>
        <p:spPr>
          <a:xfrm>
            <a:off x="3779642" y="4699654"/>
            <a:ext cx="5605658" cy="1754326"/>
          </a:xfrm>
          <a:prstGeom prst="rect">
            <a:avLst/>
          </a:prstGeom>
          <a:noFill/>
        </p:spPr>
        <p:txBody>
          <a:bodyPr wrap="square" rtlCol="0">
            <a:spAutoFit/>
          </a:bodyPr>
          <a:lstStyle/>
          <a:p>
            <a:r>
              <a:rPr lang="en-GB"/>
              <a:t>From Squeaky Wheel Optimisation we have an ordered list of the highest problem records. </a:t>
            </a:r>
          </a:p>
          <a:p>
            <a:endParaRPr lang="en-GB"/>
          </a:p>
          <a:p>
            <a:r>
              <a:rPr lang="en-GB"/>
              <a:t>These are then </a:t>
            </a:r>
            <a:r>
              <a:rPr lang="en-GB" b="1">
                <a:solidFill>
                  <a:srgbClr val="00B0F0"/>
                </a:solidFill>
              </a:rPr>
              <a:t>probabilistically selected</a:t>
            </a:r>
            <a:r>
              <a:rPr lang="en-GB"/>
              <a:t>, and a move generated from them to make up the candidate list.</a:t>
            </a:r>
          </a:p>
          <a:p>
            <a:endParaRPr lang="en-GB"/>
          </a:p>
        </p:txBody>
      </p:sp>
      <p:sp>
        <p:nvSpPr>
          <p:cNvPr id="19" name="TextBox 18">
            <a:extLst>
              <a:ext uri="{FF2B5EF4-FFF2-40B4-BE49-F238E27FC236}">
                <a16:creationId xmlns:a16="http://schemas.microsoft.com/office/drawing/2014/main" id="{23E5AB20-FAF7-4CEE-B298-5D2790A9B53B}"/>
              </a:ext>
            </a:extLst>
          </p:cNvPr>
          <p:cNvSpPr txBox="1"/>
          <p:nvPr/>
        </p:nvSpPr>
        <p:spPr>
          <a:xfrm>
            <a:off x="398603" y="1452745"/>
            <a:ext cx="2930931" cy="646331"/>
          </a:xfrm>
          <a:prstGeom prst="rect">
            <a:avLst/>
          </a:prstGeom>
          <a:noFill/>
        </p:spPr>
        <p:txBody>
          <a:bodyPr wrap="square" rtlCol="0">
            <a:spAutoFit/>
          </a:bodyPr>
          <a:lstStyle/>
          <a:p>
            <a:pPr algn="ctr"/>
            <a:r>
              <a:rPr lang="en-GB"/>
              <a:t>Neighbourhood of possible solutions</a:t>
            </a:r>
          </a:p>
        </p:txBody>
      </p:sp>
      <p:sp>
        <p:nvSpPr>
          <p:cNvPr id="21" name="TextBox 20">
            <a:extLst>
              <a:ext uri="{FF2B5EF4-FFF2-40B4-BE49-F238E27FC236}">
                <a16:creationId xmlns:a16="http://schemas.microsoft.com/office/drawing/2014/main" id="{9B670CE3-329A-48A8-8591-CEB575249AC5}"/>
              </a:ext>
            </a:extLst>
          </p:cNvPr>
          <p:cNvSpPr txBox="1"/>
          <p:nvPr/>
        </p:nvSpPr>
        <p:spPr>
          <a:xfrm>
            <a:off x="8894376" y="1638288"/>
            <a:ext cx="2787084" cy="369332"/>
          </a:xfrm>
          <a:prstGeom prst="rect">
            <a:avLst/>
          </a:prstGeom>
          <a:noFill/>
        </p:spPr>
        <p:txBody>
          <a:bodyPr wrap="square" rtlCol="0">
            <a:spAutoFit/>
          </a:bodyPr>
          <a:lstStyle/>
          <a:p>
            <a:r>
              <a:rPr lang="en-GB"/>
              <a:t>Candidate List of Solutions.</a:t>
            </a:r>
          </a:p>
        </p:txBody>
      </p:sp>
      <p:sp>
        <p:nvSpPr>
          <p:cNvPr id="24" name="Rectangle 23">
            <a:extLst>
              <a:ext uri="{FF2B5EF4-FFF2-40B4-BE49-F238E27FC236}">
                <a16:creationId xmlns:a16="http://schemas.microsoft.com/office/drawing/2014/main" id="{501709EB-E845-40D3-A5C3-6D0CFB66973D}"/>
              </a:ext>
            </a:extLst>
          </p:cNvPr>
          <p:cNvSpPr/>
          <p:nvPr/>
        </p:nvSpPr>
        <p:spPr>
          <a:xfrm>
            <a:off x="5144609" y="2601960"/>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Move 1 – Service 1</a:t>
            </a:r>
          </a:p>
        </p:txBody>
      </p:sp>
      <p:sp>
        <p:nvSpPr>
          <p:cNvPr id="25" name="Rectangle 24">
            <a:extLst>
              <a:ext uri="{FF2B5EF4-FFF2-40B4-BE49-F238E27FC236}">
                <a16:creationId xmlns:a16="http://schemas.microsoft.com/office/drawing/2014/main" id="{E2F4C619-E456-42AB-B88B-88A2BEE20DC6}"/>
              </a:ext>
            </a:extLst>
          </p:cNvPr>
          <p:cNvSpPr/>
          <p:nvPr/>
        </p:nvSpPr>
        <p:spPr>
          <a:xfrm>
            <a:off x="12192000" y="3993364"/>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Move 3 – Service 2</a:t>
            </a:r>
          </a:p>
        </p:txBody>
      </p:sp>
      <p:sp>
        <p:nvSpPr>
          <p:cNvPr id="26" name="Rectangle 25">
            <a:extLst>
              <a:ext uri="{FF2B5EF4-FFF2-40B4-BE49-F238E27FC236}">
                <a16:creationId xmlns:a16="http://schemas.microsoft.com/office/drawing/2014/main" id="{0B83907C-7DFB-4DDD-A408-9350EB9DAD73}"/>
              </a:ext>
            </a:extLst>
          </p:cNvPr>
          <p:cNvSpPr/>
          <p:nvPr/>
        </p:nvSpPr>
        <p:spPr>
          <a:xfrm>
            <a:off x="5144609" y="3158207"/>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Move 2 – Service 4</a:t>
            </a:r>
          </a:p>
        </p:txBody>
      </p:sp>
      <p:sp>
        <p:nvSpPr>
          <p:cNvPr id="22" name="Rectangle 21">
            <a:extLst>
              <a:ext uri="{FF2B5EF4-FFF2-40B4-BE49-F238E27FC236}">
                <a16:creationId xmlns:a16="http://schemas.microsoft.com/office/drawing/2014/main" id="{47D30FA0-CCD4-41D7-BDC0-6BDAA434916D}"/>
              </a:ext>
            </a:extLst>
          </p:cNvPr>
          <p:cNvSpPr/>
          <p:nvPr/>
        </p:nvSpPr>
        <p:spPr>
          <a:xfrm>
            <a:off x="4731006" y="2355458"/>
            <a:ext cx="3208073" cy="1846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a:t>Generate </a:t>
            </a:r>
          </a:p>
          <a:p>
            <a:pPr algn="ctr"/>
            <a:r>
              <a:rPr lang="en-GB" sz="3200"/>
              <a:t>Move</a:t>
            </a:r>
          </a:p>
        </p:txBody>
      </p:sp>
    </p:spTree>
    <p:extLst>
      <p:ext uri="{BB962C8B-B14F-4D97-AF65-F5344CB8AC3E}">
        <p14:creationId xmlns:p14="http://schemas.microsoft.com/office/powerpoint/2010/main" val="3213539456"/>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1.11022E-16 L 0.34766 -0.12176 " pathEditMode="relative" rAng="0" ptsTypes="AA">
                                      <p:cBhvr>
                                        <p:cTn id="6" dur="750" fill="hold"/>
                                        <p:tgtEl>
                                          <p:spTgt spid="14"/>
                                        </p:tgtEl>
                                        <p:attrNameLst>
                                          <p:attrName>ppt_x</p:attrName>
                                          <p:attrName>ppt_y</p:attrName>
                                        </p:attrNameLst>
                                      </p:cBhvr>
                                      <p:rCtr x="17383" y="-6088"/>
                                    </p:animMotion>
                                  </p:childTnLst>
                                </p:cTn>
                              </p:par>
                              <p:par>
                                <p:cTn id="7" presetID="42" presetClass="path" presetSubtype="0" accel="50000" decel="50000" fill="hold" grpId="0" nodeType="withEffect">
                                  <p:stCondLst>
                                    <p:cond delay="0"/>
                                  </p:stCondLst>
                                  <p:childTnLst>
                                    <p:animMotion origin="layout" path="M -6.25E-7 3.7037E-7 L 0.3582 0.13241 " pathEditMode="relative" rAng="0" ptsTypes="AA">
                                      <p:cBhvr>
                                        <p:cTn id="8" dur="750" fill="hold"/>
                                        <p:tgtEl>
                                          <p:spTgt spid="11"/>
                                        </p:tgtEl>
                                        <p:attrNameLst>
                                          <p:attrName>ppt_x</p:attrName>
                                          <p:attrName>ppt_y</p:attrName>
                                        </p:attrNameLst>
                                      </p:cBhvr>
                                      <p:rCtr x="17904" y="6620"/>
                                    </p:animMotion>
                                  </p:childTnLst>
                                </p:cTn>
                              </p:par>
                            </p:childTnLst>
                          </p:cTn>
                        </p:par>
                        <p:par>
                          <p:cTn id="9" fill="hold">
                            <p:stCondLst>
                              <p:cond delay="750"/>
                            </p:stCondLst>
                            <p:childTnLst>
                              <p:par>
                                <p:cTn id="10" presetID="42" presetClass="path" presetSubtype="0" accel="50000" decel="50000" fill="hold" grpId="0" nodeType="afterEffect">
                                  <p:stCondLst>
                                    <p:cond delay="0"/>
                                  </p:stCondLst>
                                  <p:childTnLst>
                                    <p:animMotion origin="layout" path="M 0.00013 0.00208 L 0.32656 -0.04468 " pathEditMode="relative" rAng="0" ptsTypes="AA">
                                      <p:cBhvr>
                                        <p:cTn id="11" dur="750" fill="hold"/>
                                        <p:tgtEl>
                                          <p:spTgt spid="24"/>
                                        </p:tgtEl>
                                        <p:attrNameLst>
                                          <p:attrName>ppt_x</p:attrName>
                                          <p:attrName>ppt_y</p:attrName>
                                        </p:attrNameLst>
                                      </p:cBhvr>
                                      <p:rCtr x="16315" y="-2338"/>
                                    </p:animMotion>
                                  </p:childTnLst>
                                </p:cTn>
                              </p:par>
                              <p:par>
                                <p:cTn id="12" presetID="42" presetClass="path" presetSubtype="0" accel="50000" decel="50000" fill="hold" grpId="0" nodeType="withEffect">
                                  <p:stCondLst>
                                    <p:cond delay="0"/>
                                  </p:stCondLst>
                                  <p:childTnLst>
                                    <p:animMotion origin="layout" path="M -1.25E-6 2.22222E-6 L 0.32344 -0.04468 " pathEditMode="relative" rAng="0" ptsTypes="AA">
                                      <p:cBhvr>
                                        <p:cTn id="13" dur="750" fill="hold"/>
                                        <p:tgtEl>
                                          <p:spTgt spid="26"/>
                                        </p:tgtEl>
                                        <p:attrNameLst>
                                          <p:attrName>ppt_x</p:attrName>
                                          <p:attrName>ppt_y</p:attrName>
                                        </p:attrNameLst>
                                      </p:cBhvr>
                                      <p:rCtr x="16172" y="-2245"/>
                                    </p:animMotion>
                                  </p:childTnLst>
                                </p:cTn>
                              </p:par>
                              <p:par>
                                <p:cTn id="14" presetID="1" presetClass="exit" presetSubtype="0" fill="hold" grpId="1" nodeType="withEffect">
                                  <p:stCondLst>
                                    <p:cond delay="0"/>
                                  </p:stCondLst>
                                  <p:childTnLst>
                                    <p:set>
                                      <p:cBhvr>
                                        <p:cTn id="15" dur="1" fill="hold">
                                          <p:stCondLst>
                                            <p:cond delay="0"/>
                                          </p:stCondLst>
                                        </p:cTn>
                                        <p:tgtEl>
                                          <p:spTgt spid="14"/>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4.79167E-6 1.85185E-6 L 0.34701 -0.20741 " pathEditMode="relative" rAng="0" ptsTypes="AA">
                                      <p:cBhvr>
                                        <p:cTn id="21" dur="750" fill="hold"/>
                                        <p:tgtEl>
                                          <p:spTgt spid="15"/>
                                        </p:tgtEl>
                                        <p:attrNameLst>
                                          <p:attrName>ppt_x</p:attrName>
                                          <p:attrName>ppt_y</p:attrName>
                                        </p:attrNameLst>
                                      </p:cBhvr>
                                      <p:rCtr x="17344" y="-10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5" grpId="0" animBg="1"/>
      <p:bldP spid="2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FDD4-61A7-430A-A4E7-386E0650306E}"/>
              </a:ext>
            </a:extLst>
          </p:cNvPr>
          <p:cNvSpPr>
            <a:spLocks noGrp="1"/>
          </p:cNvSpPr>
          <p:nvPr>
            <p:ph type="title"/>
          </p:nvPr>
        </p:nvSpPr>
        <p:spPr/>
        <p:txBody>
          <a:bodyPr/>
          <a:lstStyle/>
          <a:p>
            <a:r>
              <a:rPr lang="en-GB"/>
              <a:t>Move Generation</a:t>
            </a:r>
          </a:p>
        </p:txBody>
      </p:sp>
      <p:sp>
        <p:nvSpPr>
          <p:cNvPr id="3" name="Content Placeholder 2">
            <a:extLst>
              <a:ext uri="{FF2B5EF4-FFF2-40B4-BE49-F238E27FC236}">
                <a16:creationId xmlns:a16="http://schemas.microsoft.com/office/drawing/2014/main" id="{C719A44D-1646-4787-84FC-FA78F1941277}"/>
              </a:ext>
            </a:extLst>
          </p:cNvPr>
          <p:cNvSpPr>
            <a:spLocks noGrp="1"/>
          </p:cNvSpPr>
          <p:nvPr>
            <p:ph idx="1"/>
          </p:nvPr>
        </p:nvSpPr>
        <p:spPr>
          <a:xfrm>
            <a:off x="5586094" y="1967542"/>
            <a:ext cx="6156326" cy="3744912"/>
          </a:xfrm>
        </p:spPr>
        <p:txBody>
          <a:bodyPr/>
          <a:lstStyle/>
          <a:p>
            <a:r>
              <a:rPr lang="en-GB"/>
              <a:t>The target record is adjusted to match its desired time.</a:t>
            </a:r>
          </a:p>
          <a:p>
            <a:r>
              <a:rPr lang="en-GB" b="1"/>
              <a:t> </a:t>
            </a:r>
            <a:r>
              <a:rPr lang="en-GB" b="1">
                <a:solidFill>
                  <a:srgbClr val="00B0F0"/>
                </a:solidFill>
              </a:rPr>
              <a:t>Move Repair </a:t>
            </a:r>
            <a:r>
              <a:rPr lang="en-GB"/>
              <a:t>propagates the changes in surrounding records. </a:t>
            </a:r>
          </a:p>
          <a:p>
            <a:r>
              <a:rPr lang="en-GB"/>
              <a:t> Repair “</a:t>
            </a:r>
            <a:r>
              <a:rPr lang="en-GB" b="1">
                <a:solidFill>
                  <a:srgbClr val="00B0F0"/>
                </a:solidFill>
              </a:rPr>
              <a:t>Drop Off</a:t>
            </a:r>
            <a:r>
              <a:rPr lang="en-GB"/>
              <a:t>” ensures minimal changes.</a:t>
            </a:r>
          </a:p>
          <a:p>
            <a:r>
              <a:rPr lang="en-GB"/>
              <a:t>Moves only ever </a:t>
            </a:r>
            <a:r>
              <a:rPr lang="en-GB" b="1"/>
              <a:t>change one service</a:t>
            </a:r>
            <a:r>
              <a:rPr lang="en-GB"/>
              <a:t>, rest of solution unchanged.</a:t>
            </a:r>
          </a:p>
        </p:txBody>
      </p:sp>
      <p:sp>
        <p:nvSpPr>
          <p:cNvPr id="5" name="TextBox 4">
            <a:extLst>
              <a:ext uri="{FF2B5EF4-FFF2-40B4-BE49-F238E27FC236}">
                <a16:creationId xmlns:a16="http://schemas.microsoft.com/office/drawing/2014/main" id="{0942784F-7511-4AE2-A80E-1BFBC34C7C39}"/>
              </a:ext>
            </a:extLst>
          </p:cNvPr>
          <p:cNvSpPr txBox="1"/>
          <p:nvPr/>
        </p:nvSpPr>
        <p:spPr>
          <a:xfrm>
            <a:off x="255303" y="3378333"/>
            <a:ext cx="2609850" cy="461665"/>
          </a:xfrm>
          <a:prstGeom prst="rect">
            <a:avLst/>
          </a:prstGeom>
          <a:noFill/>
        </p:spPr>
        <p:txBody>
          <a:bodyPr wrap="square" rtlCol="0">
            <a:spAutoFit/>
          </a:bodyPr>
          <a:lstStyle/>
          <a:p>
            <a:r>
              <a:rPr lang="en-GB" sz="2400"/>
              <a:t>Target Record:</a:t>
            </a:r>
          </a:p>
        </p:txBody>
      </p:sp>
      <p:sp>
        <p:nvSpPr>
          <p:cNvPr id="6" name="Rectangle 5">
            <a:extLst>
              <a:ext uri="{FF2B5EF4-FFF2-40B4-BE49-F238E27FC236}">
                <a16:creationId xmlns:a16="http://schemas.microsoft.com/office/drawing/2014/main" id="{7229D47C-012B-46A4-834B-7332B385B1FB}"/>
              </a:ext>
            </a:extLst>
          </p:cNvPr>
          <p:cNvSpPr/>
          <p:nvPr/>
        </p:nvSpPr>
        <p:spPr>
          <a:xfrm>
            <a:off x="2796678" y="2751917"/>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903 – Service 2</a:t>
            </a:r>
          </a:p>
        </p:txBody>
      </p:sp>
      <p:sp>
        <p:nvSpPr>
          <p:cNvPr id="7" name="Rectangle 6">
            <a:extLst>
              <a:ext uri="{FF2B5EF4-FFF2-40B4-BE49-F238E27FC236}">
                <a16:creationId xmlns:a16="http://schemas.microsoft.com/office/drawing/2014/main" id="{6889980F-ECCB-4150-984D-89EDF2E9878C}"/>
              </a:ext>
            </a:extLst>
          </p:cNvPr>
          <p:cNvSpPr/>
          <p:nvPr/>
        </p:nvSpPr>
        <p:spPr>
          <a:xfrm>
            <a:off x="2796678" y="2104216"/>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902 – Service 2</a:t>
            </a:r>
          </a:p>
        </p:txBody>
      </p:sp>
      <p:sp>
        <p:nvSpPr>
          <p:cNvPr id="11" name="Rectangle 10">
            <a:extLst>
              <a:ext uri="{FF2B5EF4-FFF2-40B4-BE49-F238E27FC236}">
                <a16:creationId xmlns:a16="http://schemas.microsoft.com/office/drawing/2014/main" id="{4BF4417D-1077-4EDD-A3AC-914402FCD76B}"/>
              </a:ext>
            </a:extLst>
          </p:cNvPr>
          <p:cNvSpPr/>
          <p:nvPr/>
        </p:nvSpPr>
        <p:spPr>
          <a:xfrm>
            <a:off x="2489142" y="3399618"/>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904 – Service 2</a:t>
            </a:r>
          </a:p>
        </p:txBody>
      </p:sp>
      <p:sp>
        <p:nvSpPr>
          <p:cNvPr id="12" name="Rectangle 11">
            <a:extLst>
              <a:ext uri="{FF2B5EF4-FFF2-40B4-BE49-F238E27FC236}">
                <a16:creationId xmlns:a16="http://schemas.microsoft.com/office/drawing/2014/main" id="{319C9C09-A099-4711-ACBA-99D8C722CC91}"/>
              </a:ext>
            </a:extLst>
          </p:cNvPr>
          <p:cNvSpPr/>
          <p:nvPr/>
        </p:nvSpPr>
        <p:spPr>
          <a:xfrm>
            <a:off x="2796678" y="4040320"/>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905 – Service 2</a:t>
            </a:r>
          </a:p>
        </p:txBody>
      </p:sp>
      <p:sp>
        <p:nvSpPr>
          <p:cNvPr id="13" name="Rectangle 12">
            <a:extLst>
              <a:ext uri="{FF2B5EF4-FFF2-40B4-BE49-F238E27FC236}">
                <a16:creationId xmlns:a16="http://schemas.microsoft.com/office/drawing/2014/main" id="{C267E8F0-945E-4432-9ACC-6A04AFED4F7B}"/>
              </a:ext>
            </a:extLst>
          </p:cNvPr>
          <p:cNvSpPr/>
          <p:nvPr/>
        </p:nvSpPr>
        <p:spPr>
          <a:xfrm>
            <a:off x="2796678" y="4649113"/>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906 – Service 2</a:t>
            </a:r>
          </a:p>
        </p:txBody>
      </p:sp>
      <p:sp>
        <p:nvSpPr>
          <p:cNvPr id="14" name="Rectangle 13">
            <a:extLst>
              <a:ext uri="{FF2B5EF4-FFF2-40B4-BE49-F238E27FC236}">
                <a16:creationId xmlns:a16="http://schemas.microsoft.com/office/drawing/2014/main" id="{C91B8BA7-293B-4210-AE48-1D9AB627B4C8}"/>
              </a:ext>
            </a:extLst>
          </p:cNvPr>
          <p:cNvSpPr/>
          <p:nvPr/>
        </p:nvSpPr>
        <p:spPr>
          <a:xfrm>
            <a:off x="2796678" y="5242998"/>
            <a:ext cx="2380868" cy="496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Record 907 – Service 2</a:t>
            </a:r>
          </a:p>
        </p:txBody>
      </p:sp>
    </p:spTree>
    <p:extLst>
      <p:ext uri="{BB962C8B-B14F-4D97-AF65-F5344CB8AC3E}">
        <p14:creationId xmlns:p14="http://schemas.microsoft.com/office/powerpoint/2010/main" val="1795344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F17A-7712-40F8-AEA0-7D410ADF4282}"/>
              </a:ext>
            </a:extLst>
          </p:cNvPr>
          <p:cNvSpPr>
            <a:spLocks noGrp="1"/>
          </p:cNvSpPr>
          <p:nvPr>
            <p:ph type="title"/>
          </p:nvPr>
        </p:nvSpPr>
        <p:spPr/>
        <p:txBody>
          <a:bodyPr/>
          <a:lstStyle/>
          <a:p>
            <a:r>
              <a:rPr lang="en-GB"/>
              <a:t>Move Repair</a:t>
            </a:r>
          </a:p>
        </p:txBody>
      </p:sp>
      <p:graphicFrame>
        <p:nvGraphicFramePr>
          <p:cNvPr id="4" name="Table 4">
            <a:extLst>
              <a:ext uri="{FF2B5EF4-FFF2-40B4-BE49-F238E27FC236}">
                <a16:creationId xmlns:a16="http://schemas.microsoft.com/office/drawing/2014/main" id="{B4E6C643-B223-41C4-869D-3E58F3E25926}"/>
              </a:ext>
            </a:extLst>
          </p:cNvPr>
          <p:cNvGraphicFramePr>
            <a:graphicFrameLocks noGrp="1"/>
          </p:cNvGraphicFramePr>
          <p:nvPr>
            <p:ph idx="1"/>
            <p:extLst>
              <p:ext uri="{D42A27DB-BD31-4B8C-83A1-F6EECF244321}">
                <p14:modId xmlns:p14="http://schemas.microsoft.com/office/powerpoint/2010/main" val="1941085049"/>
              </p:ext>
            </p:extLst>
          </p:nvPr>
        </p:nvGraphicFramePr>
        <p:xfrm>
          <a:off x="5638800" y="1945640"/>
          <a:ext cx="1402080" cy="36576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2273215383"/>
                    </a:ext>
                  </a:extLst>
                </a:gridCol>
              </a:tblGrid>
              <a:tr h="370840">
                <a:tc>
                  <a:txBody>
                    <a:bodyPr/>
                    <a:lstStyle/>
                    <a:p>
                      <a:r>
                        <a:rPr lang="en-GB" sz="2400"/>
                        <a:t>Changed</a:t>
                      </a:r>
                    </a:p>
                  </a:txBody>
                  <a:tcPr/>
                </a:tc>
                <a:extLst>
                  <a:ext uri="{0D108BD9-81ED-4DB2-BD59-A6C34878D82A}">
                    <a16:rowId xmlns:a16="http://schemas.microsoft.com/office/drawing/2014/main" val="2569880159"/>
                  </a:ext>
                </a:extLst>
              </a:tr>
              <a:tr h="370840">
                <a:tc>
                  <a:txBody>
                    <a:bodyPr/>
                    <a:lstStyle/>
                    <a:p>
                      <a:r>
                        <a:rPr lang="en-GB" sz="2400"/>
                        <a:t>8:20</a:t>
                      </a:r>
                    </a:p>
                  </a:txBody>
                  <a:tcPr/>
                </a:tc>
                <a:extLst>
                  <a:ext uri="{0D108BD9-81ED-4DB2-BD59-A6C34878D82A}">
                    <a16:rowId xmlns:a16="http://schemas.microsoft.com/office/drawing/2014/main" val="4240160929"/>
                  </a:ext>
                </a:extLst>
              </a:tr>
              <a:tr h="370840">
                <a:tc>
                  <a:txBody>
                    <a:bodyPr/>
                    <a:lstStyle/>
                    <a:p>
                      <a:r>
                        <a:rPr lang="en-GB" sz="2400"/>
                        <a:t>8:24</a:t>
                      </a:r>
                    </a:p>
                  </a:txBody>
                  <a:tcPr/>
                </a:tc>
                <a:extLst>
                  <a:ext uri="{0D108BD9-81ED-4DB2-BD59-A6C34878D82A}">
                    <a16:rowId xmlns:a16="http://schemas.microsoft.com/office/drawing/2014/main" val="1576583370"/>
                  </a:ext>
                </a:extLst>
              </a:tr>
              <a:tr h="370840">
                <a:tc>
                  <a:txBody>
                    <a:bodyPr/>
                    <a:lstStyle/>
                    <a:p>
                      <a:r>
                        <a:rPr lang="en-GB" sz="2400" b="1" i="1"/>
                        <a:t>8:30</a:t>
                      </a:r>
                    </a:p>
                  </a:txBody>
                  <a:tcPr/>
                </a:tc>
                <a:extLst>
                  <a:ext uri="{0D108BD9-81ED-4DB2-BD59-A6C34878D82A}">
                    <a16:rowId xmlns:a16="http://schemas.microsoft.com/office/drawing/2014/main" val="497916538"/>
                  </a:ext>
                </a:extLst>
              </a:tr>
              <a:tr h="370840">
                <a:tc>
                  <a:txBody>
                    <a:bodyPr/>
                    <a:lstStyle/>
                    <a:p>
                      <a:r>
                        <a:rPr lang="en-GB" sz="2400" b="1">
                          <a:solidFill>
                            <a:srgbClr val="FF0000"/>
                          </a:solidFill>
                        </a:rPr>
                        <a:t>8:27</a:t>
                      </a:r>
                    </a:p>
                  </a:txBody>
                  <a:tcPr/>
                </a:tc>
                <a:extLst>
                  <a:ext uri="{0D108BD9-81ED-4DB2-BD59-A6C34878D82A}">
                    <a16:rowId xmlns:a16="http://schemas.microsoft.com/office/drawing/2014/main" val="1082882158"/>
                  </a:ext>
                </a:extLst>
              </a:tr>
              <a:tr h="370840">
                <a:tc>
                  <a:txBody>
                    <a:bodyPr/>
                    <a:lstStyle/>
                    <a:p>
                      <a:r>
                        <a:rPr lang="en-GB" sz="2400"/>
                        <a:t>8:31</a:t>
                      </a:r>
                    </a:p>
                  </a:txBody>
                  <a:tcPr/>
                </a:tc>
                <a:extLst>
                  <a:ext uri="{0D108BD9-81ED-4DB2-BD59-A6C34878D82A}">
                    <a16:rowId xmlns:a16="http://schemas.microsoft.com/office/drawing/2014/main" val="720710761"/>
                  </a:ext>
                </a:extLst>
              </a:tr>
              <a:tr h="370840">
                <a:tc>
                  <a:txBody>
                    <a:bodyPr/>
                    <a:lstStyle/>
                    <a:p>
                      <a:r>
                        <a:rPr lang="en-GB" sz="2400"/>
                        <a:t>8:34</a:t>
                      </a:r>
                    </a:p>
                  </a:txBody>
                  <a:tcPr/>
                </a:tc>
                <a:extLst>
                  <a:ext uri="{0D108BD9-81ED-4DB2-BD59-A6C34878D82A}">
                    <a16:rowId xmlns:a16="http://schemas.microsoft.com/office/drawing/2014/main" val="3887824280"/>
                  </a:ext>
                </a:extLst>
              </a:tr>
              <a:tr h="370840">
                <a:tc>
                  <a:txBody>
                    <a:bodyPr/>
                    <a:lstStyle/>
                    <a:p>
                      <a:r>
                        <a:rPr lang="en-GB" sz="2400"/>
                        <a:t>8:40</a:t>
                      </a:r>
                    </a:p>
                  </a:txBody>
                  <a:tcPr/>
                </a:tc>
                <a:extLst>
                  <a:ext uri="{0D108BD9-81ED-4DB2-BD59-A6C34878D82A}">
                    <a16:rowId xmlns:a16="http://schemas.microsoft.com/office/drawing/2014/main" val="60693604"/>
                  </a:ext>
                </a:extLst>
              </a:tr>
            </a:tbl>
          </a:graphicData>
        </a:graphic>
      </p:graphicFrame>
      <p:graphicFrame>
        <p:nvGraphicFramePr>
          <p:cNvPr id="5" name="Table 4">
            <a:extLst>
              <a:ext uri="{FF2B5EF4-FFF2-40B4-BE49-F238E27FC236}">
                <a16:creationId xmlns:a16="http://schemas.microsoft.com/office/drawing/2014/main" id="{05ACF6F2-AD4A-4BC3-8722-6598317B674A}"/>
              </a:ext>
            </a:extLst>
          </p:cNvPr>
          <p:cNvGraphicFramePr>
            <a:graphicFrameLocks/>
          </p:cNvGraphicFramePr>
          <p:nvPr>
            <p:extLst>
              <p:ext uri="{D42A27DB-BD31-4B8C-83A1-F6EECF244321}">
                <p14:modId xmlns:p14="http://schemas.microsoft.com/office/powerpoint/2010/main" val="2324706674"/>
              </p:ext>
            </p:extLst>
          </p:nvPr>
        </p:nvGraphicFramePr>
        <p:xfrm>
          <a:off x="2514600" y="1945640"/>
          <a:ext cx="1402080" cy="36576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2273215383"/>
                    </a:ext>
                  </a:extLst>
                </a:gridCol>
              </a:tblGrid>
              <a:tr h="370840">
                <a:tc>
                  <a:txBody>
                    <a:bodyPr/>
                    <a:lstStyle/>
                    <a:p>
                      <a:r>
                        <a:rPr lang="en-GB" sz="2400"/>
                        <a:t>Original</a:t>
                      </a:r>
                    </a:p>
                  </a:txBody>
                  <a:tcPr/>
                </a:tc>
                <a:extLst>
                  <a:ext uri="{0D108BD9-81ED-4DB2-BD59-A6C34878D82A}">
                    <a16:rowId xmlns:a16="http://schemas.microsoft.com/office/drawing/2014/main" val="2569880159"/>
                  </a:ext>
                </a:extLst>
              </a:tr>
              <a:tr h="370840">
                <a:tc>
                  <a:txBody>
                    <a:bodyPr/>
                    <a:lstStyle/>
                    <a:p>
                      <a:r>
                        <a:rPr lang="en-GB" sz="2400"/>
                        <a:t>8:20</a:t>
                      </a:r>
                    </a:p>
                  </a:txBody>
                  <a:tcPr/>
                </a:tc>
                <a:extLst>
                  <a:ext uri="{0D108BD9-81ED-4DB2-BD59-A6C34878D82A}">
                    <a16:rowId xmlns:a16="http://schemas.microsoft.com/office/drawing/2014/main" val="4240160929"/>
                  </a:ext>
                </a:extLst>
              </a:tr>
              <a:tr h="370840">
                <a:tc>
                  <a:txBody>
                    <a:bodyPr/>
                    <a:lstStyle/>
                    <a:p>
                      <a:r>
                        <a:rPr lang="en-GB" sz="2400"/>
                        <a:t>8:24</a:t>
                      </a:r>
                    </a:p>
                  </a:txBody>
                  <a:tcPr/>
                </a:tc>
                <a:extLst>
                  <a:ext uri="{0D108BD9-81ED-4DB2-BD59-A6C34878D82A}">
                    <a16:rowId xmlns:a16="http://schemas.microsoft.com/office/drawing/2014/main" val="1576583370"/>
                  </a:ext>
                </a:extLst>
              </a:tr>
              <a:tr h="370840">
                <a:tc>
                  <a:txBody>
                    <a:bodyPr/>
                    <a:lstStyle/>
                    <a:p>
                      <a:r>
                        <a:rPr lang="en-GB" sz="2400" b="1" i="1" u="none"/>
                        <a:t>8:26</a:t>
                      </a:r>
                    </a:p>
                  </a:txBody>
                  <a:tcPr/>
                </a:tc>
                <a:extLst>
                  <a:ext uri="{0D108BD9-81ED-4DB2-BD59-A6C34878D82A}">
                    <a16:rowId xmlns:a16="http://schemas.microsoft.com/office/drawing/2014/main" val="497916538"/>
                  </a:ext>
                </a:extLst>
              </a:tr>
              <a:tr h="370840">
                <a:tc>
                  <a:txBody>
                    <a:bodyPr/>
                    <a:lstStyle/>
                    <a:p>
                      <a:r>
                        <a:rPr lang="en-GB" sz="2400"/>
                        <a:t>8:27</a:t>
                      </a:r>
                    </a:p>
                  </a:txBody>
                  <a:tcPr/>
                </a:tc>
                <a:extLst>
                  <a:ext uri="{0D108BD9-81ED-4DB2-BD59-A6C34878D82A}">
                    <a16:rowId xmlns:a16="http://schemas.microsoft.com/office/drawing/2014/main" val="1082882158"/>
                  </a:ext>
                </a:extLst>
              </a:tr>
              <a:tr h="370840">
                <a:tc>
                  <a:txBody>
                    <a:bodyPr/>
                    <a:lstStyle/>
                    <a:p>
                      <a:r>
                        <a:rPr lang="en-GB" sz="2400"/>
                        <a:t>8:31</a:t>
                      </a:r>
                    </a:p>
                  </a:txBody>
                  <a:tcPr/>
                </a:tc>
                <a:extLst>
                  <a:ext uri="{0D108BD9-81ED-4DB2-BD59-A6C34878D82A}">
                    <a16:rowId xmlns:a16="http://schemas.microsoft.com/office/drawing/2014/main" val="720710761"/>
                  </a:ext>
                </a:extLst>
              </a:tr>
              <a:tr h="370840">
                <a:tc>
                  <a:txBody>
                    <a:bodyPr/>
                    <a:lstStyle/>
                    <a:p>
                      <a:r>
                        <a:rPr lang="en-GB" sz="2400"/>
                        <a:t>8:34</a:t>
                      </a:r>
                    </a:p>
                  </a:txBody>
                  <a:tcPr/>
                </a:tc>
                <a:extLst>
                  <a:ext uri="{0D108BD9-81ED-4DB2-BD59-A6C34878D82A}">
                    <a16:rowId xmlns:a16="http://schemas.microsoft.com/office/drawing/2014/main" val="3887824280"/>
                  </a:ext>
                </a:extLst>
              </a:tr>
              <a:tr h="370840">
                <a:tc>
                  <a:txBody>
                    <a:bodyPr/>
                    <a:lstStyle/>
                    <a:p>
                      <a:r>
                        <a:rPr lang="en-GB" sz="2400"/>
                        <a:t>8:40</a:t>
                      </a:r>
                    </a:p>
                  </a:txBody>
                  <a:tcPr/>
                </a:tc>
                <a:extLst>
                  <a:ext uri="{0D108BD9-81ED-4DB2-BD59-A6C34878D82A}">
                    <a16:rowId xmlns:a16="http://schemas.microsoft.com/office/drawing/2014/main" val="60693604"/>
                  </a:ext>
                </a:extLst>
              </a:tr>
            </a:tbl>
          </a:graphicData>
        </a:graphic>
      </p:graphicFrame>
      <p:graphicFrame>
        <p:nvGraphicFramePr>
          <p:cNvPr id="6" name="Table 5">
            <a:extLst>
              <a:ext uri="{FF2B5EF4-FFF2-40B4-BE49-F238E27FC236}">
                <a16:creationId xmlns:a16="http://schemas.microsoft.com/office/drawing/2014/main" id="{D7927BA1-E200-43D7-A5AD-8D0FAA94B24D}"/>
              </a:ext>
            </a:extLst>
          </p:cNvPr>
          <p:cNvGraphicFramePr>
            <a:graphicFrameLocks/>
          </p:cNvGraphicFramePr>
          <p:nvPr>
            <p:extLst>
              <p:ext uri="{D42A27DB-BD31-4B8C-83A1-F6EECF244321}">
                <p14:modId xmlns:p14="http://schemas.microsoft.com/office/powerpoint/2010/main" val="2195160825"/>
              </p:ext>
            </p:extLst>
          </p:nvPr>
        </p:nvGraphicFramePr>
        <p:xfrm>
          <a:off x="8976360" y="1905000"/>
          <a:ext cx="1402080" cy="36576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2273215383"/>
                    </a:ext>
                  </a:extLst>
                </a:gridCol>
              </a:tblGrid>
              <a:tr h="274320">
                <a:tc>
                  <a:txBody>
                    <a:bodyPr/>
                    <a:lstStyle/>
                    <a:p>
                      <a:r>
                        <a:rPr lang="en-GB" sz="2400"/>
                        <a:t>Fixed</a:t>
                      </a:r>
                    </a:p>
                  </a:txBody>
                  <a:tcPr/>
                </a:tc>
                <a:extLst>
                  <a:ext uri="{0D108BD9-81ED-4DB2-BD59-A6C34878D82A}">
                    <a16:rowId xmlns:a16="http://schemas.microsoft.com/office/drawing/2014/main" val="2569880159"/>
                  </a:ext>
                </a:extLst>
              </a:tr>
              <a:tr h="370840">
                <a:tc>
                  <a:txBody>
                    <a:bodyPr/>
                    <a:lstStyle/>
                    <a:p>
                      <a:r>
                        <a:rPr lang="en-GB" sz="2400"/>
                        <a:t>8:20</a:t>
                      </a:r>
                    </a:p>
                  </a:txBody>
                  <a:tcPr/>
                </a:tc>
                <a:extLst>
                  <a:ext uri="{0D108BD9-81ED-4DB2-BD59-A6C34878D82A}">
                    <a16:rowId xmlns:a16="http://schemas.microsoft.com/office/drawing/2014/main" val="4240160929"/>
                  </a:ext>
                </a:extLst>
              </a:tr>
              <a:tr h="370840">
                <a:tc>
                  <a:txBody>
                    <a:bodyPr/>
                    <a:lstStyle/>
                    <a:p>
                      <a:r>
                        <a:rPr lang="en-GB" sz="2400"/>
                        <a:t>8:24</a:t>
                      </a:r>
                    </a:p>
                  </a:txBody>
                  <a:tcPr/>
                </a:tc>
                <a:extLst>
                  <a:ext uri="{0D108BD9-81ED-4DB2-BD59-A6C34878D82A}">
                    <a16:rowId xmlns:a16="http://schemas.microsoft.com/office/drawing/2014/main" val="1576583370"/>
                  </a:ext>
                </a:extLst>
              </a:tr>
              <a:tr h="370840">
                <a:tc>
                  <a:txBody>
                    <a:bodyPr/>
                    <a:lstStyle/>
                    <a:p>
                      <a:r>
                        <a:rPr lang="en-GB" sz="2400" b="1" i="1"/>
                        <a:t>8:30</a:t>
                      </a:r>
                    </a:p>
                  </a:txBody>
                  <a:tcPr/>
                </a:tc>
                <a:extLst>
                  <a:ext uri="{0D108BD9-81ED-4DB2-BD59-A6C34878D82A}">
                    <a16:rowId xmlns:a16="http://schemas.microsoft.com/office/drawing/2014/main" val="497916538"/>
                  </a:ext>
                </a:extLst>
              </a:tr>
              <a:tr h="370840">
                <a:tc>
                  <a:txBody>
                    <a:bodyPr/>
                    <a:lstStyle/>
                    <a:p>
                      <a:r>
                        <a:rPr lang="en-GB" sz="2400" b="1" i="1"/>
                        <a:t>8:33</a:t>
                      </a:r>
                    </a:p>
                  </a:txBody>
                  <a:tcPr/>
                </a:tc>
                <a:extLst>
                  <a:ext uri="{0D108BD9-81ED-4DB2-BD59-A6C34878D82A}">
                    <a16:rowId xmlns:a16="http://schemas.microsoft.com/office/drawing/2014/main" val="1082882158"/>
                  </a:ext>
                </a:extLst>
              </a:tr>
              <a:tr h="370840">
                <a:tc>
                  <a:txBody>
                    <a:bodyPr/>
                    <a:lstStyle/>
                    <a:p>
                      <a:r>
                        <a:rPr lang="en-GB" sz="2400" b="1" i="1"/>
                        <a:t>8:35</a:t>
                      </a:r>
                    </a:p>
                  </a:txBody>
                  <a:tcPr/>
                </a:tc>
                <a:extLst>
                  <a:ext uri="{0D108BD9-81ED-4DB2-BD59-A6C34878D82A}">
                    <a16:rowId xmlns:a16="http://schemas.microsoft.com/office/drawing/2014/main" val="720710761"/>
                  </a:ext>
                </a:extLst>
              </a:tr>
              <a:tr h="370840">
                <a:tc>
                  <a:txBody>
                    <a:bodyPr/>
                    <a:lstStyle/>
                    <a:p>
                      <a:r>
                        <a:rPr lang="en-GB" sz="2400" b="1" i="1"/>
                        <a:t>8:37</a:t>
                      </a:r>
                    </a:p>
                  </a:txBody>
                  <a:tcPr/>
                </a:tc>
                <a:extLst>
                  <a:ext uri="{0D108BD9-81ED-4DB2-BD59-A6C34878D82A}">
                    <a16:rowId xmlns:a16="http://schemas.microsoft.com/office/drawing/2014/main" val="3887824280"/>
                  </a:ext>
                </a:extLst>
              </a:tr>
              <a:tr h="370840">
                <a:tc>
                  <a:txBody>
                    <a:bodyPr/>
                    <a:lstStyle/>
                    <a:p>
                      <a:r>
                        <a:rPr lang="en-GB" sz="2400" b="1" i="1"/>
                        <a:t>8:40</a:t>
                      </a:r>
                    </a:p>
                  </a:txBody>
                  <a:tcPr/>
                </a:tc>
                <a:extLst>
                  <a:ext uri="{0D108BD9-81ED-4DB2-BD59-A6C34878D82A}">
                    <a16:rowId xmlns:a16="http://schemas.microsoft.com/office/drawing/2014/main" val="60693604"/>
                  </a:ext>
                </a:extLst>
              </a:tr>
            </a:tbl>
          </a:graphicData>
        </a:graphic>
      </p:graphicFrame>
      <p:cxnSp>
        <p:nvCxnSpPr>
          <p:cNvPr id="8" name="Straight Arrow Connector 7">
            <a:extLst>
              <a:ext uri="{FF2B5EF4-FFF2-40B4-BE49-F238E27FC236}">
                <a16:creationId xmlns:a16="http://schemas.microsoft.com/office/drawing/2014/main" id="{AB6D22F4-F59D-43A7-85AB-84086001D8D8}"/>
              </a:ext>
            </a:extLst>
          </p:cNvPr>
          <p:cNvCxnSpPr>
            <a:cxnSpLocks/>
          </p:cNvCxnSpPr>
          <p:nvPr/>
        </p:nvCxnSpPr>
        <p:spPr>
          <a:xfrm>
            <a:off x="4122420" y="3733800"/>
            <a:ext cx="13487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88CCF3-B7A1-449B-8903-212CD221F4A1}"/>
              </a:ext>
            </a:extLst>
          </p:cNvPr>
          <p:cNvCxnSpPr>
            <a:cxnSpLocks/>
          </p:cNvCxnSpPr>
          <p:nvPr/>
        </p:nvCxnSpPr>
        <p:spPr>
          <a:xfrm>
            <a:off x="7368540" y="3733800"/>
            <a:ext cx="13487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27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6" name="Rectangle 17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7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EA439-EE1D-4DDF-9CA8-B6FDAFBB3806}"/>
              </a:ext>
            </a:extLst>
          </p:cNvPr>
          <p:cNvSpPr>
            <a:spLocks noGrp="1"/>
          </p:cNvSpPr>
          <p:nvPr>
            <p:ph type="title"/>
          </p:nvPr>
        </p:nvSpPr>
        <p:spPr>
          <a:xfrm>
            <a:off x="838200" y="365125"/>
            <a:ext cx="3822189" cy="1899912"/>
          </a:xfrm>
        </p:spPr>
        <p:txBody>
          <a:bodyPr>
            <a:normAutofit/>
          </a:bodyPr>
          <a:lstStyle/>
          <a:p>
            <a:r>
              <a:rPr lang="en-GB" sz="4000"/>
              <a:t>Introduction</a:t>
            </a:r>
          </a:p>
        </p:txBody>
      </p:sp>
      <p:sp>
        <p:nvSpPr>
          <p:cNvPr id="3" name="Content Placeholder 2">
            <a:extLst>
              <a:ext uri="{FF2B5EF4-FFF2-40B4-BE49-F238E27FC236}">
                <a16:creationId xmlns:a16="http://schemas.microsoft.com/office/drawing/2014/main" id="{33E7CAF7-CF00-4204-8806-E53BCBEF818F}"/>
              </a:ext>
            </a:extLst>
          </p:cNvPr>
          <p:cNvSpPr>
            <a:spLocks noGrp="1"/>
          </p:cNvSpPr>
          <p:nvPr>
            <p:ph idx="1"/>
          </p:nvPr>
        </p:nvSpPr>
        <p:spPr>
          <a:xfrm>
            <a:off x="838200" y="2000250"/>
            <a:ext cx="6079434" cy="4176713"/>
          </a:xfrm>
        </p:spPr>
        <p:txBody>
          <a:bodyPr>
            <a:normAutofit/>
          </a:bodyPr>
          <a:lstStyle/>
          <a:p>
            <a:endParaRPr lang="en-GB" sz="1900"/>
          </a:p>
          <a:p>
            <a:r>
              <a:rPr lang="en-GB" sz="1900"/>
              <a:t>One of the leading deterrents to bus use is the “belief that buses cannot be relied on to stick to their timetables”.</a:t>
            </a:r>
          </a:p>
          <a:p>
            <a:r>
              <a:rPr lang="en-GB" sz="1900"/>
              <a:t>98% of buses in Great Britain are equipped with Automatic Vehicle Location Devices.</a:t>
            </a:r>
          </a:p>
          <a:p>
            <a:r>
              <a:rPr lang="en-GB" sz="1900"/>
              <a:t>This historical data has been used to drive a search optimisation algorithm based on three criteria. </a:t>
            </a:r>
          </a:p>
        </p:txBody>
      </p:sp>
    </p:spTree>
    <p:extLst>
      <p:ext uri="{BB962C8B-B14F-4D97-AF65-F5344CB8AC3E}">
        <p14:creationId xmlns:p14="http://schemas.microsoft.com/office/powerpoint/2010/main" val="337713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85F3FA-D80B-4116-BEDC-D0CBE6F5417F}"/>
              </a:ext>
            </a:extLst>
          </p:cNvPr>
          <p:cNvSpPr>
            <a:spLocks noGrp="1"/>
          </p:cNvSpPr>
          <p:nvPr>
            <p:ph idx="1"/>
          </p:nvPr>
        </p:nvSpPr>
        <p:spPr>
          <a:xfrm>
            <a:off x="838200" y="1841499"/>
            <a:ext cx="10515600" cy="4335463"/>
          </a:xfrm>
        </p:spPr>
        <p:txBody>
          <a:bodyPr>
            <a:normAutofit/>
          </a:bodyPr>
          <a:lstStyle/>
          <a:p>
            <a:r>
              <a:rPr lang="en-GB"/>
              <a:t>Any timetable record that is adjusted is added to the tabu-list.</a:t>
            </a:r>
          </a:p>
          <a:p>
            <a:r>
              <a:rPr lang="en-GB" b="0" i="0">
                <a:solidFill>
                  <a:srgbClr val="202124"/>
                </a:solidFill>
                <a:effectLst/>
                <a:latin typeface="Google Sans"/>
              </a:rPr>
              <a:t>Regardless</a:t>
            </a:r>
            <a:r>
              <a:rPr lang="en-GB"/>
              <a:t> of the amount or direction of change; as it’s difficult to distinguish what is perceptually the same timetable.</a:t>
            </a:r>
          </a:p>
          <a:p>
            <a:r>
              <a:rPr lang="en-GB"/>
              <a:t>Timetable records remain tabu for a user-customisable tabu-tenure length.</a:t>
            </a:r>
          </a:p>
          <a:p>
            <a:r>
              <a:rPr lang="en-GB"/>
              <a:t>If a proposed move is attempting to alter tabu-records the move is rejected and a new neighbourhood move is tested. </a:t>
            </a:r>
          </a:p>
          <a:p>
            <a:r>
              <a:rPr lang="en-GB" b="1"/>
              <a:t> </a:t>
            </a:r>
            <a:r>
              <a:rPr lang="en-GB" b="1">
                <a:solidFill>
                  <a:srgbClr val="00B0F0"/>
                </a:solidFill>
              </a:rPr>
              <a:t>Prevents getting stuck in local optimums. </a:t>
            </a:r>
          </a:p>
        </p:txBody>
      </p:sp>
      <p:sp>
        <p:nvSpPr>
          <p:cNvPr id="2" name="Title 1">
            <a:extLst>
              <a:ext uri="{FF2B5EF4-FFF2-40B4-BE49-F238E27FC236}">
                <a16:creationId xmlns:a16="http://schemas.microsoft.com/office/drawing/2014/main" id="{9CBAF17A-7712-40F8-AEA0-7D410ADF4282}"/>
              </a:ext>
            </a:extLst>
          </p:cNvPr>
          <p:cNvSpPr>
            <a:spLocks noGrp="1"/>
          </p:cNvSpPr>
          <p:nvPr>
            <p:ph type="title"/>
          </p:nvPr>
        </p:nvSpPr>
        <p:spPr/>
        <p:txBody>
          <a:bodyPr/>
          <a:lstStyle/>
          <a:p>
            <a:r>
              <a:rPr lang="en-GB"/>
              <a:t>Tabu List</a:t>
            </a:r>
          </a:p>
        </p:txBody>
      </p:sp>
    </p:spTree>
    <p:extLst>
      <p:ext uri="{BB962C8B-B14F-4D97-AF65-F5344CB8AC3E}">
        <p14:creationId xmlns:p14="http://schemas.microsoft.com/office/powerpoint/2010/main" val="2503619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71D4D0-04E3-46E5-B692-C83B1F5CBE98}"/>
              </a:ext>
            </a:extLst>
          </p:cNvPr>
          <p:cNvSpPr>
            <a:spLocks noGrp="1"/>
          </p:cNvSpPr>
          <p:nvPr>
            <p:ph type="title"/>
          </p:nvPr>
        </p:nvSpPr>
        <p:spPr/>
        <p:txBody>
          <a:bodyPr/>
          <a:lstStyle/>
          <a:p>
            <a:r>
              <a:rPr lang="en-GB"/>
              <a:t>Evaluation of Solution</a:t>
            </a:r>
          </a:p>
        </p:txBody>
      </p:sp>
      <p:sp>
        <p:nvSpPr>
          <p:cNvPr id="5" name="Content Placeholder 4">
            <a:extLst>
              <a:ext uri="{FF2B5EF4-FFF2-40B4-BE49-F238E27FC236}">
                <a16:creationId xmlns:a16="http://schemas.microsoft.com/office/drawing/2014/main" id="{9FBF7461-5092-4D27-A1DD-ED1BD69B9C56}"/>
              </a:ext>
            </a:extLst>
          </p:cNvPr>
          <p:cNvSpPr>
            <a:spLocks noGrp="1"/>
          </p:cNvSpPr>
          <p:nvPr>
            <p:ph idx="1"/>
          </p:nvPr>
        </p:nvSpPr>
        <p:spPr>
          <a:xfrm>
            <a:off x="838200" y="2267585"/>
            <a:ext cx="10515600" cy="4351338"/>
          </a:xfrm>
        </p:spPr>
        <p:txBody>
          <a:bodyPr>
            <a:normAutofit/>
          </a:bodyPr>
          <a:lstStyle/>
          <a:p>
            <a:pPr marL="0" indent="0" algn="ctr">
              <a:buNone/>
            </a:pPr>
            <a:r>
              <a:rPr lang="en-GB" sz="4000" b="1" i="1"/>
              <a:t>The sum of all the absolute raw blame values of all records in the solution.</a:t>
            </a:r>
          </a:p>
          <a:p>
            <a:pPr marL="0" indent="0">
              <a:buNone/>
            </a:pPr>
            <a:endParaRPr lang="en-GB" sz="3200"/>
          </a:p>
          <a:p>
            <a:r>
              <a:rPr lang="en-GB" sz="3200"/>
              <a:t>Can be thought of as the total number of minutes a solution is away from a theoretically perfect solution.</a:t>
            </a:r>
          </a:p>
          <a:p>
            <a:r>
              <a:rPr lang="en-GB" sz="3200"/>
              <a:t>Hence </a:t>
            </a:r>
            <a:r>
              <a:rPr lang="en-GB" sz="3200" b="1">
                <a:solidFill>
                  <a:srgbClr val="00B0F0"/>
                </a:solidFill>
              </a:rPr>
              <a:t>lower is better</a:t>
            </a:r>
            <a:r>
              <a:rPr lang="en-GB" sz="3200"/>
              <a:t>, zero being a perfect solution.</a:t>
            </a:r>
          </a:p>
        </p:txBody>
      </p:sp>
    </p:spTree>
    <p:extLst>
      <p:ext uri="{BB962C8B-B14F-4D97-AF65-F5344CB8AC3E}">
        <p14:creationId xmlns:p14="http://schemas.microsoft.com/office/powerpoint/2010/main" val="260524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60F8-9B9A-4145-8B97-EE9092184007}"/>
              </a:ext>
            </a:extLst>
          </p:cNvPr>
          <p:cNvSpPr>
            <a:spLocks noGrp="1"/>
          </p:cNvSpPr>
          <p:nvPr>
            <p:ph type="title"/>
          </p:nvPr>
        </p:nvSpPr>
        <p:spPr/>
        <p:txBody>
          <a:bodyPr/>
          <a:lstStyle/>
          <a:p>
            <a:r>
              <a:rPr lang="en-GB"/>
              <a:t>Iterating</a:t>
            </a:r>
          </a:p>
        </p:txBody>
      </p:sp>
      <p:sp>
        <p:nvSpPr>
          <p:cNvPr id="3" name="Content Placeholder 2">
            <a:extLst>
              <a:ext uri="{FF2B5EF4-FFF2-40B4-BE49-F238E27FC236}">
                <a16:creationId xmlns:a16="http://schemas.microsoft.com/office/drawing/2014/main" id="{CF5FB1F4-E451-4297-A64A-79058F9AFE20}"/>
              </a:ext>
            </a:extLst>
          </p:cNvPr>
          <p:cNvSpPr>
            <a:spLocks noGrp="1"/>
          </p:cNvSpPr>
          <p:nvPr>
            <p:ph idx="1"/>
          </p:nvPr>
        </p:nvSpPr>
        <p:spPr>
          <a:xfrm>
            <a:off x="838200" y="2498725"/>
            <a:ext cx="10515600" cy="2695575"/>
          </a:xfrm>
        </p:spPr>
        <p:txBody>
          <a:bodyPr/>
          <a:lstStyle/>
          <a:p>
            <a:r>
              <a:rPr lang="en-GB"/>
              <a:t>Best move/solution selected out of the candidate list of solutions.</a:t>
            </a:r>
          </a:p>
          <a:p>
            <a:r>
              <a:rPr lang="en-GB"/>
              <a:t>Cycle repeats, selecting the top N problem areas of the new current solution to build the neighbourhood.</a:t>
            </a:r>
          </a:p>
          <a:p>
            <a:r>
              <a:rPr lang="en-GB"/>
              <a:t>The </a:t>
            </a:r>
            <a:r>
              <a:rPr lang="en-GB" b="1">
                <a:solidFill>
                  <a:srgbClr val="00B0F0"/>
                </a:solidFill>
              </a:rPr>
              <a:t>search algorithm will continue until some threshold iteration count </a:t>
            </a:r>
            <a:r>
              <a:rPr lang="en-GB"/>
              <a:t>has been achieved. </a:t>
            </a:r>
          </a:p>
        </p:txBody>
      </p:sp>
    </p:spTree>
    <p:extLst>
      <p:ext uri="{BB962C8B-B14F-4D97-AF65-F5344CB8AC3E}">
        <p14:creationId xmlns:p14="http://schemas.microsoft.com/office/powerpoint/2010/main" val="315756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1690-CD78-4CF2-B638-293A45F45817}"/>
              </a:ext>
            </a:extLst>
          </p:cNvPr>
          <p:cNvSpPr>
            <a:spLocks noGrp="1"/>
          </p:cNvSpPr>
          <p:nvPr>
            <p:ph type="title"/>
          </p:nvPr>
        </p:nvSpPr>
        <p:spPr/>
        <p:txBody>
          <a:bodyPr/>
          <a:lstStyle/>
          <a:p>
            <a:r>
              <a:rPr lang="en-GB"/>
              <a:t>Optimisation Criteria</a:t>
            </a:r>
          </a:p>
        </p:txBody>
      </p:sp>
      <p:sp>
        <p:nvSpPr>
          <p:cNvPr id="4" name="Content Placeholder 2">
            <a:extLst>
              <a:ext uri="{FF2B5EF4-FFF2-40B4-BE49-F238E27FC236}">
                <a16:creationId xmlns:a16="http://schemas.microsoft.com/office/drawing/2014/main" id="{69A85845-3AB2-4915-B206-6430758C8459}"/>
              </a:ext>
            </a:extLst>
          </p:cNvPr>
          <p:cNvSpPr>
            <a:spLocks noGrp="1"/>
          </p:cNvSpPr>
          <p:nvPr>
            <p:ph idx="1"/>
          </p:nvPr>
        </p:nvSpPr>
        <p:spPr>
          <a:xfrm>
            <a:off x="838200" y="1664307"/>
            <a:ext cx="10515600" cy="903222"/>
          </a:xfrm>
        </p:spPr>
        <p:txBody>
          <a:bodyPr>
            <a:normAutofit/>
          </a:bodyPr>
          <a:lstStyle/>
          <a:p>
            <a:pPr marL="0" indent="0" algn="ctr">
              <a:buNone/>
            </a:pPr>
            <a:r>
              <a:rPr lang="en-GB" sz="2400" b="1"/>
              <a:t>1.</a:t>
            </a:r>
            <a:r>
              <a:rPr lang="en-GB" sz="2400" b="1">
                <a:solidFill>
                  <a:srgbClr val="00B0F0"/>
                </a:solidFill>
              </a:rPr>
              <a:t> Minimise the unneeded slack (dwell) time at timing points </a:t>
            </a:r>
            <a:r>
              <a:rPr lang="en-GB" sz="2400" b="1"/>
              <a:t>and the travel times at every stop while balancing the percentage of buses predicted to be “on-time”. </a:t>
            </a:r>
          </a:p>
        </p:txBody>
      </p:sp>
      <p:sp>
        <p:nvSpPr>
          <p:cNvPr id="5" name="Content Placeholder 2">
            <a:extLst>
              <a:ext uri="{FF2B5EF4-FFF2-40B4-BE49-F238E27FC236}">
                <a16:creationId xmlns:a16="http://schemas.microsoft.com/office/drawing/2014/main" id="{66131F0B-BE36-4D39-9E58-3B47F61E28AA}"/>
              </a:ext>
            </a:extLst>
          </p:cNvPr>
          <p:cNvSpPr txBox="1">
            <a:spLocks/>
          </p:cNvSpPr>
          <p:nvPr/>
        </p:nvSpPr>
        <p:spPr>
          <a:xfrm>
            <a:off x="920092" y="3232486"/>
            <a:ext cx="10515600" cy="14715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a:t>2. Minimise the </a:t>
            </a:r>
            <a:r>
              <a:rPr lang="en-GB" sz="2400" b="1">
                <a:solidFill>
                  <a:srgbClr val="00B0F0"/>
                </a:solidFill>
              </a:rPr>
              <a:t>total number of changes and the severity </a:t>
            </a:r>
            <a:r>
              <a:rPr lang="en-GB" sz="2400" b="1"/>
              <a:t>of the changes, aiming to keep the timetable as close to the original as possible. Too many changes at once make it difficult to be able to reliably predict how it is likely to function.</a:t>
            </a:r>
          </a:p>
        </p:txBody>
      </p:sp>
      <p:sp>
        <p:nvSpPr>
          <p:cNvPr id="6" name="Content Placeholder 2">
            <a:extLst>
              <a:ext uri="{FF2B5EF4-FFF2-40B4-BE49-F238E27FC236}">
                <a16:creationId xmlns:a16="http://schemas.microsoft.com/office/drawing/2014/main" id="{8CDC6F2D-C66A-4337-8492-A0AC8DA843D8}"/>
              </a:ext>
            </a:extLst>
          </p:cNvPr>
          <p:cNvSpPr txBox="1">
            <a:spLocks/>
          </p:cNvSpPr>
          <p:nvPr/>
        </p:nvSpPr>
        <p:spPr>
          <a:xfrm>
            <a:off x="838200" y="4889500"/>
            <a:ext cx="10515600" cy="1123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400" b="1"/>
              <a:t>3. </a:t>
            </a:r>
            <a:r>
              <a:rPr lang="en-GB" sz="2400" b="1">
                <a:solidFill>
                  <a:srgbClr val="00B0F0"/>
                </a:solidFill>
              </a:rPr>
              <a:t>Maximise the uniform distribution of different services </a:t>
            </a:r>
            <a:r>
              <a:rPr lang="en-GB" sz="2400" b="1"/>
              <a:t>arriving at the same stop, by spreading out headway times. This requires identifying routes that share a common route-segment.</a:t>
            </a:r>
          </a:p>
          <a:p>
            <a:pPr marL="0" indent="0" algn="ctr">
              <a:buFont typeface="Arial" panose="020B0604020202020204" pitchFamily="34" charset="0"/>
              <a:buNone/>
            </a:pPr>
            <a:endParaRPr lang="en-GB" sz="2400" b="1"/>
          </a:p>
        </p:txBody>
      </p:sp>
      <p:sp>
        <p:nvSpPr>
          <p:cNvPr id="7" name="Content Placeholder 2">
            <a:extLst>
              <a:ext uri="{FF2B5EF4-FFF2-40B4-BE49-F238E27FC236}">
                <a16:creationId xmlns:a16="http://schemas.microsoft.com/office/drawing/2014/main" id="{A242D33D-844B-4DC3-AAFC-4445C88C9322}"/>
              </a:ext>
            </a:extLst>
          </p:cNvPr>
          <p:cNvSpPr txBox="1">
            <a:spLocks/>
          </p:cNvSpPr>
          <p:nvPr/>
        </p:nvSpPr>
        <p:spPr>
          <a:xfrm>
            <a:off x="954428" y="1720655"/>
            <a:ext cx="10317480" cy="79052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i="1"/>
              <a:t>How likely a bus is to meet its scheduled times, given traffic and passenger demand levels.</a:t>
            </a:r>
          </a:p>
        </p:txBody>
      </p:sp>
      <p:sp>
        <p:nvSpPr>
          <p:cNvPr id="10" name="Rectangle 9">
            <a:extLst>
              <a:ext uri="{FF2B5EF4-FFF2-40B4-BE49-F238E27FC236}">
                <a16:creationId xmlns:a16="http://schemas.microsoft.com/office/drawing/2014/main" id="{B9CECA84-F8AD-4DFA-B186-F0CDEECDD11C}"/>
              </a:ext>
            </a:extLst>
          </p:cNvPr>
          <p:cNvSpPr/>
          <p:nvPr/>
        </p:nvSpPr>
        <p:spPr>
          <a:xfrm>
            <a:off x="516936" y="3163654"/>
            <a:ext cx="10754972" cy="1123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i="1">
                <a:solidFill>
                  <a:schemeClr val="tx1"/>
                </a:solidFill>
              </a:rPr>
              <a:t>Keep changes to a minimal to bear resemblance to original timetables.</a:t>
            </a:r>
          </a:p>
        </p:txBody>
      </p:sp>
      <p:sp>
        <p:nvSpPr>
          <p:cNvPr id="13" name="Rectangle 12">
            <a:extLst>
              <a:ext uri="{FF2B5EF4-FFF2-40B4-BE49-F238E27FC236}">
                <a16:creationId xmlns:a16="http://schemas.microsoft.com/office/drawing/2014/main" id="{A1797303-B048-4413-AE55-A69B3E534C9B}"/>
              </a:ext>
            </a:extLst>
          </p:cNvPr>
          <p:cNvSpPr/>
          <p:nvPr/>
        </p:nvSpPr>
        <p:spPr>
          <a:xfrm>
            <a:off x="800406" y="4807514"/>
            <a:ext cx="10754972" cy="1123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rtl="0" eaLnBrk="1" latinLnBrk="0" hangingPunct="1">
              <a:spcBef>
                <a:spcPts val="0"/>
              </a:spcBef>
              <a:spcAft>
                <a:spcPts val="0"/>
              </a:spcAft>
            </a:pPr>
            <a:r>
              <a:rPr lang="en-GB" sz="2400" i="1" kern="1200">
                <a:solidFill>
                  <a:srgbClr val="000000"/>
                </a:solidFill>
                <a:effectLst/>
                <a:latin typeface="Calibri" panose="020F0502020204030204" pitchFamily="34" charset="0"/>
                <a:ea typeface="+mn-ea"/>
                <a:cs typeface="+mn-cs"/>
              </a:rPr>
              <a:t>Preventing bunches of buses turning up at a stop a specific times of the day. When all services share a route-segment. </a:t>
            </a:r>
            <a:endParaRPr lang="en-GB" sz="3200">
              <a:effectLst/>
            </a:endParaRPr>
          </a:p>
        </p:txBody>
      </p:sp>
    </p:spTree>
    <p:extLst>
      <p:ext uri="{BB962C8B-B14F-4D97-AF65-F5344CB8AC3E}">
        <p14:creationId xmlns:p14="http://schemas.microsoft.com/office/powerpoint/2010/main" val="356922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841909D-135F-4560-B677-886FEDA381D7}"/>
              </a:ext>
            </a:extLst>
          </p:cNvPr>
          <p:cNvCxnSpPr/>
          <p:nvPr/>
        </p:nvCxnSpPr>
        <p:spPr>
          <a:xfrm>
            <a:off x="933412" y="3671265"/>
            <a:ext cx="493383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EA368D-CD6C-4871-BCE3-01B36B190D6A}"/>
              </a:ext>
            </a:extLst>
          </p:cNvPr>
          <p:cNvCxnSpPr/>
          <p:nvPr/>
        </p:nvCxnSpPr>
        <p:spPr>
          <a:xfrm>
            <a:off x="933412" y="3761694"/>
            <a:ext cx="4933830" cy="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9EA7083-2469-42EF-AB1F-06610CF981B1}"/>
              </a:ext>
            </a:extLst>
          </p:cNvPr>
          <p:cNvCxnSpPr/>
          <p:nvPr/>
        </p:nvCxnSpPr>
        <p:spPr>
          <a:xfrm>
            <a:off x="933412" y="3852899"/>
            <a:ext cx="4933830" cy="0"/>
          </a:xfrm>
          <a:prstGeom prst="line">
            <a:avLst/>
          </a:prstGeom>
          <a:ln w="571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51FFED-37D0-460C-A7C3-1080251CC7DE}"/>
              </a:ext>
            </a:extLst>
          </p:cNvPr>
          <p:cNvCxnSpPr/>
          <p:nvPr/>
        </p:nvCxnSpPr>
        <p:spPr>
          <a:xfrm>
            <a:off x="933412" y="3590884"/>
            <a:ext cx="4933830"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6BFF37-CA86-4BED-83BF-3B7D81728115}"/>
              </a:ext>
            </a:extLst>
          </p:cNvPr>
          <p:cNvCxnSpPr/>
          <p:nvPr/>
        </p:nvCxnSpPr>
        <p:spPr>
          <a:xfrm>
            <a:off x="933412" y="3505478"/>
            <a:ext cx="493383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1A73EE7D-E56B-46E0-B1AA-F12D363B9EAF}"/>
              </a:ext>
            </a:extLst>
          </p:cNvPr>
          <p:cNvSpPr/>
          <p:nvPr/>
        </p:nvSpPr>
        <p:spPr>
          <a:xfrm>
            <a:off x="2357890" y="3447715"/>
            <a:ext cx="447100" cy="447100"/>
          </a:xfrm>
          <a:prstGeom prst="ellipse">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C9990BF9-E293-467F-917E-0A29A51890F3}"/>
              </a:ext>
            </a:extLst>
          </p:cNvPr>
          <p:cNvSpPr/>
          <p:nvPr/>
        </p:nvSpPr>
        <p:spPr>
          <a:xfrm>
            <a:off x="759996" y="3447714"/>
            <a:ext cx="447100" cy="447100"/>
          </a:xfrm>
          <a:prstGeom prst="ellipse">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093F1CD8-60A8-40B3-958C-06453C6A5D2D}"/>
              </a:ext>
            </a:extLst>
          </p:cNvPr>
          <p:cNvSpPr/>
          <p:nvPr/>
        </p:nvSpPr>
        <p:spPr>
          <a:xfrm>
            <a:off x="4112566" y="3447714"/>
            <a:ext cx="447100" cy="447100"/>
          </a:xfrm>
          <a:prstGeom prst="ellipse">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5166051F-71DB-476B-B353-F0A0C2C7C8C9}"/>
              </a:ext>
            </a:extLst>
          </p:cNvPr>
          <p:cNvCxnSpPr>
            <a:cxnSpLocks/>
          </p:cNvCxnSpPr>
          <p:nvPr/>
        </p:nvCxnSpPr>
        <p:spPr>
          <a:xfrm>
            <a:off x="7263918" y="5007608"/>
            <a:ext cx="4931233" cy="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4DFCF3-6A9C-4494-AD73-0BF06E73C91E}"/>
              </a:ext>
            </a:extLst>
          </p:cNvPr>
          <p:cNvCxnSpPr>
            <a:cxnSpLocks/>
          </p:cNvCxnSpPr>
          <p:nvPr/>
        </p:nvCxnSpPr>
        <p:spPr>
          <a:xfrm>
            <a:off x="7261321" y="5098813"/>
            <a:ext cx="4933830" cy="0"/>
          </a:xfrm>
          <a:prstGeom prst="line">
            <a:avLst/>
          </a:prstGeom>
          <a:ln w="571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E24B5AF-1B52-4F31-8785-909AAA49EC84}"/>
              </a:ext>
            </a:extLst>
          </p:cNvPr>
          <p:cNvCxnSpPr>
            <a:cxnSpLocks/>
          </p:cNvCxnSpPr>
          <p:nvPr/>
        </p:nvCxnSpPr>
        <p:spPr>
          <a:xfrm>
            <a:off x="5834776" y="3788538"/>
            <a:ext cx="1528529" cy="1255405"/>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19E8D7E-B2E4-4E1E-ABEC-31698239355F}"/>
              </a:ext>
            </a:extLst>
          </p:cNvPr>
          <p:cNvCxnSpPr>
            <a:cxnSpLocks/>
          </p:cNvCxnSpPr>
          <p:nvPr/>
        </p:nvCxnSpPr>
        <p:spPr>
          <a:xfrm>
            <a:off x="5817108" y="3894814"/>
            <a:ext cx="1444213" cy="1203998"/>
          </a:xfrm>
          <a:prstGeom prst="line">
            <a:avLst/>
          </a:prstGeom>
          <a:ln w="571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9A73C5-21BF-43AD-B17B-E966570677D9}"/>
              </a:ext>
            </a:extLst>
          </p:cNvPr>
          <p:cNvCxnSpPr>
            <a:cxnSpLocks/>
          </p:cNvCxnSpPr>
          <p:nvPr/>
        </p:nvCxnSpPr>
        <p:spPr>
          <a:xfrm>
            <a:off x="7263918" y="2756272"/>
            <a:ext cx="2224838"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63E2A4-F2C8-4E85-A9AB-B487A5785E67}"/>
              </a:ext>
            </a:extLst>
          </p:cNvPr>
          <p:cNvCxnSpPr/>
          <p:nvPr/>
        </p:nvCxnSpPr>
        <p:spPr>
          <a:xfrm>
            <a:off x="7263918" y="2664587"/>
            <a:ext cx="4933830"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035BE52-F594-457A-AD3F-B4360CAE5F27}"/>
              </a:ext>
            </a:extLst>
          </p:cNvPr>
          <p:cNvCxnSpPr/>
          <p:nvPr/>
        </p:nvCxnSpPr>
        <p:spPr>
          <a:xfrm>
            <a:off x="7263918" y="2575414"/>
            <a:ext cx="493383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330986D-EAD7-4E45-89B4-FB5193F6814E}"/>
              </a:ext>
            </a:extLst>
          </p:cNvPr>
          <p:cNvSpPr/>
          <p:nvPr/>
        </p:nvSpPr>
        <p:spPr>
          <a:xfrm>
            <a:off x="7168530" y="4835465"/>
            <a:ext cx="447100" cy="447100"/>
          </a:xfrm>
          <a:prstGeom prst="ellipse">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92B61B1-DD33-4A17-A6AA-BEFF8F95431E}"/>
              </a:ext>
            </a:extLst>
          </p:cNvPr>
          <p:cNvSpPr/>
          <p:nvPr/>
        </p:nvSpPr>
        <p:spPr>
          <a:xfrm>
            <a:off x="9282434" y="4835465"/>
            <a:ext cx="447100" cy="447100"/>
          </a:xfrm>
          <a:prstGeom prst="ellipse">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a:extLst>
              <a:ext uri="{FF2B5EF4-FFF2-40B4-BE49-F238E27FC236}">
                <a16:creationId xmlns:a16="http://schemas.microsoft.com/office/drawing/2014/main" id="{D533D844-E603-4797-88CF-A1A65C89D5AE}"/>
              </a:ext>
            </a:extLst>
          </p:cNvPr>
          <p:cNvCxnSpPr/>
          <p:nvPr/>
        </p:nvCxnSpPr>
        <p:spPr>
          <a:xfrm rot="19630153">
            <a:off x="5719730" y="3222577"/>
            <a:ext cx="18566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4B9D99-64E7-4E12-A9A9-204425997D05}"/>
              </a:ext>
            </a:extLst>
          </p:cNvPr>
          <p:cNvCxnSpPr/>
          <p:nvPr/>
        </p:nvCxnSpPr>
        <p:spPr>
          <a:xfrm rot="19630153">
            <a:off x="5670022" y="3145537"/>
            <a:ext cx="1856675"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EC16AEA-D921-4D00-A17D-D596BEDA0204}"/>
              </a:ext>
            </a:extLst>
          </p:cNvPr>
          <p:cNvCxnSpPr/>
          <p:nvPr/>
        </p:nvCxnSpPr>
        <p:spPr>
          <a:xfrm rot="19630153">
            <a:off x="5621676" y="3070607"/>
            <a:ext cx="1856675"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DEBCC059-BD9C-4832-AD5A-88D45382F300}"/>
              </a:ext>
            </a:extLst>
          </p:cNvPr>
          <p:cNvSpPr/>
          <p:nvPr/>
        </p:nvSpPr>
        <p:spPr>
          <a:xfrm>
            <a:off x="5593558" y="3447714"/>
            <a:ext cx="447100" cy="447100"/>
          </a:xfrm>
          <a:prstGeom prst="ellipse">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832069D1-C928-43B5-8868-2705315CBBEF}"/>
              </a:ext>
            </a:extLst>
          </p:cNvPr>
          <p:cNvSpPr/>
          <p:nvPr/>
        </p:nvSpPr>
        <p:spPr>
          <a:xfrm>
            <a:off x="7168530" y="2441037"/>
            <a:ext cx="447100" cy="447100"/>
          </a:xfrm>
          <a:prstGeom prst="ellipse">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8D0C9F1E-95A8-4539-8760-361EA554B528}"/>
              </a:ext>
            </a:extLst>
          </p:cNvPr>
          <p:cNvSpPr txBox="1"/>
          <p:nvPr/>
        </p:nvSpPr>
        <p:spPr>
          <a:xfrm>
            <a:off x="8796371" y="1875860"/>
            <a:ext cx="14192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UTC Reading</a:t>
            </a:r>
          </a:p>
        </p:txBody>
      </p:sp>
      <p:sp>
        <p:nvSpPr>
          <p:cNvPr id="43" name="TextBox 42">
            <a:extLst>
              <a:ext uri="{FF2B5EF4-FFF2-40B4-BE49-F238E27FC236}">
                <a16:creationId xmlns:a16="http://schemas.microsoft.com/office/drawing/2014/main" id="{F45B1022-42D1-45E3-BD73-37F71FD9798B}"/>
              </a:ext>
            </a:extLst>
          </p:cNvPr>
          <p:cNvSpPr txBox="1"/>
          <p:nvPr/>
        </p:nvSpPr>
        <p:spPr>
          <a:xfrm>
            <a:off x="3648951" y="2642229"/>
            <a:ext cx="14192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Reading College</a:t>
            </a:r>
          </a:p>
        </p:txBody>
      </p:sp>
      <p:sp>
        <p:nvSpPr>
          <p:cNvPr id="44" name="TextBox 43">
            <a:extLst>
              <a:ext uri="{FF2B5EF4-FFF2-40B4-BE49-F238E27FC236}">
                <a16:creationId xmlns:a16="http://schemas.microsoft.com/office/drawing/2014/main" id="{9A59EA4E-7322-4BA2-808C-0038367F06DA}"/>
              </a:ext>
            </a:extLst>
          </p:cNvPr>
          <p:cNvSpPr txBox="1"/>
          <p:nvPr/>
        </p:nvSpPr>
        <p:spPr>
          <a:xfrm>
            <a:off x="223799" y="2603483"/>
            <a:ext cx="14192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City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Centre</a:t>
            </a:r>
          </a:p>
        </p:txBody>
      </p:sp>
      <p:pic>
        <p:nvPicPr>
          <p:cNvPr id="1026" name="Picture 2" descr="Bus Icon PNG Images, Free Transparent Bus Icon Download - KindPNG">
            <a:extLst>
              <a:ext uri="{FF2B5EF4-FFF2-40B4-BE49-F238E27FC236}">
                <a16:creationId xmlns:a16="http://schemas.microsoft.com/office/drawing/2014/main" id="{2F60ABB7-ABE0-4F23-968A-54C10FBBD94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5400" r="94000">
                        <a14:foregroundMark x1="7000" y1="23214" x2="5600" y2="37143"/>
                        <a14:foregroundMark x1="5600" y1="39286" x2="7200" y2="58571"/>
                        <a14:foregroundMark x1="7200" y1="58571" x2="7800" y2="58929"/>
                        <a14:foregroundMark x1="30200" y1="74286" x2="30200" y2="74286"/>
                        <a14:foregroundMark x1="83800" y1="73214" x2="83800" y2="73214"/>
                        <a14:foregroundMark x1="95200" y1="63929" x2="94000" y2="25714"/>
                        <a14:foregroundMark x1="94000" y1="25714" x2="93200" y2="23571"/>
                      </a14:backgroundRemoval>
                    </a14:imgEffect>
                  </a14:imgLayer>
                </a14:imgProps>
              </a:ext>
              <a:ext uri="{28A0092B-C50C-407E-A947-70E740481C1C}">
                <a14:useLocalDpi xmlns:a14="http://schemas.microsoft.com/office/drawing/2010/main" val="0"/>
              </a:ext>
            </a:extLst>
          </a:blip>
          <a:srcRect/>
          <a:stretch>
            <a:fillRect/>
          </a:stretch>
        </p:blipFill>
        <p:spPr bwMode="auto">
          <a:xfrm>
            <a:off x="-1425777" y="2634233"/>
            <a:ext cx="1419226" cy="79476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Bus Icon PNG Images, Free Transparent Bus Icon Download - KindPNG">
            <a:extLst>
              <a:ext uri="{FF2B5EF4-FFF2-40B4-BE49-F238E27FC236}">
                <a16:creationId xmlns:a16="http://schemas.microsoft.com/office/drawing/2014/main" id="{A1D983A4-AD7D-4282-9CEE-F20ED1A2591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5400" r="94000">
                        <a14:foregroundMark x1="7000" y1="23214" x2="5600" y2="37143"/>
                        <a14:foregroundMark x1="5600" y1="39286" x2="7200" y2="58571"/>
                        <a14:foregroundMark x1="7200" y1="58571" x2="7800" y2="58929"/>
                        <a14:foregroundMark x1="30200" y1="74286" x2="30200" y2="74286"/>
                        <a14:foregroundMark x1="83800" y1="73214" x2="83800" y2="73214"/>
                        <a14:foregroundMark x1="95200" y1="63929" x2="94000" y2="25714"/>
                        <a14:foregroundMark x1="94000" y1="25714" x2="93200" y2="23571"/>
                      </a14:backgroundRemoval>
                    </a14:imgEffect>
                  </a14:imgLayer>
                </a14:imgProps>
              </a:ext>
              <a:ext uri="{28A0092B-C50C-407E-A947-70E740481C1C}">
                <a14:useLocalDpi xmlns:a14="http://schemas.microsoft.com/office/drawing/2010/main" val="0"/>
              </a:ext>
            </a:extLst>
          </a:blip>
          <a:srcRect/>
          <a:stretch>
            <a:fillRect/>
          </a:stretch>
        </p:blipFill>
        <p:spPr bwMode="auto">
          <a:xfrm>
            <a:off x="-1488777" y="2719269"/>
            <a:ext cx="1419226" cy="79476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Bus Icon PNG Images, Free Transparent Bus Icon Download - KindPNG">
            <a:extLst>
              <a:ext uri="{FF2B5EF4-FFF2-40B4-BE49-F238E27FC236}">
                <a16:creationId xmlns:a16="http://schemas.microsoft.com/office/drawing/2014/main" id="{A339DA41-C5E9-4287-8D77-F152146B38C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5400" r="94000">
                        <a14:foregroundMark x1="7000" y1="23214" x2="5600" y2="37143"/>
                        <a14:foregroundMark x1="5600" y1="39286" x2="7200" y2="58571"/>
                        <a14:foregroundMark x1="7200" y1="58571" x2="7800" y2="58929"/>
                        <a14:foregroundMark x1="30200" y1="74286" x2="30200" y2="74286"/>
                        <a14:foregroundMark x1="83800" y1="73214" x2="83800" y2="73214"/>
                        <a14:foregroundMark x1="95200" y1="63929" x2="94000" y2="25714"/>
                        <a14:foregroundMark x1="94000" y1="25714" x2="93200" y2="23571"/>
                      </a14:backgroundRemoval>
                    </a14:imgEffect>
                  </a14:imgLayer>
                </a14:imgProps>
              </a:ext>
              <a:ext uri="{28A0092B-C50C-407E-A947-70E740481C1C}">
                <a14:useLocalDpi xmlns:a14="http://schemas.microsoft.com/office/drawing/2010/main" val="0"/>
              </a:ext>
            </a:extLst>
          </a:blip>
          <a:srcRect/>
          <a:stretch>
            <a:fillRect/>
          </a:stretch>
        </p:blipFill>
        <p:spPr bwMode="auto">
          <a:xfrm>
            <a:off x="-1528830" y="2699919"/>
            <a:ext cx="1419226" cy="79476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a:extLst>
              <a:ext uri="{FF2B5EF4-FFF2-40B4-BE49-F238E27FC236}">
                <a16:creationId xmlns:a16="http://schemas.microsoft.com/office/drawing/2014/main" id="{434573E6-1E7A-4914-96C4-1BA1E8961B95}"/>
              </a:ext>
            </a:extLst>
          </p:cNvPr>
          <p:cNvCxnSpPr>
            <a:cxnSpLocks/>
          </p:cNvCxnSpPr>
          <p:nvPr/>
        </p:nvCxnSpPr>
        <p:spPr>
          <a:xfrm>
            <a:off x="9510044" y="2795255"/>
            <a:ext cx="2863817" cy="1264391"/>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F46AC8B-5BF1-4400-A635-AA8E900F1BB6}"/>
              </a:ext>
            </a:extLst>
          </p:cNvPr>
          <p:cNvSpPr/>
          <p:nvPr/>
        </p:nvSpPr>
        <p:spPr>
          <a:xfrm>
            <a:off x="9265206" y="2441037"/>
            <a:ext cx="447100" cy="447100"/>
          </a:xfrm>
          <a:prstGeom prst="ellipse">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itle 1">
            <a:extLst>
              <a:ext uri="{FF2B5EF4-FFF2-40B4-BE49-F238E27FC236}">
                <a16:creationId xmlns:a16="http://schemas.microsoft.com/office/drawing/2014/main" id="{4C0CE199-5636-4B07-81E6-8F0C34F7B105}"/>
              </a:ext>
            </a:extLst>
          </p:cNvPr>
          <p:cNvSpPr txBox="1">
            <a:spLocks/>
          </p:cNvSpPr>
          <p:nvPr/>
        </p:nvSpPr>
        <p:spPr>
          <a:xfrm>
            <a:off x="838200" y="213356"/>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Shared Route-Segment</a:t>
            </a:r>
          </a:p>
        </p:txBody>
      </p:sp>
      <p:sp>
        <p:nvSpPr>
          <p:cNvPr id="33" name="Content Placeholder 2">
            <a:extLst>
              <a:ext uri="{FF2B5EF4-FFF2-40B4-BE49-F238E27FC236}">
                <a16:creationId xmlns:a16="http://schemas.microsoft.com/office/drawing/2014/main" id="{6A3D6D48-949E-4160-9204-EA09BF25E93F}"/>
              </a:ext>
            </a:extLst>
          </p:cNvPr>
          <p:cNvSpPr txBox="1">
            <a:spLocks/>
          </p:cNvSpPr>
          <p:nvPr/>
        </p:nvSpPr>
        <p:spPr>
          <a:xfrm>
            <a:off x="594360" y="5955571"/>
            <a:ext cx="10759440" cy="6374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i="1"/>
              <a:t>N or more consecutive stops shared by the primary service and 1 or more services</a:t>
            </a:r>
          </a:p>
        </p:txBody>
      </p:sp>
    </p:spTree>
    <p:extLst>
      <p:ext uri="{BB962C8B-B14F-4D97-AF65-F5344CB8AC3E}">
        <p14:creationId xmlns:p14="http://schemas.microsoft.com/office/powerpoint/2010/main" val="14906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250"/>
                                        <p:tgtEl>
                                          <p:spTgt spid="3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250"/>
                                        <p:tgtEl>
                                          <p:spTgt spid="36"/>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250"/>
                                        <p:tgtEl>
                                          <p:spTgt spid="17"/>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250"/>
                                        <p:tgtEl>
                                          <p:spTgt spid="38"/>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250"/>
                                        <p:tgtEl>
                                          <p:spTgt spid="35"/>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50"/>
                                        <p:tgtEl>
                                          <p:spTgt spid="14"/>
                                        </p:tgtEl>
                                      </p:cBhvr>
                                    </p:animEffect>
                                  </p:childTnLst>
                                </p:cTn>
                              </p:par>
                            </p:childTnLst>
                          </p:cTn>
                        </p:par>
                        <p:par>
                          <p:cTn id="32" fill="hold">
                            <p:stCondLst>
                              <p:cond delay="1750"/>
                            </p:stCondLst>
                            <p:childTnLst>
                              <p:par>
                                <p:cTn id="33" presetID="22" presetClass="entr" presetSubtype="8"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250"/>
                                        <p:tgtEl>
                                          <p:spTgt spid="37"/>
                                        </p:tgtEl>
                                      </p:cBhvr>
                                    </p:animEffect>
                                  </p:childTnLst>
                                </p:cTn>
                              </p:par>
                            </p:childTnLst>
                          </p:cTn>
                        </p:par>
                        <p:par>
                          <p:cTn id="36" fill="hold">
                            <p:stCondLst>
                              <p:cond delay="2000"/>
                            </p:stCondLst>
                            <p:childTnLst>
                              <p:par>
                                <p:cTn id="37" presetID="22" presetClass="entr" presetSubtype="8"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250"/>
                                        <p:tgtEl>
                                          <p:spTgt spid="34"/>
                                        </p:tgtEl>
                                      </p:cBhvr>
                                    </p:animEffect>
                                  </p:childTnLst>
                                </p:cTn>
                              </p:par>
                            </p:childTnLst>
                          </p:cTn>
                        </p:par>
                        <p:par>
                          <p:cTn id="40" fill="hold">
                            <p:stCondLst>
                              <p:cond delay="2250"/>
                            </p:stCondLst>
                            <p:childTnLst>
                              <p:par>
                                <p:cTn id="41" presetID="22" presetClass="entr" presetSubtype="8"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250"/>
                                        <p:tgtEl>
                                          <p:spTgt spid="49"/>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250"/>
                                        <p:tgtEl>
                                          <p:spTgt spid="15"/>
                                        </p:tgtEl>
                                      </p:cBhvr>
                                    </p:animEffect>
                                  </p:childTnLst>
                                </p:cTn>
                              </p:par>
                            </p:childTnLst>
                          </p:cTn>
                        </p:par>
                        <p:par>
                          <p:cTn id="48" fill="hold">
                            <p:stCondLst>
                              <p:cond delay="2750"/>
                            </p:stCondLst>
                            <p:childTnLst>
                              <p:par>
                                <p:cTn id="49" presetID="22" presetClass="entr" presetSubtype="8"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250"/>
                                        <p:tgtEl>
                                          <p:spTgt spid="27"/>
                                        </p:tgtEl>
                                      </p:cBhvr>
                                    </p:animEffect>
                                  </p:childTnLst>
                                </p:cTn>
                              </p:par>
                            </p:childTnLst>
                          </p:cTn>
                        </p:par>
                        <p:par>
                          <p:cTn id="52" fill="hold">
                            <p:stCondLst>
                              <p:cond delay="3000"/>
                            </p:stCondLst>
                            <p:childTnLst>
                              <p:par>
                                <p:cTn id="53" presetID="22" presetClass="entr" presetSubtype="8"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250"/>
                                        <p:tgtEl>
                                          <p:spTgt spid="21"/>
                                        </p:tgtEl>
                                      </p:cBhvr>
                                    </p:animEffect>
                                  </p:childTnLst>
                                </p:cTn>
                              </p:par>
                            </p:childTnLst>
                          </p:cTn>
                        </p:par>
                        <p:par>
                          <p:cTn id="56" fill="hold">
                            <p:stCondLst>
                              <p:cond delay="3250"/>
                            </p:stCondLst>
                            <p:childTnLst>
                              <p:par>
                                <p:cTn id="57" presetID="22" presetClass="entr" presetSubtype="8"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250"/>
                                        <p:tgtEl>
                                          <p:spTgt spid="16"/>
                                        </p:tgtEl>
                                      </p:cBhvr>
                                    </p:animEffect>
                                  </p:childTnLst>
                                </p:cTn>
                              </p:par>
                            </p:childTnLst>
                          </p:cTn>
                        </p:par>
                        <p:par>
                          <p:cTn id="60" fill="hold">
                            <p:stCondLst>
                              <p:cond delay="3500"/>
                            </p:stCondLst>
                            <p:childTnLst>
                              <p:par>
                                <p:cTn id="61" presetID="22" presetClass="entr" presetSubtype="8"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250"/>
                                        <p:tgtEl>
                                          <p:spTgt spid="28"/>
                                        </p:tgtEl>
                                      </p:cBhvr>
                                    </p:animEffect>
                                  </p:childTnLst>
                                </p:cTn>
                              </p:par>
                            </p:childTnLst>
                          </p:cTn>
                        </p:par>
                        <p:par>
                          <p:cTn id="64" fill="hold">
                            <p:stCondLst>
                              <p:cond delay="3750"/>
                            </p:stCondLst>
                            <p:childTnLst>
                              <p:par>
                                <p:cTn id="65" presetID="22" presetClass="entr" presetSubtype="8"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250"/>
                                        <p:tgtEl>
                                          <p:spTgt spid="22"/>
                                        </p:tgtEl>
                                      </p:cBhvr>
                                    </p:animEffect>
                                  </p:childTnLst>
                                </p:cTn>
                              </p:par>
                            </p:childTnLst>
                          </p:cTn>
                        </p:par>
                        <p:par>
                          <p:cTn id="68" fill="hold">
                            <p:stCondLst>
                              <p:cond delay="4000"/>
                            </p:stCondLst>
                            <p:childTnLst>
                              <p:par>
                                <p:cTn id="69" presetID="0" presetClass="path" presetSubtype="0" accel="50000" fill="hold" nodeType="afterEffect">
                                  <p:stCondLst>
                                    <p:cond delay="0"/>
                                  </p:stCondLst>
                                  <p:childTnLst>
                                    <p:animMotion origin="layout" path="M -0.00052 0.01389 L 0.50338 0.01204 L 0.63372 -0.14005 L 1.13802 -0.14005 " pathEditMode="relative" rAng="0" ptsTypes="AAAA">
                                      <p:cBhvr>
                                        <p:cTn id="70" dur="3000" fill="hold"/>
                                        <p:tgtEl>
                                          <p:spTgt spid="1026"/>
                                        </p:tgtEl>
                                        <p:attrNameLst>
                                          <p:attrName>ppt_x</p:attrName>
                                          <p:attrName>ppt_y</p:attrName>
                                        </p:attrNameLst>
                                      </p:cBhvr>
                                      <p:rCtr x="56927" y="-7708"/>
                                    </p:animMotion>
                                  </p:childTnLst>
                                </p:cTn>
                              </p:par>
                              <p:par>
                                <p:cTn id="71" presetID="0" presetClass="path" presetSubtype="0" accel="50000" fill="hold" nodeType="withEffect">
                                  <p:stCondLst>
                                    <p:cond delay="1000"/>
                                  </p:stCondLst>
                                  <p:childTnLst>
                                    <p:animMotion origin="layout" path="M 0.00781 0.00764 L 0.52448 -0.00162 L 0.66927 0.21134 L 1.14948 0.21319 " pathEditMode="relative" ptsTypes="AAAA">
                                      <p:cBhvr>
                                        <p:cTn id="72" dur="3000" fill="hold"/>
                                        <p:tgtEl>
                                          <p:spTgt spid="47"/>
                                        </p:tgtEl>
                                        <p:attrNameLst>
                                          <p:attrName>ppt_x</p:attrName>
                                          <p:attrName>ppt_y</p:attrName>
                                        </p:attrNameLst>
                                      </p:cBhvr>
                                    </p:animMotion>
                                  </p:childTnLst>
                                </p:cTn>
                              </p:par>
                              <p:par>
                                <p:cTn id="73" presetID="0" presetClass="path" presetSubtype="0" accel="50000" fill="hold" nodeType="withEffect">
                                  <p:stCondLst>
                                    <p:cond delay="2000"/>
                                  </p:stCondLst>
                                  <p:childTnLst>
                                    <p:animMotion origin="layout" path="M 2.29167E-6 1.85185E-6 L 0.5039 -0.00185 L 0.63424 -0.15394 L 1.13854 -0.15394 " pathEditMode="relative" rAng="0" ptsTypes="AAAA">
                                      <p:cBhvr>
                                        <p:cTn id="74" dur="3000" fill="hold"/>
                                        <p:tgtEl>
                                          <p:spTgt spid="46"/>
                                        </p:tgtEl>
                                        <p:attrNameLst>
                                          <p:attrName>ppt_x</p:attrName>
                                          <p:attrName>ppt_y</p:attrName>
                                        </p:attrNameLst>
                                      </p:cBhvr>
                                      <p:rCtr x="56927" y="-7708"/>
                                    </p:animMotion>
                                  </p:childTnLst>
                                </p:cTn>
                              </p:par>
                              <p:par>
                                <p:cTn id="75" presetID="10" presetClass="entr" presetSubtype="0" fill="hold" grpId="0" nodeType="withEffect">
                                  <p:stCondLst>
                                    <p:cond delay="200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F29A-119D-4D8F-A8A7-8EE300683B16}"/>
              </a:ext>
            </a:extLst>
          </p:cNvPr>
          <p:cNvSpPr>
            <a:spLocks noGrp="1"/>
          </p:cNvSpPr>
          <p:nvPr>
            <p:ph type="title"/>
          </p:nvPr>
        </p:nvSpPr>
        <p:spPr/>
        <p:txBody>
          <a:bodyPr/>
          <a:lstStyle/>
          <a:p>
            <a:r>
              <a:rPr lang="en-GB"/>
              <a:t>Search Algorithm </a:t>
            </a:r>
          </a:p>
        </p:txBody>
      </p:sp>
      <p:sp>
        <p:nvSpPr>
          <p:cNvPr id="4" name="Rectangle: Rounded Corners 3">
            <a:extLst>
              <a:ext uri="{FF2B5EF4-FFF2-40B4-BE49-F238E27FC236}">
                <a16:creationId xmlns:a16="http://schemas.microsoft.com/office/drawing/2014/main" id="{7A2DE570-BD06-4896-8F11-D35B2F9E1C29}"/>
              </a:ext>
            </a:extLst>
          </p:cNvPr>
          <p:cNvSpPr/>
          <p:nvPr/>
        </p:nvSpPr>
        <p:spPr>
          <a:xfrm>
            <a:off x="909955" y="3357355"/>
            <a:ext cx="2753360" cy="18999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5" name="Rectangle: Rounded Corners 4">
            <a:extLst>
              <a:ext uri="{FF2B5EF4-FFF2-40B4-BE49-F238E27FC236}">
                <a16:creationId xmlns:a16="http://schemas.microsoft.com/office/drawing/2014/main" id="{95AD029E-D630-4C89-A02A-D3139CDBAD5E}"/>
              </a:ext>
            </a:extLst>
          </p:cNvPr>
          <p:cNvSpPr/>
          <p:nvPr/>
        </p:nvSpPr>
        <p:spPr>
          <a:xfrm>
            <a:off x="4633595" y="3357355"/>
            <a:ext cx="2753360" cy="18999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6" name="Rectangle: Rounded Corners 5">
            <a:extLst>
              <a:ext uri="{FF2B5EF4-FFF2-40B4-BE49-F238E27FC236}">
                <a16:creationId xmlns:a16="http://schemas.microsoft.com/office/drawing/2014/main" id="{082E29BA-8278-44AE-BBEB-9A3BEBA6D2BD}"/>
              </a:ext>
            </a:extLst>
          </p:cNvPr>
          <p:cNvSpPr/>
          <p:nvPr/>
        </p:nvSpPr>
        <p:spPr>
          <a:xfrm>
            <a:off x="8514715" y="3357355"/>
            <a:ext cx="2753360" cy="189992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cxnSp>
        <p:nvCxnSpPr>
          <p:cNvPr id="10" name="Straight Arrow Connector 9">
            <a:extLst>
              <a:ext uri="{FF2B5EF4-FFF2-40B4-BE49-F238E27FC236}">
                <a16:creationId xmlns:a16="http://schemas.microsoft.com/office/drawing/2014/main" id="{45FB6E2D-B0F1-4627-9EC4-5C88B0B29ED4}"/>
              </a:ext>
            </a:extLst>
          </p:cNvPr>
          <p:cNvCxnSpPr>
            <a:stCxn id="4" idx="3"/>
          </p:cNvCxnSpPr>
          <p:nvPr/>
        </p:nvCxnSpPr>
        <p:spPr>
          <a:xfrm>
            <a:off x="3663315" y="4307315"/>
            <a:ext cx="9702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8DD5F0-D91C-4657-9280-5AEFC0A023F2}"/>
              </a:ext>
            </a:extLst>
          </p:cNvPr>
          <p:cNvCxnSpPr>
            <a:cxnSpLocks/>
            <a:endCxn id="6" idx="1"/>
          </p:cNvCxnSpPr>
          <p:nvPr/>
        </p:nvCxnSpPr>
        <p:spPr>
          <a:xfrm>
            <a:off x="7386955" y="4307315"/>
            <a:ext cx="112776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267F236-8854-4854-9904-CE1113206F63}"/>
              </a:ext>
            </a:extLst>
          </p:cNvPr>
          <p:cNvSpPr txBox="1"/>
          <p:nvPr/>
        </p:nvSpPr>
        <p:spPr>
          <a:xfrm>
            <a:off x="405114" y="1600725"/>
            <a:ext cx="10648708" cy="1200329"/>
          </a:xfrm>
          <a:prstGeom prst="rect">
            <a:avLst/>
          </a:prstGeom>
          <a:noFill/>
        </p:spPr>
        <p:txBody>
          <a:bodyPr wrap="square" rtlCol="0">
            <a:spAutoFit/>
          </a:bodyPr>
          <a:lstStyle/>
          <a:p>
            <a:pPr marL="285750" indent="-285750">
              <a:buFont typeface="Arial" panose="020B0604020202020204" pitchFamily="34" charset="0"/>
              <a:buChar char="•"/>
            </a:pPr>
            <a:r>
              <a:rPr lang="en-GB" sz="3600"/>
              <a:t>Tabu Search</a:t>
            </a:r>
          </a:p>
          <a:p>
            <a:pPr marL="285750" indent="-285750">
              <a:buFont typeface="Arial" panose="020B0604020202020204" pitchFamily="34" charset="0"/>
              <a:buChar char="•"/>
            </a:pPr>
            <a:r>
              <a:rPr lang="en-GB" sz="3600"/>
              <a:t>Squeaky Wheel Optimisation </a:t>
            </a:r>
          </a:p>
        </p:txBody>
      </p:sp>
      <p:cxnSp>
        <p:nvCxnSpPr>
          <p:cNvPr id="9" name="Connector: Curved 8">
            <a:extLst>
              <a:ext uri="{FF2B5EF4-FFF2-40B4-BE49-F238E27FC236}">
                <a16:creationId xmlns:a16="http://schemas.microsoft.com/office/drawing/2014/main" id="{C44B67CC-AFDD-4942-8ECB-CEF80A1FB29E}"/>
              </a:ext>
            </a:extLst>
          </p:cNvPr>
          <p:cNvCxnSpPr>
            <a:cxnSpLocks/>
            <a:stCxn id="6" idx="2"/>
            <a:endCxn id="4" idx="2"/>
          </p:cNvCxnSpPr>
          <p:nvPr/>
        </p:nvCxnSpPr>
        <p:spPr>
          <a:xfrm rot="5400000">
            <a:off x="6089015" y="1454895"/>
            <a:ext cx="12700" cy="7604760"/>
          </a:xfrm>
          <a:prstGeom prst="curvedConnector3">
            <a:avLst>
              <a:gd name="adj1" fmla="val 7725000"/>
            </a:avLst>
          </a:prstGeom>
          <a:ln w="571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sez="http://schemas.microsoft.com/office/powerpoint/2016/sectionzoom">
        <mc:Choice Requires="psez">
          <p:graphicFrame>
            <p:nvGraphicFramePr>
              <p:cNvPr id="23" name="Section Zoom 22">
                <a:extLst>
                  <a:ext uri="{FF2B5EF4-FFF2-40B4-BE49-F238E27FC236}">
                    <a16:creationId xmlns:a16="http://schemas.microsoft.com/office/drawing/2014/main" id="{BF2ED1FF-0179-4CE8-A468-2A2DA7751DA8}"/>
                  </a:ext>
                </a:extLst>
              </p:cNvPr>
              <p:cNvGraphicFramePr>
                <a:graphicFrameLocks noChangeAspect="1"/>
              </p:cNvGraphicFramePr>
              <p:nvPr>
                <p:extLst>
                  <p:ext uri="{D42A27DB-BD31-4B8C-83A1-F6EECF244321}">
                    <p14:modId xmlns:p14="http://schemas.microsoft.com/office/powerpoint/2010/main" val="3393446956"/>
                  </p:ext>
                </p:extLst>
              </p:nvPr>
            </p:nvGraphicFramePr>
            <p:xfrm>
              <a:off x="1013612" y="3596259"/>
              <a:ext cx="2537581" cy="1440001"/>
            </p:xfrm>
            <a:graphic>
              <a:graphicData uri="http://schemas.microsoft.com/office/powerpoint/2016/sectionzoom">
                <psez:sectionZm>
                  <psez:sectionZmObj sectionId="{FBDCB77A-F5FC-49B9-80DA-F4FB1994BDA9}">
                    <psez:zmPr id="{8A761BDF-1AFE-407D-A7C9-429CD17C223D}" transitionDur="750">
                      <p166:blipFill xmlns:p166="http://schemas.microsoft.com/office/powerpoint/2016/6/main">
                        <a:blip r:embed="rId3"/>
                        <a:stretch>
                          <a:fillRect/>
                        </a:stretch>
                      </p166:blipFill>
                      <p166:spPr xmlns:p166="http://schemas.microsoft.com/office/powerpoint/2016/6/main">
                        <a:xfrm>
                          <a:off x="0" y="0"/>
                          <a:ext cx="2537581" cy="1440001"/>
                        </a:xfrm>
                        <a:prstGeom prst="rect">
                          <a:avLst/>
                        </a:prstGeom>
                        <a:ln w="3175">
                          <a:noFill/>
                        </a:ln>
                      </p166:spPr>
                    </psez:zmPr>
                  </psez:sectionZmObj>
                </psez:sectionZm>
              </a:graphicData>
            </a:graphic>
          </p:graphicFrame>
        </mc:Choice>
        <mc:Fallback xmlns="">
          <p:pic>
            <p:nvPicPr>
              <p:cNvPr id="23" name="Section Zoom 22">
                <a:hlinkClick r:id="rId4" action="ppaction://hlinksldjump"/>
                <a:extLst>
                  <a:ext uri="{FF2B5EF4-FFF2-40B4-BE49-F238E27FC236}">
                    <a16:creationId xmlns:a16="http://schemas.microsoft.com/office/drawing/2014/main" id="{BF2ED1FF-0179-4CE8-A468-2A2DA7751DA8}"/>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1013612" y="3596259"/>
                <a:ext cx="2537581" cy="1440001"/>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25" name="Section Zoom 24">
                <a:extLst>
                  <a:ext uri="{FF2B5EF4-FFF2-40B4-BE49-F238E27FC236}">
                    <a16:creationId xmlns:a16="http://schemas.microsoft.com/office/drawing/2014/main" id="{73848D65-D0B6-4778-AA5E-83F47E7049ED}"/>
                  </a:ext>
                </a:extLst>
              </p:cNvPr>
              <p:cNvGraphicFramePr>
                <a:graphicFrameLocks noChangeAspect="1"/>
              </p:cNvGraphicFramePr>
              <p:nvPr>
                <p:extLst>
                  <p:ext uri="{D42A27DB-BD31-4B8C-83A1-F6EECF244321}">
                    <p14:modId xmlns:p14="http://schemas.microsoft.com/office/powerpoint/2010/main" val="225082475"/>
                  </p:ext>
                </p:extLst>
              </p:nvPr>
            </p:nvGraphicFramePr>
            <p:xfrm>
              <a:off x="4712322" y="3584258"/>
              <a:ext cx="2595906" cy="1382121"/>
            </p:xfrm>
            <a:graphic>
              <a:graphicData uri="http://schemas.microsoft.com/office/powerpoint/2016/sectionzoom">
                <psez:sectionZm>
                  <psez:sectionZmObj sectionId="{09DF33F2-D38B-46B2-B7B1-6C9BC591AEBC}">
                    <psez:zmPr id="{58EBB6E9-C691-4C21-9541-6924734D7DB5}" transitionDur="750">
                      <p166:blipFill xmlns:p166="http://schemas.microsoft.com/office/powerpoint/2016/6/main">
                        <a:blip r:embed="rId6"/>
                        <a:stretch>
                          <a:fillRect/>
                        </a:stretch>
                      </p166:blipFill>
                      <p166:spPr xmlns:p166="http://schemas.microsoft.com/office/powerpoint/2016/6/main">
                        <a:xfrm>
                          <a:off x="0" y="0"/>
                          <a:ext cx="2595906" cy="1382121"/>
                        </a:xfrm>
                        <a:prstGeom prst="rect">
                          <a:avLst/>
                        </a:prstGeom>
                        <a:ln w="3175">
                          <a:noFill/>
                        </a:ln>
                      </p166:spPr>
                    </psez:zmPr>
                  </psez:sectionZmObj>
                </psez:sectionZm>
              </a:graphicData>
            </a:graphic>
          </p:graphicFrame>
        </mc:Choice>
        <mc:Fallback xmlns="">
          <p:pic>
            <p:nvPicPr>
              <p:cNvPr id="25" name="Section Zoom 24">
                <a:hlinkClick r:id="rId7" action="ppaction://hlinksldjump"/>
                <a:extLst>
                  <a:ext uri="{FF2B5EF4-FFF2-40B4-BE49-F238E27FC236}">
                    <a16:creationId xmlns:a16="http://schemas.microsoft.com/office/drawing/2014/main" id="{73848D65-D0B6-4778-AA5E-83F47E7049ED}"/>
                  </a:ext>
                </a:extLst>
              </p:cNvPr>
              <p:cNvPicPr>
                <a:picLocks noGrp="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Lst>
              </a:blip>
              <a:stretch>
                <a:fillRect/>
              </a:stretch>
            </p:blipFill>
            <p:spPr>
              <a:xfrm>
                <a:off x="4712322" y="3584258"/>
                <a:ext cx="2595906" cy="1382121"/>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27" name="Section Zoom 26">
                <a:extLst>
                  <a:ext uri="{FF2B5EF4-FFF2-40B4-BE49-F238E27FC236}">
                    <a16:creationId xmlns:a16="http://schemas.microsoft.com/office/drawing/2014/main" id="{52CAFEC5-9A84-4EC0-B592-6C227DCF253D}"/>
                  </a:ext>
                </a:extLst>
              </p:cNvPr>
              <p:cNvGraphicFramePr>
                <a:graphicFrameLocks noChangeAspect="1"/>
              </p:cNvGraphicFramePr>
              <p:nvPr>
                <p:extLst>
                  <p:ext uri="{D42A27DB-BD31-4B8C-83A1-F6EECF244321}">
                    <p14:modId xmlns:p14="http://schemas.microsoft.com/office/powerpoint/2010/main" val="485326551"/>
                  </p:ext>
                </p:extLst>
              </p:nvPr>
            </p:nvGraphicFramePr>
            <p:xfrm>
              <a:off x="8606094" y="3605791"/>
              <a:ext cx="2572294" cy="1443168"/>
            </p:xfrm>
            <a:graphic>
              <a:graphicData uri="http://schemas.microsoft.com/office/powerpoint/2016/sectionzoom">
                <psez:sectionZm>
                  <psez:sectionZmObj sectionId="{E34768EC-411E-4DC3-8710-A85E615B1088}">
                    <psez:zmPr id="{30540317-5B62-4438-AC3F-A26C3A1549A2}" transitionDur="750">
                      <p166:blipFill xmlns:p166="http://schemas.microsoft.com/office/powerpoint/2016/6/main">
                        <a:blip r:embed="rId9"/>
                        <a:stretch>
                          <a:fillRect/>
                        </a:stretch>
                      </p166:blipFill>
                      <p166:spPr xmlns:p166="http://schemas.microsoft.com/office/powerpoint/2016/6/main">
                        <a:xfrm>
                          <a:off x="0" y="0"/>
                          <a:ext cx="2572294" cy="1443168"/>
                        </a:xfrm>
                        <a:prstGeom prst="rect">
                          <a:avLst/>
                        </a:prstGeom>
                        <a:ln w="3175">
                          <a:noFill/>
                        </a:ln>
                      </p166:spPr>
                    </psez:zmPr>
                  </psez:sectionZmObj>
                </psez:sectionZm>
              </a:graphicData>
            </a:graphic>
          </p:graphicFrame>
        </mc:Choice>
        <mc:Fallback xmlns="">
          <p:pic>
            <p:nvPicPr>
              <p:cNvPr id="27" name="Section Zoom 26">
                <a:hlinkClick r:id="rId10" action="ppaction://hlinksldjump"/>
                <a:extLst>
                  <a:ext uri="{FF2B5EF4-FFF2-40B4-BE49-F238E27FC236}">
                    <a16:creationId xmlns:a16="http://schemas.microsoft.com/office/drawing/2014/main" id="{52CAFEC5-9A84-4EC0-B592-6C227DCF253D}"/>
                  </a:ext>
                </a:extLst>
              </p:cNvPr>
              <p:cNvPicPr>
                <a:picLocks noGrp="1" noRot="1" noChangeAspect="1" noMove="1" noResize="1" noEditPoints="1" noAdjustHandles="1" noChangeArrowheads="1" noChangeShapeType="1"/>
              </p:cNvPicPr>
              <p:nvPr/>
            </p:nvPicPr>
            <p:blipFill>
              <a:blip r:embed="rId11">
                <a:extLst>
                  <a:ext uri="{28A0092B-C50C-407E-A947-70E740481C1C}">
                    <a14:useLocalDpi xmlns:a14="http://schemas.microsoft.com/office/drawing/2010/main" val="0"/>
                  </a:ext>
                </a:extLst>
              </a:blip>
              <a:stretch>
                <a:fillRect/>
              </a:stretch>
            </p:blipFill>
            <p:spPr>
              <a:xfrm>
                <a:off x="8606094" y="3605791"/>
                <a:ext cx="2572294" cy="1443168"/>
              </a:xfrm>
              <a:prstGeom prst="rect">
                <a:avLst/>
              </a:prstGeom>
              <a:ln w="3175">
                <a:noFill/>
              </a:ln>
            </p:spPr>
          </p:pic>
        </mc:Fallback>
      </mc:AlternateContent>
    </p:spTree>
    <p:extLst>
      <p:ext uri="{BB962C8B-B14F-4D97-AF65-F5344CB8AC3E}">
        <p14:creationId xmlns:p14="http://schemas.microsoft.com/office/powerpoint/2010/main" val="1512440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A25DBA-86E6-4350-A3D2-EEEF66287740}"/>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0"/>
            <a:ext cx="12192000" cy="7057270"/>
          </a:xfrm>
          <a:prstGeom prst="rect">
            <a:avLst/>
          </a:prstGeom>
        </p:spPr>
      </p:pic>
      <p:sp>
        <p:nvSpPr>
          <p:cNvPr id="2" name="Title 1">
            <a:extLst>
              <a:ext uri="{FF2B5EF4-FFF2-40B4-BE49-F238E27FC236}">
                <a16:creationId xmlns:a16="http://schemas.microsoft.com/office/drawing/2014/main" id="{7DEFBBD4-031C-478F-B79B-25F5C0B71124}"/>
              </a:ext>
            </a:extLst>
          </p:cNvPr>
          <p:cNvSpPr>
            <a:spLocks noGrp="1"/>
          </p:cNvSpPr>
          <p:nvPr>
            <p:ph type="title"/>
          </p:nvPr>
        </p:nvSpPr>
        <p:spPr>
          <a:xfrm>
            <a:off x="960120" y="2766218"/>
            <a:ext cx="10515600" cy="1325563"/>
          </a:xfrm>
        </p:spPr>
        <p:txBody>
          <a:bodyPr>
            <a:normAutofit/>
          </a:bodyPr>
          <a:lstStyle/>
          <a:p>
            <a:pPr algn="ctr"/>
            <a:r>
              <a:rPr lang="en-GB" sz="7200" b="1">
                <a:solidFill>
                  <a:schemeClr val="bg1"/>
                </a:solidFill>
              </a:rPr>
              <a:t>Demo</a:t>
            </a:r>
          </a:p>
        </p:txBody>
      </p:sp>
    </p:spTree>
    <p:extLst>
      <p:ext uri="{BB962C8B-B14F-4D97-AF65-F5344CB8AC3E}">
        <p14:creationId xmlns:p14="http://schemas.microsoft.com/office/powerpoint/2010/main" val="100474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FF8A-0588-4510-9C8F-ADD95CE14BAC}"/>
              </a:ext>
            </a:extLst>
          </p:cNvPr>
          <p:cNvSpPr>
            <a:spLocks noGrp="1"/>
          </p:cNvSpPr>
          <p:nvPr>
            <p:ph type="title"/>
          </p:nvPr>
        </p:nvSpPr>
        <p:spPr/>
        <p:txBody>
          <a:bodyPr/>
          <a:lstStyle/>
          <a:p>
            <a:r>
              <a:rPr lang="en-GB"/>
              <a:t>Performance Results </a:t>
            </a:r>
          </a:p>
        </p:txBody>
      </p:sp>
      <p:pic>
        <p:nvPicPr>
          <p:cNvPr id="5" name="Content Placeholder 4">
            <a:extLst>
              <a:ext uri="{FF2B5EF4-FFF2-40B4-BE49-F238E27FC236}">
                <a16:creationId xmlns:a16="http://schemas.microsoft.com/office/drawing/2014/main" id="{AD5478CB-C56D-4492-8FB3-FBC5AB1B34D1}"/>
              </a:ext>
            </a:extLst>
          </p:cNvPr>
          <p:cNvPicPr>
            <a:picLocks noGrp="1" noChangeAspect="1"/>
          </p:cNvPicPr>
          <p:nvPr>
            <p:ph idx="1"/>
          </p:nvPr>
        </p:nvPicPr>
        <p:blipFill>
          <a:blip r:embed="rId2"/>
          <a:stretch>
            <a:fillRect/>
          </a:stretch>
        </p:blipFill>
        <p:spPr>
          <a:xfrm>
            <a:off x="838200" y="2317714"/>
            <a:ext cx="10515600" cy="2861199"/>
          </a:xfrm>
        </p:spPr>
      </p:pic>
    </p:spTree>
    <p:extLst>
      <p:ext uri="{BB962C8B-B14F-4D97-AF65-F5344CB8AC3E}">
        <p14:creationId xmlns:p14="http://schemas.microsoft.com/office/powerpoint/2010/main" val="301861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5903-013B-4389-8B0A-CCA35AFADC04}"/>
              </a:ext>
            </a:extLst>
          </p:cNvPr>
          <p:cNvSpPr>
            <a:spLocks noGrp="1"/>
          </p:cNvSpPr>
          <p:nvPr>
            <p:ph type="title"/>
          </p:nvPr>
        </p:nvSpPr>
        <p:spPr/>
        <p:txBody>
          <a:bodyPr/>
          <a:lstStyle/>
          <a:p>
            <a:r>
              <a:rPr lang="en-GB"/>
              <a:t>Results </a:t>
            </a:r>
          </a:p>
        </p:txBody>
      </p:sp>
      <p:graphicFrame>
        <p:nvGraphicFramePr>
          <p:cNvPr id="6" name="Chart 5">
            <a:extLst>
              <a:ext uri="{FF2B5EF4-FFF2-40B4-BE49-F238E27FC236}">
                <a16:creationId xmlns:a16="http://schemas.microsoft.com/office/drawing/2014/main" id="{7BDBC86A-00F8-4982-8CE4-D3C1862AD37D}"/>
              </a:ext>
            </a:extLst>
          </p:cNvPr>
          <p:cNvGraphicFramePr>
            <a:graphicFrameLocks/>
          </p:cNvGraphicFramePr>
          <p:nvPr>
            <p:extLst>
              <p:ext uri="{D42A27DB-BD31-4B8C-83A1-F6EECF244321}">
                <p14:modId xmlns:p14="http://schemas.microsoft.com/office/powerpoint/2010/main" val="3753511705"/>
              </p:ext>
            </p:extLst>
          </p:nvPr>
        </p:nvGraphicFramePr>
        <p:xfrm>
          <a:off x="434975" y="1843087"/>
          <a:ext cx="5962650" cy="36433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1612D0D-8478-44AA-A139-154EC70B76B0}"/>
              </a:ext>
            </a:extLst>
          </p:cNvPr>
          <p:cNvGraphicFramePr>
            <a:graphicFrameLocks/>
          </p:cNvGraphicFramePr>
          <p:nvPr>
            <p:extLst>
              <p:ext uri="{D42A27DB-BD31-4B8C-83A1-F6EECF244321}">
                <p14:modId xmlns:p14="http://schemas.microsoft.com/office/powerpoint/2010/main" val="2811556233"/>
              </p:ext>
            </p:extLst>
          </p:nvPr>
        </p:nvGraphicFramePr>
        <p:xfrm>
          <a:off x="6311900" y="2027873"/>
          <a:ext cx="5486400" cy="3291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823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3B95-38AD-437C-8AAC-C0E129A86573}"/>
              </a:ext>
            </a:extLst>
          </p:cNvPr>
          <p:cNvSpPr>
            <a:spLocks noGrp="1"/>
          </p:cNvSpPr>
          <p:nvPr>
            <p:ph type="title"/>
          </p:nvPr>
        </p:nvSpPr>
        <p:spPr/>
        <p:txBody>
          <a:bodyPr/>
          <a:lstStyle/>
          <a:p>
            <a:r>
              <a:rPr lang="en-GB"/>
              <a:t>Challenges, Achievements &amp; Conclusion</a:t>
            </a:r>
          </a:p>
        </p:txBody>
      </p:sp>
      <p:sp>
        <p:nvSpPr>
          <p:cNvPr id="3" name="Content Placeholder 2">
            <a:extLst>
              <a:ext uri="{FF2B5EF4-FFF2-40B4-BE49-F238E27FC236}">
                <a16:creationId xmlns:a16="http://schemas.microsoft.com/office/drawing/2014/main" id="{254995F2-E298-4D73-BA6D-1F68B23482EF}"/>
              </a:ext>
            </a:extLst>
          </p:cNvPr>
          <p:cNvSpPr>
            <a:spLocks noGrp="1"/>
          </p:cNvSpPr>
          <p:nvPr>
            <p:ph idx="1"/>
          </p:nvPr>
        </p:nvSpPr>
        <p:spPr/>
        <p:txBody>
          <a:bodyPr>
            <a:normAutofit/>
          </a:bodyPr>
          <a:lstStyle/>
          <a:p>
            <a:r>
              <a:rPr lang="en-GB"/>
              <a:t>Difficulties surrounding the large volumes of data – monitoring trends, execution time, program testing and edge cases &amp; erroneous data.</a:t>
            </a:r>
          </a:p>
          <a:p>
            <a:r>
              <a:rPr lang="en-GB"/>
              <a:t>First to use tabu-search for bus timetable optimisation and proved it to be an effective solution.</a:t>
            </a:r>
          </a:p>
          <a:p>
            <a:r>
              <a:rPr lang="en-GB"/>
              <a:t>Exploration of services that share a common route segment.</a:t>
            </a:r>
          </a:p>
          <a:p>
            <a:r>
              <a:rPr lang="en-GB"/>
              <a:t>Can be used by a bus operator to improve their timetables. </a:t>
            </a:r>
          </a:p>
          <a:p>
            <a:r>
              <a:rPr lang="en-GB"/>
              <a:t>Could be used with other bus operators APIs or used with other public transport modes.</a:t>
            </a:r>
          </a:p>
        </p:txBody>
      </p:sp>
    </p:spTree>
    <p:extLst>
      <p:ext uri="{BB962C8B-B14F-4D97-AF65-F5344CB8AC3E}">
        <p14:creationId xmlns:p14="http://schemas.microsoft.com/office/powerpoint/2010/main" val="4090527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3</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 Data-Driven Approach To Bus Timetable Optimisation Recommendations.</vt:lpstr>
      <vt:lpstr>Introduction</vt:lpstr>
      <vt:lpstr>Optimisation Criteria</vt:lpstr>
      <vt:lpstr>PowerPoint Presentation</vt:lpstr>
      <vt:lpstr>Search Algorithm </vt:lpstr>
      <vt:lpstr>Demo</vt:lpstr>
      <vt:lpstr>Performance Results </vt:lpstr>
      <vt:lpstr>Results </vt:lpstr>
      <vt:lpstr>Challenges, Achievements &amp; Conclusion</vt:lpstr>
      <vt:lpstr>Thank you, any questions?</vt:lpstr>
      <vt:lpstr>Squeaky Wheel Optimisation </vt:lpstr>
      <vt:lpstr>Squeaky Wheel Optimisation </vt:lpstr>
      <vt:lpstr>Analyser </vt:lpstr>
      <vt:lpstr>Timetable Record</vt:lpstr>
      <vt:lpstr>PowerPoint Presentation</vt:lpstr>
      <vt:lpstr>Prioritiser</vt:lpstr>
      <vt:lpstr>Generation of Neighbourhood/ Candidate List</vt:lpstr>
      <vt:lpstr>Move Generation</vt:lpstr>
      <vt:lpstr>Move Repair</vt:lpstr>
      <vt:lpstr>Tabu List</vt:lpstr>
      <vt:lpstr>Evaluation of Solution</vt:lpstr>
      <vt:lpstr>Iterating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Foot</dc:creator>
  <cp:revision>22</cp:revision>
  <dcterms:created xsi:type="dcterms:W3CDTF">2021-05-22T10:08:54Z</dcterms:created>
  <dcterms:modified xsi:type="dcterms:W3CDTF">2021-06-27T15:56:45Z</dcterms:modified>
</cp:coreProperties>
</file>