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8" r:id="rId3"/>
    <p:sldId id="259" r:id="rId4"/>
    <p:sldId id="261" r:id="rId5"/>
    <p:sldId id="267" r:id="rId6"/>
    <p:sldId id="262" r:id="rId7"/>
    <p:sldId id="263" r:id="rId8"/>
    <p:sldId id="264" r:id="rId9"/>
    <p:sldId id="268" r:id="rId10"/>
    <p:sldId id="265" r:id="rId11"/>
    <p:sldId id="266" r:id="rId12"/>
    <p:sldId id="270" r:id="rId13"/>
    <p:sldId id="271" r:id="rId14"/>
    <p:sldId id="269"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9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53502-DDD1-2646-8C3B-1B381D05970E}" type="datetimeFigureOut">
              <a:rPr lang="en-US" smtClean="0"/>
              <a:t>8/4/14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9C9504-6455-4945-929C-6C146D69DD7B}" type="slidenum">
              <a:rPr lang="en-US" smtClean="0"/>
              <a:t>‹#›</a:t>
            </a:fld>
            <a:endParaRPr lang="en-US"/>
          </a:p>
        </p:txBody>
      </p:sp>
    </p:spTree>
    <p:extLst>
      <p:ext uri="{BB962C8B-B14F-4D97-AF65-F5344CB8AC3E}">
        <p14:creationId xmlns:p14="http://schemas.microsoft.com/office/powerpoint/2010/main" val="38923790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FFFF"/>
                </a:solidFill>
              </a:rPr>
              <a:t>Single linkage clustering, transitive</a:t>
            </a:r>
            <a:r>
              <a:rPr lang="en-US" baseline="0" dirty="0" smtClean="0">
                <a:solidFill>
                  <a:srgbClr val="FFFFFF"/>
                </a:solidFill>
              </a:rPr>
              <a:t> property</a:t>
            </a:r>
            <a:endParaRPr lang="en-US" dirty="0" smtClean="0">
              <a:solidFill>
                <a:srgbClr val="FFFFFF"/>
              </a:solidFill>
            </a:endParaRPr>
          </a:p>
          <a:p>
            <a:r>
              <a:rPr lang="en-US" dirty="0" smtClean="0">
                <a:solidFill>
                  <a:srgbClr val="FFFFFF"/>
                </a:solidFill>
              </a:rPr>
              <a:t>F </a:t>
            </a:r>
            <a:r>
              <a:rPr lang="en-US" dirty="0" smtClean="0">
                <a:solidFill>
                  <a:srgbClr val="FFFFFF"/>
                </a:solidFill>
                <a:sym typeface="Wingdings"/>
              </a:rPr>
              <a:t> D is turned into D  F</a:t>
            </a:r>
            <a:endParaRPr lang="en-US" dirty="0" smtClean="0">
              <a:solidFill>
                <a:srgbClr val="FFFFFF"/>
              </a:solidFill>
            </a:endParaRPr>
          </a:p>
        </p:txBody>
      </p:sp>
      <p:sp>
        <p:nvSpPr>
          <p:cNvPr id="4" name="Slide Number Placeholder 3"/>
          <p:cNvSpPr>
            <a:spLocks noGrp="1"/>
          </p:cNvSpPr>
          <p:nvPr>
            <p:ph type="sldNum" sz="quarter" idx="10"/>
          </p:nvPr>
        </p:nvSpPr>
        <p:spPr/>
        <p:txBody>
          <a:bodyPr/>
          <a:lstStyle/>
          <a:p>
            <a:fld id="{8EC37911-CE95-CA44-96F8-AC17CBC60E6F}" type="slidenum">
              <a:rPr lang="en-US" smtClean="0"/>
              <a:t>4</a:t>
            </a:fld>
            <a:endParaRPr lang="en-US"/>
          </a:p>
        </p:txBody>
      </p:sp>
    </p:spTree>
    <p:extLst>
      <p:ext uri="{BB962C8B-B14F-4D97-AF65-F5344CB8AC3E}">
        <p14:creationId xmlns:p14="http://schemas.microsoft.com/office/powerpoint/2010/main" val="3428893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particular order to columns;</a:t>
            </a:r>
            <a:r>
              <a:rPr lang="en-US" baseline="0" dirty="0" smtClean="0"/>
              <a:t> can take advantage of dictionary format in Python?</a:t>
            </a:r>
            <a:endParaRPr lang="en-US" dirty="0"/>
          </a:p>
        </p:txBody>
      </p:sp>
      <p:sp>
        <p:nvSpPr>
          <p:cNvPr id="4" name="Slide Number Placeholder 3"/>
          <p:cNvSpPr>
            <a:spLocks noGrp="1"/>
          </p:cNvSpPr>
          <p:nvPr>
            <p:ph type="sldNum" sz="quarter" idx="10"/>
          </p:nvPr>
        </p:nvSpPr>
        <p:spPr/>
        <p:txBody>
          <a:bodyPr/>
          <a:lstStyle/>
          <a:p>
            <a:fld id="{2E9C9504-6455-4945-929C-6C146D69DD7B}" type="slidenum">
              <a:rPr lang="en-US" smtClean="0"/>
              <a:t>5</a:t>
            </a:fld>
            <a:endParaRPr lang="en-US"/>
          </a:p>
        </p:txBody>
      </p:sp>
    </p:spTree>
    <p:extLst>
      <p:ext uri="{BB962C8B-B14F-4D97-AF65-F5344CB8AC3E}">
        <p14:creationId xmlns:p14="http://schemas.microsoft.com/office/powerpoint/2010/main" val="414758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-log10 P-value is average of</a:t>
            </a:r>
            <a:r>
              <a:rPr lang="en-US" baseline="0" dirty="0" smtClean="0"/>
              <a:t> two similarity scores between </a:t>
            </a:r>
            <a:r>
              <a:rPr lang="en-US" baseline="0" dirty="0" err="1" smtClean="0"/>
              <a:t>i</a:t>
            </a:r>
            <a:r>
              <a:rPr lang="en-US" baseline="0" dirty="0" smtClean="0"/>
              <a:t> and j – so are they not always the same, as they were presumed to be in alphabetization?</a:t>
            </a:r>
            <a:endParaRPr lang="en-US" dirty="0" smtClean="0"/>
          </a:p>
          <a:p>
            <a:r>
              <a:rPr lang="en-US" dirty="0" smtClean="0"/>
              <a:t>How generate similarity scores for ALL pairwise? Does BLAST return score against every single sequence?</a:t>
            </a:r>
          </a:p>
          <a:p>
            <a:r>
              <a:rPr lang="en-US" dirty="0" smtClean="0"/>
              <a:t>Equation: </a:t>
            </a:r>
            <a:r>
              <a:rPr lang="en-US" dirty="0" err="1" smtClean="0"/>
              <a:t>Similairty</a:t>
            </a:r>
            <a:r>
              <a:rPr lang="en-US" dirty="0" smtClean="0"/>
              <a:t> </a:t>
            </a:r>
            <a:r>
              <a:rPr lang="en-US" dirty="0" err="1" smtClean="0"/>
              <a:t>btwn</a:t>
            </a:r>
            <a:r>
              <a:rPr lang="en-US" baseline="0" dirty="0" smtClean="0"/>
              <a:t> two nodes / (average weight of all </a:t>
            </a:r>
            <a:r>
              <a:rPr lang="en-US" baseline="0" dirty="0" err="1" smtClean="0"/>
              <a:t>orthologs</a:t>
            </a:r>
            <a:r>
              <a:rPr lang="en-US" baseline="0" dirty="0" smtClean="0"/>
              <a:t> between these two species  /  average weight of all </a:t>
            </a:r>
            <a:r>
              <a:rPr lang="en-US" baseline="0" dirty="0" err="1" smtClean="0"/>
              <a:t>orthologs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E9C9504-6455-4945-929C-6C146D69DD7B}" type="slidenum">
              <a:rPr lang="en-US" smtClean="0"/>
              <a:t>7</a:t>
            </a:fld>
            <a:endParaRPr lang="en-US"/>
          </a:p>
        </p:txBody>
      </p:sp>
    </p:spTree>
    <p:extLst>
      <p:ext uri="{BB962C8B-B14F-4D97-AF65-F5344CB8AC3E}">
        <p14:creationId xmlns:p14="http://schemas.microsoft.com/office/powerpoint/2010/main" val="335799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Core idea is that more similarly related nodes will have a greater number of “higher level” pathways between them than less related nodes,</a:t>
            </a:r>
            <a:r>
              <a:rPr lang="en-US" baseline="0" dirty="0" smtClean="0"/>
              <a:t> so over time those pathways prevail</a:t>
            </a:r>
            <a:endParaRPr lang="en-US" dirty="0"/>
          </a:p>
        </p:txBody>
      </p:sp>
      <p:sp>
        <p:nvSpPr>
          <p:cNvPr id="4" name="Slide Number Placeholder 3"/>
          <p:cNvSpPr>
            <a:spLocks noGrp="1"/>
          </p:cNvSpPr>
          <p:nvPr>
            <p:ph type="sldNum" sz="quarter" idx="10"/>
          </p:nvPr>
        </p:nvSpPr>
        <p:spPr/>
        <p:txBody>
          <a:bodyPr/>
          <a:lstStyle/>
          <a:p>
            <a:fld id="{2E9C9504-6455-4945-929C-6C146D69DD7B}" type="slidenum">
              <a:rPr lang="en-US" smtClean="0"/>
              <a:t>8</a:t>
            </a:fld>
            <a:endParaRPr lang="en-US"/>
          </a:p>
        </p:txBody>
      </p:sp>
    </p:spTree>
    <p:extLst>
      <p:ext uri="{BB962C8B-B14F-4D97-AF65-F5344CB8AC3E}">
        <p14:creationId xmlns:p14="http://schemas.microsoft.com/office/powerpoint/2010/main" val="2781947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9C9504-6455-4945-929C-6C146D69DD7B}" type="slidenum">
              <a:rPr lang="en-US" smtClean="0"/>
              <a:t>11</a:t>
            </a:fld>
            <a:endParaRPr lang="en-US"/>
          </a:p>
        </p:txBody>
      </p:sp>
    </p:spTree>
    <p:extLst>
      <p:ext uri="{BB962C8B-B14F-4D97-AF65-F5344CB8AC3E}">
        <p14:creationId xmlns:p14="http://schemas.microsoft.com/office/powerpoint/2010/main" val="2263065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OrthologID</a:t>
            </a:r>
            <a:r>
              <a:rPr lang="en-US" dirty="0" smtClean="0"/>
              <a:t> paper doesn’t mention anything</a:t>
            </a:r>
            <a:r>
              <a:rPr lang="en-US" baseline="0" dirty="0" smtClean="0"/>
              <a:t> about how to accept or reject putative </a:t>
            </a:r>
            <a:r>
              <a:rPr lang="en-US" baseline="0" dirty="0" err="1" smtClean="0"/>
              <a:t>orthologs</a:t>
            </a:r>
            <a:r>
              <a:rPr lang="en-US" baseline="0" dirty="0" smtClean="0"/>
              <a:t> based on trees.</a:t>
            </a:r>
            <a:endParaRPr lang="en-US" dirty="0" smtClean="0"/>
          </a:p>
          <a:p>
            <a:endParaRPr lang="en-US" dirty="0"/>
          </a:p>
        </p:txBody>
      </p:sp>
      <p:sp>
        <p:nvSpPr>
          <p:cNvPr id="4" name="Slide Number Placeholder 3"/>
          <p:cNvSpPr>
            <a:spLocks noGrp="1"/>
          </p:cNvSpPr>
          <p:nvPr>
            <p:ph type="sldNum" sz="quarter" idx="10"/>
          </p:nvPr>
        </p:nvSpPr>
        <p:spPr/>
        <p:txBody>
          <a:bodyPr/>
          <a:lstStyle/>
          <a:p>
            <a:fld id="{2E9C9504-6455-4945-929C-6C146D69DD7B}" type="slidenum">
              <a:rPr lang="en-US" smtClean="0"/>
              <a:t>13</a:t>
            </a:fld>
            <a:endParaRPr lang="en-US"/>
          </a:p>
        </p:txBody>
      </p:sp>
    </p:spTree>
    <p:extLst>
      <p:ext uri="{BB962C8B-B14F-4D97-AF65-F5344CB8AC3E}">
        <p14:creationId xmlns:p14="http://schemas.microsoft.com/office/powerpoint/2010/main" val="26876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tblastx</a:t>
            </a:r>
            <a:r>
              <a:rPr lang="en-US" dirty="0" smtClean="0"/>
              <a:t> takes a nucleotide query sequence, translates it in all six frames, and compares those translations to the database sequences dynamically translated in all six frames. This effectively performs a more sensitive </a:t>
            </a:r>
            <a:r>
              <a:rPr lang="en-US" dirty="0" err="1" smtClean="0"/>
              <a:t>blastp</a:t>
            </a:r>
            <a:r>
              <a:rPr lang="en-US" dirty="0" smtClean="0"/>
              <a:t> search without doing the manual translation. </a:t>
            </a:r>
          </a:p>
          <a:p>
            <a:r>
              <a:rPr lang="en-US" dirty="0" err="1" smtClean="0"/>
              <a:t>tblastx</a:t>
            </a:r>
            <a:r>
              <a:rPr lang="en-US" dirty="0" smtClean="0"/>
              <a:t> gets around the potential frame-shift and ambiguities that may prevent certain open reading frames from being detected. This is very useful in identifying potential proteins encoded by single pass read ESTs. In addition, it can be a good tool for identifying novel genes. </a:t>
            </a:r>
          </a:p>
          <a:p>
            <a:r>
              <a:rPr lang="en-US" dirty="0" smtClean="0"/>
              <a:t>This type of search is computationally intensive and should be used only as last resort. Searching with large genomic queries is NOT recommended.</a:t>
            </a:r>
            <a:endParaRPr lang="en-US" dirty="0"/>
          </a:p>
        </p:txBody>
      </p:sp>
      <p:sp>
        <p:nvSpPr>
          <p:cNvPr id="4" name="Slide Number Placeholder 3"/>
          <p:cNvSpPr>
            <a:spLocks noGrp="1"/>
          </p:cNvSpPr>
          <p:nvPr>
            <p:ph type="sldNum" sz="quarter" idx="10"/>
          </p:nvPr>
        </p:nvSpPr>
        <p:spPr/>
        <p:txBody>
          <a:bodyPr/>
          <a:lstStyle/>
          <a:p>
            <a:fld id="{2E9C9504-6455-4945-929C-6C146D69DD7B}" type="slidenum">
              <a:rPr lang="en-US" smtClean="0"/>
              <a:t>15</a:t>
            </a:fld>
            <a:endParaRPr lang="en-US"/>
          </a:p>
        </p:txBody>
      </p:sp>
    </p:spTree>
    <p:extLst>
      <p:ext uri="{BB962C8B-B14F-4D97-AF65-F5344CB8AC3E}">
        <p14:creationId xmlns:p14="http://schemas.microsoft.com/office/powerpoint/2010/main" val="290922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EEFAA2-74EF-004F-9E2C-1C3F6EF2269C}"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B9336-B950-0543-82C8-727719AE4D92}" type="slidenum">
              <a:rPr lang="en-US" smtClean="0"/>
              <a:t>‹#›</a:t>
            </a:fld>
            <a:endParaRPr lang="en-US"/>
          </a:p>
        </p:txBody>
      </p:sp>
    </p:spTree>
    <p:extLst>
      <p:ext uri="{BB962C8B-B14F-4D97-AF65-F5344CB8AC3E}">
        <p14:creationId xmlns:p14="http://schemas.microsoft.com/office/powerpoint/2010/main" val="383024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EFAA2-74EF-004F-9E2C-1C3F6EF2269C}"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B9336-B950-0543-82C8-727719AE4D92}" type="slidenum">
              <a:rPr lang="en-US" smtClean="0"/>
              <a:t>‹#›</a:t>
            </a:fld>
            <a:endParaRPr lang="en-US"/>
          </a:p>
        </p:txBody>
      </p:sp>
    </p:spTree>
    <p:extLst>
      <p:ext uri="{BB962C8B-B14F-4D97-AF65-F5344CB8AC3E}">
        <p14:creationId xmlns:p14="http://schemas.microsoft.com/office/powerpoint/2010/main" val="124445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EFAA2-74EF-004F-9E2C-1C3F6EF2269C}"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B9336-B950-0543-82C8-727719AE4D92}" type="slidenum">
              <a:rPr lang="en-US" smtClean="0"/>
              <a:t>‹#›</a:t>
            </a:fld>
            <a:endParaRPr lang="en-US"/>
          </a:p>
        </p:txBody>
      </p:sp>
    </p:spTree>
    <p:extLst>
      <p:ext uri="{BB962C8B-B14F-4D97-AF65-F5344CB8AC3E}">
        <p14:creationId xmlns:p14="http://schemas.microsoft.com/office/powerpoint/2010/main" val="325171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EFAA2-74EF-004F-9E2C-1C3F6EF2269C}"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B9336-B950-0543-82C8-727719AE4D92}" type="slidenum">
              <a:rPr lang="en-US" smtClean="0"/>
              <a:t>‹#›</a:t>
            </a:fld>
            <a:endParaRPr lang="en-US"/>
          </a:p>
        </p:txBody>
      </p:sp>
    </p:spTree>
    <p:extLst>
      <p:ext uri="{BB962C8B-B14F-4D97-AF65-F5344CB8AC3E}">
        <p14:creationId xmlns:p14="http://schemas.microsoft.com/office/powerpoint/2010/main" val="198728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EFAA2-74EF-004F-9E2C-1C3F6EF2269C}" type="datetimeFigureOut">
              <a:rPr lang="en-US" smtClean="0"/>
              <a:t>8/4/14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B9336-B950-0543-82C8-727719AE4D92}" type="slidenum">
              <a:rPr lang="en-US" smtClean="0"/>
              <a:t>‹#›</a:t>
            </a:fld>
            <a:endParaRPr lang="en-US"/>
          </a:p>
        </p:txBody>
      </p:sp>
    </p:spTree>
    <p:extLst>
      <p:ext uri="{BB962C8B-B14F-4D97-AF65-F5344CB8AC3E}">
        <p14:creationId xmlns:p14="http://schemas.microsoft.com/office/powerpoint/2010/main" val="194377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EEFAA2-74EF-004F-9E2C-1C3F6EF2269C}" type="datetimeFigureOut">
              <a:rPr lang="en-US" smtClean="0"/>
              <a:t>8/4/14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B9336-B950-0543-82C8-727719AE4D92}" type="slidenum">
              <a:rPr lang="en-US" smtClean="0"/>
              <a:t>‹#›</a:t>
            </a:fld>
            <a:endParaRPr lang="en-US"/>
          </a:p>
        </p:txBody>
      </p:sp>
    </p:spTree>
    <p:extLst>
      <p:ext uri="{BB962C8B-B14F-4D97-AF65-F5344CB8AC3E}">
        <p14:creationId xmlns:p14="http://schemas.microsoft.com/office/powerpoint/2010/main" val="186899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EEFAA2-74EF-004F-9E2C-1C3F6EF2269C}" type="datetimeFigureOut">
              <a:rPr lang="en-US" smtClean="0"/>
              <a:t>8/4/14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B9336-B950-0543-82C8-727719AE4D92}" type="slidenum">
              <a:rPr lang="en-US" smtClean="0"/>
              <a:t>‹#›</a:t>
            </a:fld>
            <a:endParaRPr lang="en-US"/>
          </a:p>
        </p:txBody>
      </p:sp>
    </p:spTree>
    <p:extLst>
      <p:ext uri="{BB962C8B-B14F-4D97-AF65-F5344CB8AC3E}">
        <p14:creationId xmlns:p14="http://schemas.microsoft.com/office/powerpoint/2010/main" val="386998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EEFAA2-74EF-004F-9E2C-1C3F6EF2269C}" type="datetimeFigureOut">
              <a:rPr lang="en-US" smtClean="0"/>
              <a:t>8/4/14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B9336-B950-0543-82C8-727719AE4D92}" type="slidenum">
              <a:rPr lang="en-US" smtClean="0"/>
              <a:t>‹#›</a:t>
            </a:fld>
            <a:endParaRPr lang="en-US"/>
          </a:p>
        </p:txBody>
      </p:sp>
    </p:spTree>
    <p:extLst>
      <p:ext uri="{BB962C8B-B14F-4D97-AF65-F5344CB8AC3E}">
        <p14:creationId xmlns:p14="http://schemas.microsoft.com/office/powerpoint/2010/main" val="38286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EFAA2-74EF-004F-9E2C-1C3F6EF2269C}" type="datetimeFigureOut">
              <a:rPr lang="en-US" smtClean="0"/>
              <a:t>8/4/14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B9336-B950-0543-82C8-727719AE4D92}" type="slidenum">
              <a:rPr lang="en-US" smtClean="0"/>
              <a:t>‹#›</a:t>
            </a:fld>
            <a:endParaRPr lang="en-US"/>
          </a:p>
        </p:txBody>
      </p:sp>
    </p:spTree>
    <p:extLst>
      <p:ext uri="{BB962C8B-B14F-4D97-AF65-F5344CB8AC3E}">
        <p14:creationId xmlns:p14="http://schemas.microsoft.com/office/powerpoint/2010/main" val="1640493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EFAA2-74EF-004F-9E2C-1C3F6EF2269C}" type="datetimeFigureOut">
              <a:rPr lang="en-US" smtClean="0"/>
              <a:t>8/4/14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B9336-B950-0543-82C8-727719AE4D92}" type="slidenum">
              <a:rPr lang="en-US" smtClean="0"/>
              <a:t>‹#›</a:t>
            </a:fld>
            <a:endParaRPr lang="en-US"/>
          </a:p>
        </p:txBody>
      </p:sp>
    </p:spTree>
    <p:extLst>
      <p:ext uri="{BB962C8B-B14F-4D97-AF65-F5344CB8AC3E}">
        <p14:creationId xmlns:p14="http://schemas.microsoft.com/office/powerpoint/2010/main" val="421991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EFAA2-74EF-004F-9E2C-1C3F6EF2269C}" type="datetimeFigureOut">
              <a:rPr lang="en-US" smtClean="0"/>
              <a:t>8/4/14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B9336-B950-0543-82C8-727719AE4D92}" type="slidenum">
              <a:rPr lang="en-US" smtClean="0"/>
              <a:t>‹#›</a:t>
            </a:fld>
            <a:endParaRPr lang="en-US"/>
          </a:p>
        </p:txBody>
      </p:sp>
    </p:spTree>
    <p:extLst>
      <p:ext uri="{BB962C8B-B14F-4D97-AF65-F5344CB8AC3E}">
        <p14:creationId xmlns:p14="http://schemas.microsoft.com/office/powerpoint/2010/main" val="1177785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EFAA2-74EF-004F-9E2C-1C3F6EF2269C}" type="datetimeFigureOut">
              <a:rPr lang="en-US" smtClean="0"/>
              <a:t>8/4/14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B9336-B950-0543-82C8-727719AE4D92}" type="slidenum">
              <a:rPr lang="en-US" smtClean="0"/>
              <a:t>‹#›</a:t>
            </a:fld>
            <a:endParaRPr lang="en-US"/>
          </a:p>
        </p:txBody>
      </p:sp>
    </p:spTree>
    <p:extLst>
      <p:ext uri="{BB962C8B-B14F-4D97-AF65-F5344CB8AC3E}">
        <p14:creationId xmlns:p14="http://schemas.microsoft.com/office/powerpoint/2010/main" val="2566975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Venninator</a:t>
            </a:r>
            <a:r>
              <a:rPr lang="en-US" dirty="0" smtClean="0"/>
              <a:t> (original): all-</a:t>
            </a:r>
            <a:r>
              <a:rPr lang="en-US" dirty="0" err="1" smtClean="0"/>
              <a:t>vs</a:t>
            </a:r>
            <a:r>
              <a:rPr lang="en-US" dirty="0" smtClean="0"/>
              <a:t>-all BLAST</a:t>
            </a:r>
            <a:endParaRPr lang="en-US" dirty="0"/>
          </a:p>
        </p:txBody>
      </p:sp>
      <p:sp>
        <p:nvSpPr>
          <p:cNvPr id="5" name="Rounded Rectangle 4"/>
          <p:cNvSpPr/>
          <p:nvPr/>
        </p:nvSpPr>
        <p:spPr>
          <a:xfrm>
            <a:off x="676564" y="1792398"/>
            <a:ext cx="877163" cy="329991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TextBox 3"/>
          <p:cNvSpPr txBox="1"/>
          <p:nvPr/>
        </p:nvSpPr>
        <p:spPr>
          <a:xfrm>
            <a:off x="676564" y="1792398"/>
            <a:ext cx="877163" cy="3139321"/>
          </a:xfrm>
          <a:prstGeom prst="rect">
            <a:avLst/>
          </a:prstGeom>
          <a:noFill/>
        </p:spPr>
        <p:txBody>
          <a:bodyPr wrap="none" rtlCol="0">
            <a:spAutoFit/>
          </a:bodyPr>
          <a:lstStyle/>
          <a:p>
            <a:pPr algn="ctr"/>
            <a:r>
              <a:rPr lang="en-US" dirty="0" smtClean="0"/>
              <a:t>Gene A</a:t>
            </a:r>
          </a:p>
          <a:p>
            <a:pPr algn="ctr"/>
            <a:endParaRPr lang="en-US" dirty="0"/>
          </a:p>
          <a:p>
            <a:pPr algn="ctr"/>
            <a:r>
              <a:rPr lang="en-US" dirty="0" smtClean="0"/>
              <a:t>Gene B</a:t>
            </a:r>
          </a:p>
          <a:p>
            <a:pPr algn="ctr"/>
            <a:endParaRPr lang="en-US" dirty="0"/>
          </a:p>
          <a:p>
            <a:pPr algn="ctr"/>
            <a:r>
              <a:rPr lang="en-US" dirty="0" smtClean="0"/>
              <a:t>Gene C</a:t>
            </a:r>
          </a:p>
          <a:p>
            <a:pPr algn="ctr"/>
            <a:endParaRPr lang="en-US" dirty="0"/>
          </a:p>
          <a:p>
            <a:pPr algn="ctr"/>
            <a:r>
              <a:rPr lang="en-US" dirty="0" smtClean="0"/>
              <a:t>Gene D</a:t>
            </a:r>
          </a:p>
          <a:p>
            <a:pPr algn="ctr"/>
            <a:endParaRPr lang="en-US" dirty="0"/>
          </a:p>
          <a:p>
            <a:pPr algn="ctr"/>
            <a:r>
              <a:rPr lang="en-US" dirty="0" smtClean="0"/>
              <a:t>Gene E</a:t>
            </a:r>
          </a:p>
          <a:p>
            <a:pPr algn="ctr"/>
            <a:endParaRPr lang="en-US" dirty="0"/>
          </a:p>
          <a:p>
            <a:pPr algn="ctr"/>
            <a:r>
              <a:rPr lang="en-US" dirty="0" smtClean="0"/>
              <a:t>…</a:t>
            </a:r>
            <a:endParaRPr lang="en-US" dirty="0"/>
          </a:p>
        </p:txBody>
      </p:sp>
      <p:sp>
        <p:nvSpPr>
          <p:cNvPr id="6" name="Rounded Rectangle 5"/>
          <p:cNvSpPr/>
          <p:nvPr/>
        </p:nvSpPr>
        <p:spPr>
          <a:xfrm>
            <a:off x="2277049" y="1792398"/>
            <a:ext cx="877163" cy="329991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TextBox 6"/>
          <p:cNvSpPr txBox="1"/>
          <p:nvPr/>
        </p:nvSpPr>
        <p:spPr>
          <a:xfrm>
            <a:off x="2277049" y="1792398"/>
            <a:ext cx="877163" cy="3139321"/>
          </a:xfrm>
          <a:prstGeom prst="rect">
            <a:avLst/>
          </a:prstGeom>
          <a:noFill/>
        </p:spPr>
        <p:txBody>
          <a:bodyPr wrap="none" rtlCol="0">
            <a:spAutoFit/>
          </a:bodyPr>
          <a:lstStyle/>
          <a:p>
            <a:pPr algn="ctr"/>
            <a:r>
              <a:rPr lang="en-US" dirty="0" smtClean="0"/>
              <a:t>Gene A</a:t>
            </a:r>
          </a:p>
          <a:p>
            <a:pPr algn="ctr"/>
            <a:endParaRPr lang="en-US" dirty="0"/>
          </a:p>
          <a:p>
            <a:pPr algn="ctr"/>
            <a:r>
              <a:rPr lang="en-US" dirty="0" smtClean="0"/>
              <a:t>Gene B</a:t>
            </a:r>
          </a:p>
          <a:p>
            <a:pPr algn="ctr"/>
            <a:endParaRPr lang="en-US" dirty="0"/>
          </a:p>
          <a:p>
            <a:pPr algn="ctr"/>
            <a:r>
              <a:rPr lang="en-US" dirty="0" smtClean="0"/>
              <a:t>Gene C</a:t>
            </a:r>
          </a:p>
          <a:p>
            <a:pPr algn="ctr"/>
            <a:endParaRPr lang="en-US" dirty="0"/>
          </a:p>
          <a:p>
            <a:pPr algn="ctr"/>
            <a:r>
              <a:rPr lang="en-US" dirty="0" smtClean="0"/>
              <a:t>Gene D</a:t>
            </a:r>
          </a:p>
          <a:p>
            <a:pPr algn="ctr"/>
            <a:endParaRPr lang="en-US" dirty="0"/>
          </a:p>
          <a:p>
            <a:pPr algn="ctr"/>
            <a:r>
              <a:rPr lang="en-US" dirty="0" smtClean="0"/>
              <a:t>Gene E</a:t>
            </a:r>
          </a:p>
          <a:p>
            <a:pPr algn="ctr"/>
            <a:endParaRPr lang="en-US" dirty="0"/>
          </a:p>
          <a:p>
            <a:pPr algn="ctr"/>
            <a:r>
              <a:rPr lang="en-US" dirty="0" smtClean="0"/>
              <a:t>…</a:t>
            </a:r>
            <a:endParaRPr lang="en-US" dirty="0"/>
          </a:p>
        </p:txBody>
      </p:sp>
      <p:sp>
        <p:nvSpPr>
          <p:cNvPr id="8" name="Rounded Rectangle 7"/>
          <p:cNvSpPr/>
          <p:nvPr/>
        </p:nvSpPr>
        <p:spPr>
          <a:xfrm>
            <a:off x="3820089" y="1784207"/>
            <a:ext cx="877163" cy="32999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820089" y="1784207"/>
            <a:ext cx="877163" cy="3139321"/>
          </a:xfrm>
          <a:prstGeom prst="rect">
            <a:avLst/>
          </a:prstGeom>
          <a:noFill/>
        </p:spPr>
        <p:txBody>
          <a:bodyPr wrap="none" rtlCol="0">
            <a:spAutoFit/>
          </a:bodyPr>
          <a:lstStyle/>
          <a:p>
            <a:pPr algn="ctr"/>
            <a:r>
              <a:rPr lang="en-US" dirty="0" smtClean="0"/>
              <a:t>Gene A</a:t>
            </a:r>
          </a:p>
          <a:p>
            <a:pPr algn="ctr"/>
            <a:endParaRPr lang="en-US" dirty="0"/>
          </a:p>
          <a:p>
            <a:pPr algn="ctr"/>
            <a:r>
              <a:rPr lang="en-US" dirty="0" smtClean="0"/>
              <a:t>Gene B</a:t>
            </a:r>
          </a:p>
          <a:p>
            <a:pPr algn="ctr"/>
            <a:endParaRPr lang="en-US" dirty="0"/>
          </a:p>
          <a:p>
            <a:pPr algn="ctr"/>
            <a:r>
              <a:rPr lang="en-US" dirty="0" smtClean="0"/>
              <a:t>Gene C</a:t>
            </a:r>
          </a:p>
          <a:p>
            <a:pPr algn="ctr"/>
            <a:endParaRPr lang="en-US" dirty="0"/>
          </a:p>
          <a:p>
            <a:pPr algn="ctr"/>
            <a:r>
              <a:rPr lang="en-US" dirty="0" smtClean="0"/>
              <a:t>Gene D</a:t>
            </a:r>
          </a:p>
          <a:p>
            <a:pPr algn="ctr"/>
            <a:endParaRPr lang="en-US" dirty="0"/>
          </a:p>
          <a:p>
            <a:pPr algn="ctr"/>
            <a:r>
              <a:rPr lang="en-US" dirty="0" smtClean="0"/>
              <a:t>Gene E</a:t>
            </a:r>
          </a:p>
          <a:p>
            <a:pPr algn="ctr"/>
            <a:endParaRPr lang="en-US" dirty="0"/>
          </a:p>
          <a:p>
            <a:pPr algn="ctr"/>
            <a:r>
              <a:rPr lang="en-US" dirty="0" smtClean="0"/>
              <a:t>…</a:t>
            </a:r>
            <a:endParaRPr lang="en-US" dirty="0"/>
          </a:p>
        </p:txBody>
      </p:sp>
      <p:sp>
        <p:nvSpPr>
          <p:cNvPr id="10" name="Rounded Rectangle 9"/>
          <p:cNvSpPr/>
          <p:nvPr/>
        </p:nvSpPr>
        <p:spPr>
          <a:xfrm>
            <a:off x="5327522" y="1784207"/>
            <a:ext cx="877163" cy="329991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TextBox 10"/>
          <p:cNvSpPr txBox="1"/>
          <p:nvPr/>
        </p:nvSpPr>
        <p:spPr>
          <a:xfrm>
            <a:off x="5327522" y="1784207"/>
            <a:ext cx="877163" cy="3139321"/>
          </a:xfrm>
          <a:prstGeom prst="rect">
            <a:avLst/>
          </a:prstGeom>
          <a:noFill/>
        </p:spPr>
        <p:txBody>
          <a:bodyPr wrap="none" rtlCol="0">
            <a:spAutoFit/>
          </a:bodyPr>
          <a:lstStyle/>
          <a:p>
            <a:pPr algn="ctr"/>
            <a:r>
              <a:rPr lang="en-US" dirty="0" smtClean="0"/>
              <a:t>Gene A</a:t>
            </a:r>
          </a:p>
          <a:p>
            <a:pPr algn="ctr"/>
            <a:endParaRPr lang="en-US" dirty="0"/>
          </a:p>
          <a:p>
            <a:pPr algn="ctr"/>
            <a:r>
              <a:rPr lang="en-US" dirty="0" smtClean="0"/>
              <a:t>Gene B</a:t>
            </a:r>
          </a:p>
          <a:p>
            <a:pPr algn="ctr"/>
            <a:endParaRPr lang="en-US" dirty="0"/>
          </a:p>
          <a:p>
            <a:pPr algn="ctr"/>
            <a:r>
              <a:rPr lang="en-US" dirty="0" smtClean="0"/>
              <a:t>Gene C</a:t>
            </a:r>
          </a:p>
          <a:p>
            <a:pPr algn="ctr"/>
            <a:endParaRPr lang="en-US" dirty="0"/>
          </a:p>
          <a:p>
            <a:pPr algn="ctr"/>
            <a:r>
              <a:rPr lang="en-US" dirty="0" smtClean="0"/>
              <a:t>Gene D</a:t>
            </a:r>
          </a:p>
          <a:p>
            <a:pPr algn="ctr"/>
            <a:endParaRPr lang="en-US" dirty="0"/>
          </a:p>
          <a:p>
            <a:pPr algn="ctr"/>
            <a:r>
              <a:rPr lang="en-US" dirty="0" smtClean="0"/>
              <a:t>Gene E</a:t>
            </a:r>
          </a:p>
          <a:p>
            <a:pPr algn="ctr"/>
            <a:endParaRPr lang="en-US" dirty="0"/>
          </a:p>
          <a:p>
            <a:pPr algn="ctr"/>
            <a:r>
              <a:rPr lang="en-US" dirty="0" smtClean="0"/>
              <a:t>…</a:t>
            </a:r>
            <a:endParaRPr lang="en-US" dirty="0"/>
          </a:p>
        </p:txBody>
      </p:sp>
      <p:sp>
        <p:nvSpPr>
          <p:cNvPr id="12" name="Rounded Rectangle 11"/>
          <p:cNvSpPr/>
          <p:nvPr/>
        </p:nvSpPr>
        <p:spPr>
          <a:xfrm>
            <a:off x="6977388" y="1792398"/>
            <a:ext cx="877163" cy="329991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p:cNvSpPr txBox="1"/>
          <p:nvPr/>
        </p:nvSpPr>
        <p:spPr>
          <a:xfrm>
            <a:off x="6977388" y="1792398"/>
            <a:ext cx="877163" cy="3139321"/>
          </a:xfrm>
          <a:prstGeom prst="rect">
            <a:avLst/>
          </a:prstGeom>
          <a:noFill/>
        </p:spPr>
        <p:txBody>
          <a:bodyPr wrap="none" rtlCol="0">
            <a:spAutoFit/>
          </a:bodyPr>
          <a:lstStyle/>
          <a:p>
            <a:pPr algn="ctr"/>
            <a:r>
              <a:rPr lang="en-US" dirty="0" smtClean="0"/>
              <a:t>Gene A</a:t>
            </a:r>
          </a:p>
          <a:p>
            <a:pPr algn="ctr"/>
            <a:endParaRPr lang="en-US" dirty="0"/>
          </a:p>
          <a:p>
            <a:pPr algn="ctr"/>
            <a:r>
              <a:rPr lang="en-US" dirty="0" smtClean="0"/>
              <a:t>Gene B</a:t>
            </a:r>
          </a:p>
          <a:p>
            <a:pPr algn="ctr"/>
            <a:endParaRPr lang="en-US" dirty="0"/>
          </a:p>
          <a:p>
            <a:pPr algn="ctr"/>
            <a:r>
              <a:rPr lang="en-US" dirty="0" smtClean="0"/>
              <a:t>Gene C</a:t>
            </a:r>
          </a:p>
          <a:p>
            <a:pPr algn="ctr"/>
            <a:endParaRPr lang="en-US" dirty="0"/>
          </a:p>
          <a:p>
            <a:pPr algn="ctr"/>
            <a:r>
              <a:rPr lang="en-US" dirty="0" smtClean="0"/>
              <a:t>Gene D</a:t>
            </a:r>
          </a:p>
          <a:p>
            <a:pPr algn="ctr"/>
            <a:endParaRPr lang="en-US" dirty="0"/>
          </a:p>
          <a:p>
            <a:pPr algn="ctr"/>
            <a:r>
              <a:rPr lang="en-US" dirty="0" smtClean="0"/>
              <a:t>Gene E</a:t>
            </a:r>
          </a:p>
          <a:p>
            <a:pPr algn="ctr"/>
            <a:endParaRPr lang="en-US" dirty="0"/>
          </a:p>
          <a:p>
            <a:pPr algn="ctr"/>
            <a:r>
              <a:rPr lang="en-US" dirty="0" smtClean="0"/>
              <a:t>…</a:t>
            </a:r>
            <a:endParaRPr lang="en-US" dirty="0"/>
          </a:p>
        </p:txBody>
      </p:sp>
      <p:sp>
        <p:nvSpPr>
          <p:cNvPr id="14" name="TextBox 13"/>
          <p:cNvSpPr txBox="1"/>
          <p:nvPr/>
        </p:nvSpPr>
        <p:spPr>
          <a:xfrm>
            <a:off x="564026" y="5251879"/>
            <a:ext cx="1156574" cy="369332"/>
          </a:xfrm>
          <a:prstGeom prst="rect">
            <a:avLst/>
          </a:prstGeom>
          <a:noFill/>
        </p:spPr>
        <p:txBody>
          <a:bodyPr wrap="none" rtlCol="0">
            <a:spAutoFit/>
          </a:bodyPr>
          <a:lstStyle/>
          <a:p>
            <a:r>
              <a:rPr lang="en-US" dirty="0" smtClean="0"/>
              <a:t>Genome 1</a:t>
            </a:r>
            <a:endParaRPr lang="en-US" dirty="0"/>
          </a:p>
        </p:txBody>
      </p:sp>
      <p:sp>
        <p:nvSpPr>
          <p:cNvPr id="17" name="TextBox 16"/>
          <p:cNvSpPr txBox="1"/>
          <p:nvPr/>
        </p:nvSpPr>
        <p:spPr>
          <a:xfrm>
            <a:off x="2152641" y="5251879"/>
            <a:ext cx="1156574" cy="369332"/>
          </a:xfrm>
          <a:prstGeom prst="rect">
            <a:avLst/>
          </a:prstGeom>
          <a:noFill/>
        </p:spPr>
        <p:txBody>
          <a:bodyPr wrap="none" rtlCol="0">
            <a:spAutoFit/>
          </a:bodyPr>
          <a:lstStyle/>
          <a:p>
            <a:r>
              <a:rPr lang="en-US" dirty="0" smtClean="0"/>
              <a:t>Genome 2</a:t>
            </a:r>
            <a:endParaRPr lang="en-US" dirty="0"/>
          </a:p>
        </p:txBody>
      </p:sp>
      <p:sp>
        <p:nvSpPr>
          <p:cNvPr id="18" name="TextBox 17"/>
          <p:cNvSpPr txBox="1"/>
          <p:nvPr/>
        </p:nvSpPr>
        <p:spPr>
          <a:xfrm>
            <a:off x="3671943" y="5251879"/>
            <a:ext cx="1156574" cy="369332"/>
          </a:xfrm>
          <a:prstGeom prst="rect">
            <a:avLst/>
          </a:prstGeom>
          <a:noFill/>
        </p:spPr>
        <p:txBody>
          <a:bodyPr wrap="none" rtlCol="0">
            <a:spAutoFit/>
          </a:bodyPr>
          <a:lstStyle/>
          <a:p>
            <a:r>
              <a:rPr lang="en-US" dirty="0" smtClean="0"/>
              <a:t>Genome 3</a:t>
            </a:r>
            <a:endParaRPr lang="en-US" dirty="0"/>
          </a:p>
        </p:txBody>
      </p:sp>
      <p:sp>
        <p:nvSpPr>
          <p:cNvPr id="19" name="TextBox 18"/>
          <p:cNvSpPr txBox="1"/>
          <p:nvPr/>
        </p:nvSpPr>
        <p:spPr>
          <a:xfrm>
            <a:off x="5214983" y="5268450"/>
            <a:ext cx="1156574" cy="369332"/>
          </a:xfrm>
          <a:prstGeom prst="rect">
            <a:avLst/>
          </a:prstGeom>
          <a:noFill/>
        </p:spPr>
        <p:txBody>
          <a:bodyPr wrap="none" rtlCol="0">
            <a:spAutoFit/>
          </a:bodyPr>
          <a:lstStyle/>
          <a:p>
            <a:r>
              <a:rPr lang="en-US" dirty="0" smtClean="0"/>
              <a:t>Genome 4</a:t>
            </a:r>
            <a:endParaRPr lang="en-US" dirty="0"/>
          </a:p>
        </p:txBody>
      </p:sp>
      <p:sp>
        <p:nvSpPr>
          <p:cNvPr id="20" name="TextBox 19"/>
          <p:cNvSpPr txBox="1"/>
          <p:nvPr/>
        </p:nvSpPr>
        <p:spPr>
          <a:xfrm>
            <a:off x="6941778" y="5232840"/>
            <a:ext cx="1156574" cy="369332"/>
          </a:xfrm>
          <a:prstGeom prst="rect">
            <a:avLst/>
          </a:prstGeom>
          <a:noFill/>
        </p:spPr>
        <p:txBody>
          <a:bodyPr wrap="none" rtlCol="0">
            <a:spAutoFit/>
          </a:bodyPr>
          <a:lstStyle/>
          <a:p>
            <a:r>
              <a:rPr lang="en-US" dirty="0" smtClean="0"/>
              <a:t>Genome 5</a:t>
            </a:r>
            <a:endParaRPr lang="en-US" dirty="0"/>
          </a:p>
        </p:txBody>
      </p:sp>
    </p:spTree>
    <p:extLst>
      <p:ext uri="{BB962C8B-B14F-4D97-AF65-F5344CB8AC3E}">
        <p14:creationId xmlns:p14="http://schemas.microsoft.com/office/powerpoint/2010/main" val="430022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MCL, then where do we incorporate e-value gradient?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Similarity matrix requires all comparisons; MCL random walk inherently filters weak hits.</a:t>
            </a:r>
          </a:p>
          <a:p>
            <a:endParaRPr lang="en-US" dirty="0"/>
          </a:p>
          <a:p>
            <a:r>
              <a:rPr lang="en-US" dirty="0" smtClean="0"/>
              <a:t>“A </a:t>
            </a:r>
            <a:r>
              <a:rPr lang="en-US" i="1" dirty="0" smtClean="0"/>
              <a:t>P</a:t>
            </a:r>
            <a:r>
              <a:rPr lang="en-US" dirty="0" smtClean="0"/>
              <a:t>-value cutoff of 1e-5 was chosen for putative </a:t>
            </a:r>
            <a:r>
              <a:rPr lang="en-US" dirty="0" err="1" smtClean="0"/>
              <a:t>orthologs</a:t>
            </a:r>
            <a:r>
              <a:rPr lang="en-US" dirty="0" smtClean="0"/>
              <a:t> or </a:t>
            </a:r>
            <a:r>
              <a:rPr lang="en-US" dirty="0" err="1" smtClean="0"/>
              <a:t>paralogs</a:t>
            </a:r>
            <a:r>
              <a:rPr lang="en-US" dirty="0" smtClean="0"/>
              <a:t>, based on empirical studies.”</a:t>
            </a:r>
          </a:p>
          <a:p>
            <a:pPr lvl="1">
              <a:buFont typeface="Wingdings" charset="0"/>
              <a:buChar char="à"/>
            </a:pPr>
            <a:r>
              <a:rPr lang="en-US" dirty="0" smtClean="0">
                <a:solidFill>
                  <a:srgbClr val="FF0000"/>
                </a:solidFill>
              </a:rPr>
              <a:t>E-value adjusted during initial searches, and if insignificant hit, e = 1?</a:t>
            </a:r>
          </a:p>
          <a:p>
            <a:pPr lvl="1">
              <a:buFont typeface="Wingdings" charset="0"/>
              <a:buChar char="à"/>
            </a:pPr>
            <a:r>
              <a:rPr lang="en-US" dirty="0" smtClean="0">
                <a:solidFill>
                  <a:srgbClr val="FF0000"/>
                </a:solidFill>
              </a:rPr>
              <a:t>Would iterative approach of making new similarity matrix, then doing MCL search, be too computationally intensive?</a:t>
            </a:r>
            <a:endParaRPr lang="en-US" dirty="0">
              <a:solidFill>
                <a:srgbClr val="FF0000"/>
              </a:solidFill>
            </a:endParaRPr>
          </a:p>
          <a:p>
            <a:endParaRPr lang="en-US" dirty="0"/>
          </a:p>
          <a:p>
            <a:r>
              <a:rPr lang="en-US" dirty="0" smtClean="0"/>
              <a:t>Inflation and expansion operators?</a:t>
            </a:r>
          </a:p>
          <a:p>
            <a:endParaRPr lang="en-US" dirty="0"/>
          </a:p>
        </p:txBody>
      </p:sp>
    </p:spTree>
    <p:extLst>
      <p:ext uri="{BB962C8B-B14F-4D97-AF65-F5344CB8AC3E}">
        <p14:creationId xmlns:p14="http://schemas.microsoft.com/office/powerpoint/2010/main" val="28668765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OrthologID</a:t>
            </a:r>
            <a:r>
              <a:rPr lang="en-US" dirty="0" smtClean="0"/>
              <a:t>: Phylogenetic approach(?)</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Creates gene families</a:t>
            </a:r>
          </a:p>
          <a:p>
            <a:pPr marL="514350" indent="-514350">
              <a:buFont typeface="+mj-lt"/>
              <a:buAutoNum type="arabicPeriod"/>
            </a:pPr>
            <a:r>
              <a:rPr lang="en-US" dirty="0" smtClean="0"/>
              <a:t>Performs global sequence alignment</a:t>
            </a:r>
          </a:p>
          <a:p>
            <a:pPr marL="514350" indent="-514350">
              <a:buFont typeface="+mj-lt"/>
              <a:buAutoNum type="arabicPeriod"/>
            </a:pPr>
            <a:r>
              <a:rPr lang="en-US" dirty="0" smtClean="0"/>
              <a:t>Constructs parsimony trees</a:t>
            </a:r>
          </a:p>
          <a:p>
            <a:pPr marL="514350" indent="-514350">
              <a:buFont typeface="+mj-lt"/>
              <a:buAutoNum type="arabicPeriod"/>
            </a:pPr>
            <a:r>
              <a:rPr lang="en-US" dirty="0" smtClean="0"/>
              <a:t>Identifies diagnostic characters</a:t>
            </a:r>
          </a:p>
        </p:txBody>
      </p:sp>
      <p:pic>
        <p:nvPicPr>
          <p:cNvPr id="4" name="Picture 3" descr="Screen Shot 2014-08-05 at 10.26.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545" y="3923263"/>
            <a:ext cx="5054665" cy="2798366"/>
          </a:xfrm>
          <a:prstGeom prst="rect">
            <a:avLst/>
          </a:prstGeom>
        </p:spPr>
      </p:pic>
    </p:spTree>
    <p:extLst>
      <p:ext uri="{BB962C8B-B14F-4D97-AF65-F5344CB8AC3E}">
        <p14:creationId xmlns:p14="http://schemas.microsoft.com/office/powerpoint/2010/main" val="1892685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OrthologID</a:t>
            </a:r>
            <a:r>
              <a:rPr lang="en-US" dirty="0" smtClean="0"/>
              <a:t/>
            </a:r>
            <a:br>
              <a:rPr lang="en-US" dirty="0" smtClean="0"/>
            </a:br>
            <a:r>
              <a:rPr lang="en-US" dirty="0" smtClean="0"/>
              <a:t>1. “Gene Family Creator”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Searches with static e-value = e^-20</a:t>
            </a:r>
          </a:p>
          <a:p>
            <a:pPr marL="0" indent="0">
              <a:buNone/>
            </a:pPr>
            <a:endParaRPr lang="en-US" dirty="0" smtClean="0"/>
          </a:p>
          <a:p>
            <a:r>
              <a:rPr lang="en-US" dirty="0" smtClean="0"/>
              <a:t>Gene 1 and gene 2 are “</a:t>
            </a:r>
            <a:r>
              <a:rPr lang="en-US" dirty="0" err="1" smtClean="0"/>
              <a:t>clusterable</a:t>
            </a:r>
            <a:r>
              <a:rPr lang="en-US" dirty="0" smtClean="0"/>
              <a:t>” if:</a:t>
            </a:r>
          </a:p>
          <a:p>
            <a:pPr marL="971550" lvl="1" indent="-514350">
              <a:buFont typeface="+mj-lt"/>
              <a:buAutoNum type="arabicPeriod"/>
            </a:pPr>
            <a:r>
              <a:rPr lang="en-US" dirty="0" smtClean="0"/>
              <a:t>BLAST of g1 is within e-value of g2</a:t>
            </a:r>
          </a:p>
          <a:p>
            <a:pPr marL="971550" lvl="1" indent="-514350">
              <a:buFont typeface="+mj-lt"/>
              <a:buAutoNum type="arabicPeriod"/>
            </a:pPr>
            <a:r>
              <a:rPr lang="en-US" dirty="0" err="1" smtClean="0"/>
              <a:t>Alignable</a:t>
            </a:r>
            <a:r>
              <a:rPr lang="en-US" dirty="0" smtClean="0"/>
              <a:t> regions </a:t>
            </a:r>
            <a:r>
              <a:rPr lang="en-US" u="sng" dirty="0" smtClean="0"/>
              <a:t>&gt;</a:t>
            </a:r>
            <a:r>
              <a:rPr lang="en-US" dirty="0"/>
              <a:t> </a:t>
            </a:r>
            <a:r>
              <a:rPr lang="en-US" dirty="0" smtClean="0"/>
              <a:t>80% of longer sequence</a:t>
            </a:r>
          </a:p>
          <a:p>
            <a:pPr marL="971550" lvl="1" indent="-514350">
              <a:buFont typeface="+mj-lt"/>
              <a:buAutoNum type="arabicPeriod"/>
            </a:pPr>
            <a:endParaRPr lang="en-US" dirty="0"/>
          </a:p>
          <a:p>
            <a:pPr marL="571500" indent="-514350"/>
            <a:r>
              <a:rPr lang="en-US" dirty="0" smtClean="0"/>
              <a:t>After all-</a:t>
            </a:r>
            <a:r>
              <a:rPr lang="en-US" dirty="0" err="1" smtClean="0"/>
              <a:t>vs</a:t>
            </a:r>
            <a:r>
              <a:rPr lang="en-US" dirty="0" smtClean="0"/>
              <a:t>-all: randomly picks gene, looks for </a:t>
            </a:r>
            <a:r>
              <a:rPr lang="en-US" dirty="0" err="1" smtClean="0"/>
              <a:t>clusterables</a:t>
            </a:r>
            <a:r>
              <a:rPr lang="en-US" dirty="0" smtClean="0"/>
              <a:t>, searches thru gene’s BLAST result again for new members, repeat until no more genes can be added. </a:t>
            </a:r>
            <a:br>
              <a:rPr lang="en-US" dirty="0" smtClean="0"/>
            </a:br>
            <a:r>
              <a:rPr lang="en-US" dirty="0" smtClean="0"/>
              <a:t>GFC then starts a new family and above is repeated.</a:t>
            </a:r>
            <a:endParaRPr lang="en-US" dirty="0"/>
          </a:p>
        </p:txBody>
      </p:sp>
    </p:spTree>
    <p:extLst>
      <p:ext uri="{BB962C8B-B14F-4D97-AF65-F5344CB8AC3E}">
        <p14:creationId xmlns:p14="http://schemas.microsoft.com/office/powerpoint/2010/main" val="23434240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OrthologID</a:t>
            </a:r>
            <a:endParaRPr lang="en-US" dirty="0"/>
          </a:p>
        </p:txBody>
      </p:sp>
      <p:sp>
        <p:nvSpPr>
          <p:cNvPr id="3" name="Content Placeholder 2"/>
          <p:cNvSpPr>
            <a:spLocks noGrp="1"/>
          </p:cNvSpPr>
          <p:nvPr>
            <p:ph idx="1"/>
          </p:nvPr>
        </p:nvSpPr>
        <p:spPr/>
        <p:txBody>
          <a:bodyPr/>
          <a:lstStyle/>
          <a:p>
            <a:pPr marL="514350" indent="-514350">
              <a:buAutoNum type="arabicPeriod" startAt="2"/>
            </a:pPr>
            <a:r>
              <a:rPr lang="en-US" dirty="0" smtClean="0"/>
              <a:t>MAFFT L-INS-</a:t>
            </a:r>
            <a:r>
              <a:rPr lang="en-US" dirty="0" err="1" smtClean="0"/>
              <a:t>i</a:t>
            </a:r>
            <a:r>
              <a:rPr lang="en-US" dirty="0" smtClean="0"/>
              <a:t> algorithm, with 3 parameter sets that are compared</a:t>
            </a:r>
          </a:p>
          <a:p>
            <a:pPr marL="514350" indent="-514350">
              <a:buAutoNum type="arabicPeriod" startAt="2"/>
            </a:pPr>
            <a:r>
              <a:rPr lang="en-US" dirty="0" smtClean="0"/>
              <a:t>Build parsimony trees for each gene family using PAUP*</a:t>
            </a:r>
          </a:p>
          <a:p>
            <a:pPr marL="514350" indent="-514350">
              <a:buAutoNum type="arabicPeriod" startAt="2"/>
            </a:pPr>
            <a:r>
              <a:rPr lang="en-US" dirty="0" smtClean="0"/>
              <a:t>Diagnostic characters for orthologous groups identified with CAOS</a:t>
            </a:r>
          </a:p>
          <a:p>
            <a:pPr marL="914400" lvl="1" indent="-514350"/>
            <a:r>
              <a:rPr lang="en-US" dirty="0" smtClean="0"/>
              <a:t>For the purposes of building an online database and matching future queries?</a:t>
            </a:r>
          </a:p>
        </p:txBody>
      </p:sp>
      <p:sp>
        <p:nvSpPr>
          <p:cNvPr id="4" name="TextBox 3"/>
          <p:cNvSpPr txBox="1"/>
          <p:nvPr/>
        </p:nvSpPr>
        <p:spPr>
          <a:xfrm>
            <a:off x="110811" y="6060013"/>
            <a:ext cx="8907462" cy="646331"/>
          </a:xfrm>
          <a:prstGeom prst="rect">
            <a:avLst/>
          </a:prstGeom>
          <a:noFill/>
        </p:spPr>
        <p:txBody>
          <a:bodyPr wrap="square" rtlCol="0">
            <a:spAutoFit/>
          </a:bodyPr>
          <a:lstStyle/>
          <a:p>
            <a:pPr algn="ctr"/>
            <a:r>
              <a:rPr lang="en-US" dirty="0" smtClean="0">
                <a:solidFill>
                  <a:srgbClr val="FF0000"/>
                </a:solidFill>
              </a:rPr>
              <a:t>Characteristic features of </a:t>
            </a:r>
            <a:r>
              <a:rPr lang="en-US" dirty="0" err="1" smtClean="0">
                <a:solidFill>
                  <a:srgbClr val="FF0000"/>
                </a:solidFill>
              </a:rPr>
              <a:t>orthlogs</a:t>
            </a:r>
            <a:r>
              <a:rPr lang="en-US" dirty="0" smtClean="0">
                <a:solidFill>
                  <a:srgbClr val="FF0000"/>
                </a:solidFill>
              </a:rPr>
              <a:t> are identified phylogenetically. However, the actual generation of the gene families is still based on BLAST-based similarity.</a:t>
            </a:r>
            <a:endParaRPr lang="en-US" dirty="0">
              <a:solidFill>
                <a:srgbClr val="FF0000"/>
              </a:solidFill>
            </a:endParaRPr>
          </a:p>
        </p:txBody>
      </p:sp>
    </p:spTree>
    <p:extLst>
      <p:ext uri="{BB962C8B-B14F-4D97-AF65-F5344CB8AC3E}">
        <p14:creationId xmlns:p14="http://schemas.microsoft.com/office/powerpoint/2010/main" val="61796120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retention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3390791"/>
              </p:ext>
            </p:extLst>
          </p:nvPr>
        </p:nvGraphicFramePr>
        <p:xfrm>
          <a:off x="457199" y="1397000"/>
          <a:ext cx="8053263" cy="2158656"/>
        </p:xfrm>
        <a:graphic>
          <a:graphicData uri="http://schemas.openxmlformats.org/drawingml/2006/table">
            <a:tbl>
              <a:tblPr firstRow="1" bandRow="1">
                <a:tableStyleId>{69012ECD-51FC-41F1-AA8D-1B2483CD663E}</a:tableStyleId>
              </a:tblPr>
              <a:tblGrid>
                <a:gridCol w="2684421"/>
                <a:gridCol w="2684421"/>
                <a:gridCol w="2684421"/>
              </a:tblGrid>
              <a:tr h="526512">
                <a:tc>
                  <a:txBody>
                    <a:bodyPr/>
                    <a:lstStyle/>
                    <a:p>
                      <a:pPr algn="ctr"/>
                      <a:r>
                        <a:rPr lang="en-US" sz="3200" dirty="0" smtClean="0">
                          <a:solidFill>
                            <a:schemeClr val="bg1"/>
                          </a:solidFill>
                        </a:rPr>
                        <a:t>Query</a:t>
                      </a:r>
                      <a:endParaRPr lang="en-US" sz="3200" dirty="0">
                        <a:solidFill>
                          <a:schemeClr val="bg1"/>
                        </a:solidFill>
                      </a:endParaRPr>
                    </a:p>
                  </a:txBody>
                  <a:tcPr/>
                </a:tc>
                <a:tc>
                  <a:txBody>
                    <a:bodyPr/>
                    <a:lstStyle/>
                    <a:p>
                      <a:pPr algn="ctr"/>
                      <a:r>
                        <a:rPr lang="en-US" sz="3200" dirty="0" smtClean="0"/>
                        <a:t>Hit</a:t>
                      </a:r>
                      <a:endParaRPr lang="en-US" sz="3200" dirty="0"/>
                    </a:p>
                  </a:txBody>
                  <a:tcPr/>
                </a:tc>
                <a:tc>
                  <a:txBody>
                    <a:bodyPr/>
                    <a:lstStyle/>
                    <a:p>
                      <a:pPr algn="ctr"/>
                      <a:r>
                        <a:rPr lang="en-US" sz="3200" dirty="0" smtClean="0"/>
                        <a:t>E-Value</a:t>
                      </a:r>
                      <a:endParaRPr lang="en-US" sz="3200" dirty="0"/>
                    </a:p>
                  </a:txBody>
                  <a:tcPr/>
                </a:tc>
              </a:tr>
              <a:tr h="526512">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B1</a:t>
                      </a:r>
                      <a:endParaRPr lang="en-US" sz="2400" dirty="0">
                        <a:solidFill>
                          <a:schemeClr val="tx1"/>
                        </a:solidFill>
                      </a:endParaRPr>
                    </a:p>
                  </a:txBody>
                  <a:tcPr/>
                </a:tc>
                <a:tc>
                  <a:txBody>
                    <a:bodyPr/>
                    <a:lstStyle/>
                    <a:p>
                      <a:pPr algn="ctr"/>
                      <a:r>
                        <a:rPr lang="en-US" sz="2400" dirty="0" smtClean="0">
                          <a:solidFill>
                            <a:schemeClr val="tx1"/>
                          </a:solidFill>
                        </a:rPr>
                        <a:t>0.000012</a:t>
                      </a:r>
                      <a:endParaRPr lang="en-US" sz="2400" dirty="0">
                        <a:solidFill>
                          <a:schemeClr val="tx1"/>
                        </a:solidFill>
                      </a:endParaRPr>
                    </a:p>
                  </a:txBody>
                  <a:tcPr/>
                </a:tc>
              </a:tr>
              <a:tr h="526512">
                <a:tc>
                  <a:txBody>
                    <a:bodyPr/>
                    <a:lstStyle/>
                    <a:p>
                      <a:pPr algn="ctr"/>
                      <a:r>
                        <a:rPr lang="en-US" sz="2400" dirty="0" smtClean="0">
                          <a:solidFill>
                            <a:schemeClr val="tx1"/>
                          </a:solidFill>
                        </a:rPr>
                        <a:t>B1</a:t>
                      </a:r>
                      <a:endParaRPr lang="en-US" sz="2400" dirty="0">
                        <a:solidFill>
                          <a:schemeClr val="tx1"/>
                        </a:solidFill>
                      </a:endParaRPr>
                    </a:p>
                  </a:txBody>
                  <a:tcPr/>
                </a:tc>
                <a:tc>
                  <a:txBody>
                    <a:bodyPr/>
                    <a:lstStyle/>
                    <a:p>
                      <a:pPr algn="ctr"/>
                      <a:r>
                        <a:rPr lang="en-US" sz="2400" dirty="0" smtClean="0">
                          <a:solidFill>
                            <a:schemeClr val="tx1"/>
                          </a:solidFill>
                        </a:rPr>
                        <a:t>C1</a:t>
                      </a:r>
                      <a:endParaRPr lang="en-US" sz="2400" dirty="0">
                        <a:solidFill>
                          <a:schemeClr val="tx1"/>
                        </a:solidFill>
                      </a:endParaRPr>
                    </a:p>
                  </a:txBody>
                  <a:tcPr/>
                </a:tc>
                <a:tc>
                  <a:txBody>
                    <a:bodyPr/>
                    <a:lstStyle/>
                    <a:p>
                      <a:pPr algn="ctr"/>
                      <a:r>
                        <a:rPr lang="en-US" sz="2400" dirty="0" smtClean="0">
                          <a:solidFill>
                            <a:schemeClr val="tx1"/>
                          </a:solidFill>
                        </a:rPr>
                        <a:t>0.009</a:t>
                      </a:r>
                      <a:endParaRPr lang="en-US" sz="2400" dirty="0">
                        <a:solidFill>
                          <a:schemeClr val="tx1"/>
                        </a:solidFill>
                      </a:endParaRPr>
                    </a:p>
                  </a:txBody>
                  <a:tcPr/>
                </a:tc>
              </a:tr>
              <a:tr h="526512">
                <a:tc>
                  <a:txBody>
                    <a:bodyPr/>
                    <a:lstStyle/>
                    <a:p>
                      <a:pPr algn="ctr"/>
                      <a:r>
                        <a:rPr lang="en-US" sz="2400" dirty="0" smtClean="0">
                          <a:solidFill>
                            <a:schemeClr val="tx1"/>
                          </a:solidFill>
                        </a:rPr>
                        <a:t>C1</a:t>
                      </a:r>
                      <a:endParaRPr lang="en-US" sz="2400" dirty="0">
                        <a:solidFill>
                          <a:schemeClr val="tx1"/>
                        </a:solidFill>
                      </a:endParaRPr>
                    </a:p>
                  </a:txBody>
                  <a:tcPr/>
                </a:tc>
                <a:tc>
                  <a:txBody>
                    <a:bodyPr/>
                    <a:lstStyle/>
                    <a:p>
                      <a:pPr algn="ctr"/>
                      <a:r>
                        <a:rPr lang="en-US" sz="2400" dirty="0" smtClean="0">
                          <a:solidFill>
                            <a:schemeClr val="tx1"/>
                          </a:solidFill>
                        </a:rPr>
                        <a:t>D1</a:t>
                      </a:r>
                      <a:endParaRPr lang="en-US" sz="2400" dirty="0">
                        <a:solidFill>
                          <a:schemeClr val="tx1"/>
                        </a:solidFill>
                      </a:endParaRPr>
                    </a:p>
                  </a:txBody>
                  <a:tcPr/>
                </a:tc>
                <a:tc>
                  <a:txBody>
                    <a:bodyPr/>
                    <a:lstStyle/>
                    <a:p>
                      <a:pPr algn="ctr"/>
                      <a:r>
                        <a:rPr lang="en-US" sz="2400" dirty="0" smtClean="0">
                          <a:solidFill>
                            <a:schemeClr val="tx1"/>
                          </a:solidFill>
                        </a:rPr>
                        <a:t>0.05</a:t>
                      </a:r>
                      <a:endParaRPr lang="en-US" sz="2400" dirty="0">
                        <a:solidFill>
                          <a:schemeClr val="tx1"/>
                        </a:solidFill>
                      </a:endParaRPr>
                    </a:p>
                  </a:txBody>
                  <a:tcPr/>
                </a:tc>
              </a:tr>
            </a:tbl>
          </a:graphicData>
        </a:graphic>
      </p:graphicFrame>
      <p:sp>
        <p:nvSpPr>
          <p:cNvPr id="5" name="Down Arrow 4"/>
          <p:cNvSpPr/>
          <p:nvPr/>
        </p:nvSpPr>
        <p:spPr>
          <a:xfrm>
            <a:off x="2497500" y="3555656"/>
            <a:ext cx="511433" cy="85085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984570" y="4491741"/>
            <a:ext cx="1467106" cy="168759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 name="TextBox 7"/>
          <p:cNvSpPr txBox="1"/>
          <p:nvPr/>
        </p:nvSpPr>
        <p:spPr>
          <a:xfrm>
            <a:off x="2145360" y="4773008"/>
            <a:ext cx="1306316" cy="1200329"/>
          </a:xfrm>
          <a:prstGeom prst="rect">
            <a:avLst/>
          </a:prstGeom>
          <a:noFill/>
        </p:spPr>
        <p:txBody>
          <a:bodyPr wrap="square" rtlCol="0">
            <a:spAutoFit/>
          </a:bodyPr>
          <a:lstStyle/>
          <a:p>
            <a:r>
              <a:rPr lang="en-US" dirty="0" smtClean="0"/>
              <a:t>A1</a:t>
            </a:r>
          </a:p>
          <a:p>
            <a:r>
              <a:rPr lang="en-US" dirty="0"/>
              <a:t> </a:t>
            </a:r>
            <a:r>
              <a:rPr lang="en-US" dirty="0" smtClean="0"/>
              <a:t>          B1</a:t>
            </a:r>
          </a:p>
          <a:p>
            <a:endParaRPr lang="en-US" dirty="0"/>
          </a:p>
          <a:p>
            <a:r>
              <a:rPr lang="en-US" dirty="0" smtClean="0"/>
              <a:t>  C1   D1</a:t>
            </a:r>
            <a:endParaRPr lang="en-US" dirty="0"/>
          </a:p>
        </p:txBody>
      </p:sp>
      <p:sp>
        <p:nvSpPr>
          <p:cNvPr id="9" name="Right Arrow 8"/>
          <p:cNvSpPr/>
          <p:nvPr/>
        </p:nvSpPr>
        <p:spPr>
          <a:xfrm>
            <a:off x="3639202" y="5250306"/>
            <a:ext cx="1807562" cy="36649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TextBox 9"/>
          <p:cNvSpPr txBox="1"/>
          <p:nvPr/>
        </p:nvSpPr>
        <p:spPr>
          <a:xfrm>
            <a:off x="5711004" y="4704820"/>
            <a:ext cx="2975796" cy="1200329"/>
          </a:xfrm>
          <a:prstGeom prst="rect">
            <a:avLst/>
          </a:prstGeom>
          <a:noFill/>
        </p:spPr>
        <p:txBody>
          <a:bodyPr wrap="square" rtlCol="0">
            <a:spAutoFit/>
          </a:bodyPr>
          <a:lstStyle/>
          <a:p>
            <a:r>
              <a:rPr lang="en-US" dirty="0" smtClean="0"/>
              <a:t>Column 0001:  A1</a:t>
            </a:r>
          </a:p>
          <a:p>
            <a:r>
              <a:rPr lang="en-US" dirty="0"/>
              <a:t> </a:t>
            </a:r>
            <a:r>
              <a:rPr lang="en-US" dirty="0" smtClean="0"/>
              <a:t>                   	 B1</a:t>
            </a:r>
          </a:p>
          <a:p>
            <a:r>
              <a:rPr lang="en-US" dirty="0"/>
              <a:t> </a:t>
            </a:r>
            <a:r>
              <a:rPr lang="en-US" dirty="0" smtClean="0"/>
              <a:t>                     	 C1</a:t>
            </a:r>
          </a:p>
          <a:p>
            <a:r>
              <a:rPr lang="en-US" dirty="0"/>
              <a:t> </a:t>
            </a:r>
            <a:r>
              <a:rPr lang="en-US" dirty="0" smtClean="0"/>
              <a:t>                   	 D1</a:t>
            </a:r>
            <a:endParaRPr lang="en-US" dirty="0"/>
          </a:p>
        </p:txBody>
      </p:sp>
    </p:spTree>
    <p:extLst>
      <p:ext uri="{BB962C8B-B14F-4D97-AF65-F5344CB8AC3E}">
        <p14:creationId xmlns:p14="http://schemas.microsoft.com/office/powerpoint/2010/main" val="32230482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workflow</a:t>
            </a:r>
            <a:endParaRPr lang="en-US" dirty="0"/>
          </a:p>
        </p:txBody>
      </p:sp>
      <p:sp>
        <p:nvSpPr>
          <p:cNvPr id="3" name="Content Placeholder 2"/>
          <p:cNvSpPr>
            <a:spLocks noGrp="1"/>
          </p:cNvSpPr>
          <p:nvPr>
            <p:ph idx="1"/>
          </p:nvPr>
        </p:nvSpPr>
        <p:spPr>
          <a:xfrm>
            <a:off x="457199" y="1600200"/>
            <a:ext cx="8552549" cy="4525963"/>
          </a:xfrm>
        </p:spPr>
        <p:txBody>
          <a:bodyPr>
            <a:normAutofit fontScale="92500"/>
          </a:bodyPr>
          <a:lstStyle/>
          <a:p>
            <a:pPr marL="514350" indent="-514350">
              <a:buFont typeface="+mj-lt"/>
              <a:buAutoNum type="arabicPeriod"/>
            </a:pPr>
            <a:r>
              <a:rPr lang="en-US" dirty="0" smtClean="0"/>
              <a:t>All-</a:t>
            </a:r>
            <a:r>
              <a:rPr lang="en-US" dirty="0" err="1" smtClean="0"/>
              <a:t>vs</a:t>
            </a:r>
            <a:r>
              <a:rPr lang="en-US" dirty="0" smtClean="0"/>
              <a:t>-all BLAST approach</a:t>
            </a:r>
          </a:p>
          <a:p>
            <a:pPr marL="914400" lvl="1" indent="-514350"/>
            <a:r>
              <a:rPr lang="en-US" sz="1800" dirty="0" err="1" smtClean="0"/>
              <a:t>blastn</a:t>
            </a:r>
            <a:r>
              <a:rPr lang="en-US" sz="1800" dirty="0" smtClean="0"/>
              <a:t>? </a:t>
            </a:r>
            <a:r>
              <a:rPr lang="en-US" sz="1800" dirty="0" err="1" smtClean="0"/>
              <a:t>blastx</a:t>
            </a:r>
            <a:r>
              <a:rPr lang="en-US" sz="1800" dirty="0" smtClean="0"/>
              <a:t>? </a:t>
            </a:r>
            <a:r>
              <a:rPr lang="en-US" sz="1800" dirty="0" err="1" smtClean="0"/>
              <a:t>tblastx</a:t>
            </a:r>
            <a:r>
              <a:rPr lang="en-US" sz="1800" dirty="0" smtClean="0"/>
              <a:t>?</a:t>
            </a:r>
          </a:p>
          <a:p>
            <a:pPr marL="514350" indent="-514350">
              <a:buFont typeface="+mj-lt"/>
              <a:buAutoNum type="arabicPeriod"/>
            </a:pPr>
            <a:r>
              <a:rPr lang="en-US" sz="2800" dirty="0" smtClean="0"/>
              <a:t>Create global similarity matrix</a:t>
            </a:r>
          </a:p>
          <a:p>
            <a:pPr marL="914400" lvl="1" indent="-514350"/>
            <a:r>
              <a:rPr lang="en-US" sz="2400" dirty="0" smtClean="0"/>
              <a:t>How to normalize?</a:t>
            </a:r>
            <a:endParaRPr lang="en-US" sz="2400" dirty="0"/>
          </a:p>
          <a:p>
            <a:pPr marL="514350" indent="-514350">
              <a:buFont typeface="+mj-lt"/>
              <a:buAutoNum type="arabicPeriod"/>
            </a:pPr>
            <a:r>
              <a:rPr lang="en-US" dirty="0" smtClean="0"/>
              <a:t>MCL clustering </a:t>
            </a:r>
            <a:r>
              <a:rPr lang="en-US" dirty="0" smtClean="0">
                <a:sym typeface="Wingdings"/>
              </a:rPr>
              <a:t> </a:t>
            </a:r>
            <a:r>
              <a:rPr lang="en-US" dirty="0" smtClean="0"/>
              <a:t>gene content matrix.</a:t>
            </a:r>
            <a:br>
              <a:rPr lang="en-US" dirty="0" smtClean="0"/>
            </a:br>
            <a:r>
              <a:rPr lang="en-US" dirty="0" smtClean="0"/>
              <a:t>                                 Separate file with annotations.</a:t>
            </a:r>
            <a:br>
              <a:rPr lang="en-US" dirty="0" smtClean="0"/>
            </a:br>
            <a:r>
              <a:rPr lang="en-US" dirty="0" smtClean="0">
                <a:solidFill>
                  <a:srgbClr val="FF0000"/>
                </a:solidFill>
              </a:rPr>
              <a:t>[</a:t>
            </a:r>
            <a:r>
              <a:rPr lang="en-US" b="1" dirty="0" smtClean="0">
                <a:solidFill>
                  <a:srgbClr val="FF0000"/>
                </a:solidFill>
              </a:rPr>
              <a:t>Repeat 1-3 under many e-values, generate many gene content matrices!]</a:t>
            </a:r>
            <a:endParaRPr lang="en-US" dirty="0" smtClean="0">
              <a:solidFill>
                <a:srgbClr val="FF0000"/>
              </a:solidFill>
            </a:endParaRPr>
          </a:p>
          <a:p>
            <a:pPr marL="514350" indent="-514350">
              <a:buFont typeface="+mj-lt"/>
              <a:buAutoNum type="arabicPeriod"/>
            </a:pPr>
            <a:r>
              <a:rPr lang="en-US" dirty="0" smtClean="0"/>
              <a:t>Incorporate phylogenetic step?</a:t>
            </a:r>
          </a:p>
          <a:p>
            <a:pPr marL="514350" indent="-514350">
              <a:buFont typeface="+mj-lt"/>
              <a:buAutoNum type="arabicPeriod"/>
            </a:pPr>
            <a:endParaRPr lang="en-US" dirty="0"/>
          </a:p>
        </p:txBody>
      </p:sp>
      <p:cxnSp>
        <p:nvCxnSpPr>
          <p:cNvPr id="5" name="Elbow Connector 4"/>
          <p:cNvCxnSpPr/>
          <p:nvPr/>
        </p:nvCxnSpPr>
        <p:spPr>
          <a:xfrm>
            <a:off x="3469222" y="3699080"/>
            <a:ext cx="392099" cy="238650"/>
          </a:xfrm>
          <a:prstGeom prst="bentConnector3">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138900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92436" cy="1143000"/>
          </a:xfrm>
        </p:spPr>
        <p:txBody>
          <a:bodyPr>
            <a:normAutofit fontScale="90000"/>
          </a:bodyPr>
          <a:lstStyle/>
          <a:p>
            <a:r>
              <a:rPr lang="en-US" dirty="0" err="1" smtClean="0"/>
              <a:t>Venninator</a:t>
            </a:r>
            <a:r>
              <a:rPr lang="en-US" dirty="0" smtClean="0"/>
              <a:t> (original): all-</a:t>
            </a:r>
            <a:r>
              <a:rPr lang="en-US" dirty="0" err="1" smtClean="0"/>
              <a:t>vs</a:t>
            </a:r>
            <a:r>
              <a:rPr lang="en-US" dirty="0" smtClean="0"/>
              <a:t>-all BLAST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32438277"/>
              </p:ext>
            </p:extLst>
          </p:nvPr>
        </p:nvGraphicFramePr>
        <p:xfrm>
          <a:off x="457199" y="1397000"/>
          <a:ext cx="8053263" cy="5214696"/>
        </p:xfrm>
        <a:graphic>
          <a:graphicData uri="http://schemas.openxmlformats.org/drawingml/2006/table">
            <a:tbl>
              <a:tblPr firstRow="1" bandRow="1">
                <a:tableStyleId>{69012ECD-51FC-41F1-AA8D-1B2483CD663E}</a:tableStyleId>
              </a:tblPr>
              <a:tblGrid>
                <a:gridCol w="2684421"/>
                <a:gridCol w="2684421"/>
                <a:gridCol w="2684421"/>
              </a:tblGrid>
              <a:tr h="651837">
                <a:tc>
                  <a:txBody>
                    <a:bodyPr/>
                    <a:lstStyle/>
                    <a:p>
                      <a:pPr algn="ctr"/>
                      <a:r>
                        <a:rPr lang="en-US" sz="3200" dirty="0" smtClean="0">
                          <a:solidFill>
                            <a:schemeClr val="bg1"/>
                          </a:solidFill>
                        </a:rPr>
                        <a:t>Query</a:t>
                      </a:r>
                      <a:endParaRPr lang="en-US" sz="3200" dirty="0">
                        <a:solidFill>
                          <a:schemeClr val="bg1"/>
                        </a:solidFill>
                      </a:endParaRPr>
                    </a:p>
                  </a:txBody>
                  <a:tcPr/>
                </a:tc>
                <a:tc>
                  <a:txBody>
                    <a:bodyPr/>
                    <a:lstStyle/>
                    <a:p>
                      <a:pPr algn="ctr"/>
                      <a:r>
                        <a:rPr lang="en-US" sz="3200" dirty="0" smtClean="0"/>
                        <a:t>Hit</a:t>
                      </a:r>
                      <a:endParaRPr lang="en-US" sz="3200" dirty="0"/>
                    </a:p>
                  </a:txBody>
                  <a:tcPr/>
                </a:tc>
                <a:tc>
                  <a:txBody>
                    <a:bodyPr/>
                    <a:lstStyle/>
                    <a:p>
                      <a:pPr algn="ctr"/>
                      <a:r>
                        <a:rPr lang="en-US" sz="3200" dirty="0" smtClean="0"/>
                        <a:t>E-Value</a:t>
                      </a:r>
                      <a:endParaRPr lang="en-US" sz="3200" dirty="0"/>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B1</a:t>
                      </a:r>
                      <a:endParaRPr lang="en-US" sz="2400" dirty="0">
                        <a:solidFill>
                          <a:schemeClr val="tx1"/>
                        </a:solidFill>
                      </a:endParaRPr>
                    </a:p>
                  </a:txBody>
                  <a:tcPr/>
                </a:tc>
                <a:tc>
                  <a:txBody>
                    <a:bodyPr/>
                    <a:lstStyle/>
                    <a:p>
                      <a:pPr algn="ctr"/>
                      <a:r>
                        <a:rPr lang="en-US" sz="2400" dirty="0" smtClean="0">
                          <a:solidFill>
                            <a:schemeClr val="tx1"/>
                          </a:solidFill>
                        </a:rPr>
                        <a:t>0.000012</a:t>
                      </a:r>
                      <a:endParaRPr lang="en-US" sz="2400" dirty="0">
                        <a:solidFill>
                          <a:schemeClr val="tx1"/>
                        </a:solidFill>
                      </a:endParaRPr>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B237</a:t>
                      </a:r>
                      <a:endParaRPr lang="en-US" sz="2400" dirty="0">
                        <a:solidFill>
                          <a:schemeClr val="tx1"/>
                        </a:solidFill>
                      </a:endParaRPr>
                    </a:p>
                  </a:txBody>
                  <a:tcPr/>
                </a:tc>
                <a:tc>
                  <a:txBody>
                    <a:bodyPr/>
                    <a:lstStyle/>
                    <a:p>
                      <a:pPr algn="ctr"/>
                      <a:r>
                        <a:rPr lang="en-US" sz="2400" dirty="0" smtClean="0">
                          <a:solidFill>
                            <a:schemeClr val="tx1"/>
                          </a:solidFill>
                        </a:rPr>
                        <a:t>0.009</a:t>
                      </a:r>
                      <a:endParaRPr lang="en-US" sz="2400" dirty="0">
                        <a:solidFill>
                          <a:schemeClr val="tx1"/>
                        </a:solidFill>
                      </a:endParaRPr>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B5612</a:t>
                      </a:r>
                      <a:endParaRPr lang="en-US" sz="2400" dirty="0">
                        <a:solidFill>
                          <a:schemeClr val="tx1"/>
                        </a:solidFill>
                      </a:endParaRPr>
                    </a:p>
                  </a:txBody>
                  <a:tcPr/>
                </a:tc>
                <a:tc>
                  <a:txBody>
                    <a:bodyPr/>
                    <a:lstStyle/>
                    <a:p>
                      <a:pPr algn="ctr"/>
                      <a:r>
                        <a:rPr lang="en-US" sz="2400" dirty="0" smtClean="0">
                          <a:solidFill>
                            <a:schemeClr val="tx1"/>
                          </a:solidFill>
                        </a:rPr>
                        <a:t>0.05</a:t>
                      </a:r>
                      <a:endParaRPr lang="en-US" sz="2400" dirty="0">
                        <a:solidFill>
                          <a:schemeClr val="tx1"/>
                        </a:solidFill>
                      </a:endParaRPr>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C7545</a:t>
                      </a:r>
                      <a:endParaRPr lang="en-US" sz="2400" dirty="0">
                        <a:solidFill>
                          <a:schemeClr val="tx1"/>
                        </a:solidFill>
                      </a:endParaRPr>
                    </a:p>
                  </a:txBody>
                  <a:tcPr/>
                </a:tc>
                <a:tc>
                  <a:txBody>
                    <a:bodyPr/>
                    <a:lstStyle/>
                    <a:p>
                      <a:pPr algn="ctr"/>
                      <a:r>
                        <a:rPr lang="en-US" sz="2400" dirty="0" smtClean="0">
                          <a:solidFill>
                            <a:schemeClr val="tx1"/>
                          </a:solidFill>
                        </a:rPr>
                        <a:t>0.00451301</a:t>
                      </a:r>
                      <a:endParaRPr lang="en-US" sz="2400" dirty="0">
                        <a:solidFill>
                          <a:schemeClr val="tx1"/>
                        </a:solidFill>
                      </a:endParaRPr>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G3088</a:t>
                      </a:r>
                      <a:endParaRPr lang="en-US" sz="2400" dirty="0">
                        <a:solidFill>
                          <a:schemeClr val="tx1"/>
                        </a:solidFill>
                      </a:endParaRPr>
                    </a:p>
                  </a:txBody>
                  <a:tcPr/>
                </a:tc>
                <a:tc>
                  <a:txBody>
                    <a:bodyPr/>
                    <a:lstStyle/>
                    <a:p>
                      <a:pPr algn="ctr"/>
                      <a:r>
                        <a:rPr lang="en-US" sz="2400" dirty="0" smtClean="0">
                          <a:solidFill>
                            <a:schemeClr val="tx1"/>
                          </a:solidFill>
                        </a:rPr>
                        <a:t>0.00151</a:t>
                      </a:r>
                      <a:endParaRPr lang="en-US" sz="2400" dirty="0">
                        <a:solidFill>
                          <a:schemeClr val="tx1"/>
                        </a:solidFill>
                      </a:endParaRPr>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Q32</a:t>
                      </a:r>
                      <a:endParaRPr lang="en-US" sz="2400" dirty="0">
                        <a:solidFill>
                          <a:schemeClr val="tx1"/>
                        </a:solidFill>
                      </a:endParaRPr>
                    </a:p>
                  </a:txBody>
                  <a:tcPr/>
                </a:tc>
                <a:tc>
                  <a:txBody>
                    <a:bodyPr/>
                    <a:lstStyle/>
                    <a:p>
                      <a:pPr algn="ctr"/>
                      <a:r>
                        <a:rPr lang="en-US" sz="2400" dirty="0" smtClean="0">
                          <a:solidFill>
                            <a:schemeClr val="tx1"/>
                          </a:solidFill>
                        </a:rPr>
                        <a:t>0.0000042</a:t>
                      </a:r>
                      <a:endParaRPr lang="en-US" sz="2400" dirty="0">
                        <a:solidFill>
                          <a:schemeClr val="tx1"/>
                        </a:solidFill>
                      </a:endParaRPr>
                    </a:p>
                  </a:txBody>
                  <a:tcPr/>
                </a:tc>
              </a:tr>
              <a:tr h="651837">
                <a:tc>
                  <a:txBody>
                    <a:bodyPr/>
                    <a:lstStyle/>
                    <a:p>
                      <a:pPr algn="ctr"/>
                      <a:r>
                        <a:rPr lang="en-US" sz="2400" dirty="0" smtClean="0">
                          <a:solidFill>
                            <a:schemeClr val="tx1"/>
                          </a:solidFill>
                        </a:rPr>
                        <a:t>A2</a:t>
                      </a:r>
                      <a:endParaRPr lang="en-US" sz="2400" dirty="0">
                        <a:solidFill>
                          <a:schemeClr val="tx1"/>
                        </a:solidFill>
                      </a:endParaRPr>
                    </a:p>
                  </a:txBody>
                  <a:tcPr/>
                </a:tc>
                <a:tc>
                  <a:txBody>
                    <a:bodyPr/>
                    <a:lstStyle/>
                    <a:p>
                      <a:pPr algn="ctr"/>
                      <a:r>
                        <a:rPr lang="en-US" sz="2400" dirty="0" smtClean="0">
                          <a:solidFill>
                            <a:schemeClr val="tx1"/>
                          </a:solidFill>
                        </a:rPr>
                        <a:t>B4956</a:t>
                      </a:r>
                      <a:endParaRPr lang="en-US" sz="2400" dirty="0">
                        <a:solidFill>
                          <a:schemeClr val="tx1"/>
                        </a:solidFill>
                      </a:endParaRPr>
                    </a:p>
                  </a:txBody>
                  <a:tcPr/>
                </a:tc>
                <a:tc>
                  <a:txBody>
                    <a:bodyPr/>
                    <a:lstStyle/>
                    <a:p>
                      <a:pPr algn="ctr"/>
                      <a:r>
                        <a:rPr lang="en-US" sz="2400" dirty="0" smtClean="0">
                          <a:solidFill>
                            <a:schemeClr val="tx1"/>
                          </a:solidFill>
                        </a:rPr>
                        <a:t>0.055</a:t>
                      </a:r>
                      <a:endParaRPr lang="en-US" sz="2400" dirty="0">
                        <a:solidFill>
                          <a:schemeClr val="tx1"/>
                        </a:solidFill>
                      </a:endParaRPr>
                    </a:p>
                  </a:txBody>
                  <a:tcPr/>
                </a:tc>
              </a:tr>
            </a:tbl>
          </a:graphicData>
        </a:graphic>
      </p:graphicFrame>
      <p:sp>
        <p:nvSpPr>
          <p:cNvPr id="5" name="TextBox 4"/>
          <p:cNvSpPr txBox="1"/>
          <p:nvPr/>
        </p:nvSpPr>
        <p:spPr>
          <a:xfrm>
            <a:off x="6148424" y="89972"/>
            <a:ext cx="2995576" cy="369332"/>
          </a:xfrm>
          <a:prstGeom prst="rect">
            <a:avLst/>
          </a:prstGeom>
          <a:noFill/>
        </p:spPr>
        <p:txBody>
          <a:bodyPr wrap="square" rtlCol="0">
            <a:spAutoFit/>
          </a:bodyPr>
          <a:lstStyle/>
          <a:p>
            <a:r>
              <a:rPr lang="en-US" dirty="0" smtClean="0"/>
              <a:t>Initial Generous Cutoff = e^-5</a:t>
            </a:r>
            <a:endParaRPr lang="en-US" dirty="0"/>
          </a:p>
        </p:txBody>
      </p:sp>
      <p:cxnSp>
        <p:nvCxnSpPr>
          <p:cNvPr id="7" name="Straight Arrow Connector 6"/>
          <p:cNvCxnSpPr/>
          <p:nvPr/>
        </p:nvCxnSpPr>
        <p:spPr>
          <a:xfrm flipH="1">
            <a:off x="7798290" y="459304"/>
            <a:ext cx="842738" cy="8226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047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92436" cy="1143000"/>
          </a:xfrm>
        </p:spPr>
        <p:txBody>
          <a:bodyPr>
            <a:normAutofit/>
          </a:bodyPr>
          <a:lstStyle/>
          <a:p>
            <a:pPr algn="l"/>
            <a:r>
              <a:rPr lang="en-US" dirty="0" err="1" smtClean="0"/>
              <a:t>Venninator</a:t>
            </a:r>
            <a:r>
              <a:rPr lang="en-US" dirty="0" smtClean="0"/>
              <a:t> (original): e-value filter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64788927"/>
              </p:ext>
            </p:extLst>
          </p:nvPr>
        </p:nvGraphicFramePr>
        <p:xfrm>
          <a:off x="457199" y="1397000"/>
          <a:ext cx="8053263" cy="5214696"/>
        </p:xfrm>
        <a:graphic>
          <a:graphicData uri="http://schemas.openxmlformats.org/drawingml/2006/table">
            <a:tbl>
              <a:tblPr firstRow="1" bandRow="1">
                <a:tableStyleId>{69012ECD-51FC-41F1-AA8D-1B2483CD663E}</a:tableStyleId>
              </a:tblPr>
              <a:tblGrid>
                <a:gridCol w="2684421"/>
                <a:gridCol w="2684421"/>
                <a:gridCol w="2684421"/>
              </a:tblGrid>
              <a:tr h="651837">
                <a:tc>
                  <a:txBody>
                    <a:bodyPr/>
                    <a:lstStyle/>
                    <a:p>
                      <a:pPr algn="ctr"/>
                      <a:r>
                        <a:rPr lang="en-US" sz="3200" dirty="0" smtClean="0">
                          <a:solidFill>
                            <a:schemeClr val="bg1"/>
                          </a:solidFill>
                        </a:rPr>
                        <a:t>Query</a:t>
                      </a:r>
                      <a:endParaRPr lang="en-US" sz="3200" dirty="0">
                        <a:solidFill>
                          <a:schemeClr val="bg1"/>
                        </a:solidFill>
                      </a:endParaRPr>
                    </a:p>
                  </a:txBody>
                  <a:tcPr/>
                </a:tc>
                <a:tc>
                  <a:txBody>
                    <a:bodyPr/>
                    <a:lstStyle/>
                    <a:p>
                      <a:pPr algn="ctr"/>
                      <a:r>
                        <a:rPr lang="en-US" sz="3200" dirty="0" smtClean="0"/>
                        <a:t>Hit</a:t>
                      </a:r>
                      <a:endParaRPr lang="en-US" sz="3200" dirty="0"/>
                    </a:p>
                  </a:txBody>
                  <a:tcPr/>
                </a:tc>
                <a:tc>
                  <a:txBody>
                    <a:bodyPr/>
                    <a:lstStyle/>
                    <a:p>
                      <a:pPr algn="ctr"/>
                      <a:r>
                        <a:rPr lang="en-US" sz="3200" dirty="0" smtClean="0"/>
                        <a:t>E-Value</a:t>
                      </a:r>
                      <a:endParaRPr lang="en-US" sz="3200" dirty="0"/>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B1</a:t>
                      </a:r>
                      <a:endParaRPr lang="en-US" sz="2400" dirty="0">
                        <a:solidFill>
                          <a:schemeClr val="tx1"/>
                        </a:solidFill>
                      </a:endParaRPr>
                    </a:p>
                  </a:txBody>
                  <a:tcPr/>
                </a:tc>
                <a:tc>
                  <a:txBody>
                    <a:bodyPr/>
                    <a:lstStyle/>
                    <a:p>
                      <a:pPr algn="ctr"/>
                      <a:r>
                        <a:rPr lang="en-US" sz="2400" dirty="0" smtClean="0">
                          <a:solidFill>
                            <a:schemeClr val="tx1"/>
                          </a:solidFill>
                        </a:rPr>
                        <a:t>0.000012</a:t>
                      </a:r>
                      <a:endParaRPr lang="en-US" sz="2400" dirty="0">
                        <a:solidFill>
                          <a:schemeClr val="tx1"/>
                        </a:solidFill>
                      </a:endParaRPr>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B237</a:t>
                      </a:r>
                      <a:endParaRPr lang="en-US" sz="2400" dirty="0">
                        <a:solidFill>
                          <a:schemeClr val="tx1"/>
                        </a:solidFill>
                      </a:endParaRPr>
                    </a:p>
                  </a:txBody>
                  <a:tcPr/>
                </a:tc>
                <a:tc>
                  <a:txBody>
                    <a:bodyPr/>
                    <a:lstStyle/>
                    <a:p>
                      <a:pPr algn="ctr"/>
                      <a:r>
                        <a:rPr lang="en-US" sz="2400" dirty="0" smtClean="0">
                          <a:solidFill>
                            <a:schemeClr val="tx1"/>
                          </a:solidFill>
                        </a:rPr>
                        <a:t>0.009</a:t>
                      </a:r>
                      <a:endParaRPr lang="en-US" sz="2400" dirty="0">
                        <a:solidFill>
                          <a:schemeClr val="tx1"/>
                        </a:solidFill>
                      </a:endParaRPr>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B5612</a:t>
                      </a:r>
                      <a:endParaRPr lang="en-US" sz="2400" dirty="0">
                        <a:solidFill>
                          <a:schemeClr val="tx1"/>
                        </a:solidFill>
                      </a:endParaRPr>
                    </a:p>
                  </a:txBody>
                  <a:tcPr/>
                </a:tc>
                <a:tc>
                  <a:txBody>
                    <a:bodyPr/>
                    <a:lstStyle/>
                    <a:p>
                      <a:pPr algn="ctr"/>
                      <a:r>
                        <a:rPr lang="en-US" sz="2400" dirty="0" smtClean="0">
                          <a:solidFill>
                            <a:schemeClr val="tx1"/>
                          </a:solidFill>
                        </a:rPr>
                        <a:t>0.05</a:t>
                      </a:r>
                      <a:endParaRPr lang="en-US" sz="2400" dirty="0">
                        <a:solidFill>
                          <a:schemeClr val="tx1"/>
                        </a:solidFill>
                      </a:endParaRPr>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C7545</a:t>
                      </a:r>
                      <a:endParaRPr lang="en-US" sz="2400" dirty="0">
                        <a:solidFill>
                          <a:schemeClr val="tx1"/>
                        </a:solidFill>
                      </a:endParaRPr>
                    </a:p>
                  </a:txBody>
                  <a:tcPr/>
                </a:tc>
                <a:tc>
                  <a:txBody>
                    <a:bodyPr/>
                    <a:lstStyle/>
                    <a:p>
                      <a:pPr algn="ctr"/>
                      <a:r>
                        <a:rPr lang="en-US" sz="2400" dirty="0" smtClean="0">
                          <a:solidFill>
                            <a:schemeClr val="tx1"/>
                          </a:solidFill>
                        </a:rPr>
                        <a:t>0.00451301</a:t>
                      </a:r>
                      <a:endParaRPr lang="en-US" sz="2400" dirty="0">
                        <a:solidFill>
                          <a:schemeClr val="tx1"/>
                        </a:solidFill>
                      </a:endParaRPr>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G3088</a:t>
                      </a:r>
                      <a:endParaRPr lang="en-US" sz="2400" dirty="0">
                        <a:solidFill>
                          <a:schemeClr val="tx1"/>
                        </a:solidFill>
                      </a:endParaRPr>
                    </a:p>
                  </a:txBody>
                  <a:tcPr/>
                </a:tc>
                <a:tc>
                  <a:txBody>
                    <a:bodyPr/>
                    <a:lstStyle/>
                    <a:p>
                      <a:pPr algn="ctr"/>
                      <a:r>
                        <a:rPr lang="en-US" sz="2400" dirty="0" smtClean="0">
                          <a:solidFill>
                            <a:schemeClr val="tx1"/>
                          </a:solidFill>
                        </a:rPr>
                        <a:t>0.00151</a:t>
                      </a:r>
                      <a:endParaRPr lang="en-US" sz="2400" dirty="0">
                        <a:solidFill>
                          <a:schemeClr val="tx1"/>
                        </a:solidFill>
                      </a:endParaRPr>
                    </a:p>
                  </a:txBody>
                  <a:tcPr/>
                </a:tc>
              </a:tr>
              <a:tr h="651837">
                <a:tc>
                  <a:txBody>
                    <a:bodyPr/>
                    <a:lstStyle/>
                    <a:p>
                      <a:pPr algn="ctr"/>
                      <a:r>
                        <a:rPr lang="en-US" sz="2400" dirty="0" smtClean="0">
                          <a:solidFill>
                            <a:schemeClr val="tx1"/>
                          </a:solidFill>
                        </a:rPr>
                        <a:t>A1</a:t>
                      </a:r>
                      <a:endParaRPr lang="en-US" sz="2400" dirty="0">
                        <a:solidFill>
                          <a:schemeClr val="tx1"/>
                        </a:solidFill>
                      </a:endParaRPr>
                    </a:p>
                  </a:txBody>
                  <a:tcPr/>
                </a:tc>
                <a:tc>
                  <a:txBody>
                    <a:bodyPr/>
                    <a:lstStyle/>
                    <a:p>
                      <a:pPr algn="ctr"/>
                      <a:r>
                        <a:rPr lang="en-US" sz="2400" dirty="0" smtClean="0">
                          <a:solidFill>
                            <a:schemeClr val="tx1"/>
                          </a:solidFill>
                        </a:rPr>
                        <a:t>Q32</a:t>
                      </a:r>
                      <a:endParaRPr lang="en-US" sz="2400" dirty="0">
                        <a:solidFill>
                          <a:schemeClr val="tx1"/>
                        </a:solidFill>
                      </a:endParaRPr>
                    </a:p>
                  </a:txBody>
                  <a:tcPr/>
                </a:tc>
                <a:tc>
                  <a:txBody>
                    <a:bodyPr/>
                    <a:lstStyle/>
                    <a:p>
                      <a:pPr algn="ctr"/>
                      <a:r>
                        <a:rPr lang="en-US" sz="2400" dirty="0" smtClean="0">
                          <a:solidFill>
                            <a:schemeClr val="tx1"/>
                          </a:solidFill>
                        </a:rPr>
                        <a:t>0.0000042</a:t>
                      </a:r>
                      <a:endParaRPr lang="en-US" sz="2400" dirty="0">
                        <a:solidFill>
                          <a:schemeClr val="tx1"/>
                        </a:solidFill>
                      </a:endParaRPr>
                    </a:p>
                  </a:txBody>
                  <a:tcPr/>
                </a:tc>
              </a:tr>
              <a:tr h="651837">
                <a:tc>
                  <a:txBody>
                    <a:bodyPr/>
                    <a:lstStyle/>
                    <a:p>
                      <a:pPr algn="ctr"/>
                      <a:r>
                        <a:rPr lang="en-US" sz="2400" dirty="0" smtClean="0">
                          <a:solidFill>
                            <a:schemeClr val="tx1"/>
                          </a:solidFill>
                        </a:rPr>
                        <a:t>A2</a:t>
                      </a:r>
                      <a:endParaRPr lang="en-US" sz="2400" dirty="0">
                        <a:solidFill>
                          <a:schemeClr val="tx1"/>
                        </a:solidFill>
                      </a:endParaRPr>
                    </a:p>
                  </a:txBody>
                  <a:tcPr/>
                </a:tc>
                <a:tc>
                  <a:txBody>
                    <a:bodyPr/>
                    <a:lstStyle/>
                    <a:p>
                      <a:pPr algn="ctr"/>
                      <a:r>
                        <a:rPr lang="en-US" sz="2400" dirty="0" smtClean="0">
                          <a:solidFill>
                            <a:schemeClr val="tx1"/>
                          </a:solidFill>
                        </a:rPr>
                        <a:t>B4956</a:t>
                      </a:r>
                      <a:endParaRPr lang="en-US" sz="2400" dirty="0">
                        <a:solidFill>
                          <a:schemeClr val="tx1"/>
                        </a:solidFill>
                      </a:endParaRPr>
                    </a:p>
                  </a:txBody>
                  <a:tcPr/>
                </a:tc>
                <a:tc>
                  <a:txBody>
                    <a:bodyPr/>
                    <a:lstStyle/>
                    <a:p>
                      <a:pPr algn="ctr"/>
                      <a:r>
                        <a:rPr lang="en-US" sz="2400" dirty="0" smtClean="0">
                          <a:solidFill>
                            <a:schemeClr val="tx1"/>
                          </a:solidFill>
                        </a:rPr>
                        <a:t>0.055</a:t>
                      </a:r>
                      <a:endParaRPr lang="en-US" sz="2400" dirty="0">
                        <a:solidFill>
                          <a:schemeClr val="tx1"/>
                        </a:solidFill>
                      </a:endParaRPr>
                    </a:p>
                  </a:txBody>
                  <a:tcPr/>
                </a:tc>
              </a:tr>
            </a:tbl>
          </a:graphicData>
        </a:graphic>
      </p:graphicFrame>
      <p:cxnSp>
        <p:nvCxnSpPr>
          <p:cNvPr id="6" name="Straight Connector 5"/>
          <p:cNvCxnSpPr/>
          <p:nvPr/>
        </p:nvCxnSpPr>
        <p:spPr>
          <a:xfrm>
            <a:off x="304800" y="3581400"/>
            <a:ext cx="8712245" cy="0"/>
          </a:xfrm>
          <a:prstGeom prst="line">
            <a:avLst/>
          </a:prstGeom>
          <a:ln w="38100" cmpd="sng">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237391" y="6226539"/>
            <a:ext cx="8712245" cy="0"/>
          </a:xfrm>
          <a:prstGeom prst="line">
            <a:avLst/>
          </a:prstGeom>
          <a:ln w="38100" cmpd="sng">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40017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8" name="Oval 57"/>
          <p:cNvSpPr/>
          <p:nvPr/>
        </p:nvSpPr>
        <p:spPr>
          <a:xfrm>
            <a:off x="7523296" y="4308098"/>
            <a:ext cx="1460745" cy="1554501"/>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2"/>
              </a:solidFill>
              <a:latin typeface="Helvetica"/>
              <a:cs typeface="Helvetica"/>
            </a:endParaRPr>
          </a:p>
        </p:txBody>
      </p:sp>
      <p:sp>
        <p:nvSpPr>
          <p:cNvPr id="2" name="Title 1"/>
          <p:cNvSpPr>
            <a:spLocks noGrp="1"/>
          </p:cNvSpPr>
          <p:nvPr>
            <p:ph type="title"/>
          </p:nvPr>
        </p:nvSpPr>
        <p:spPr>
          <a:xfrm>
            <a:off x="457200" y="54353"/>
            <a:ext cx="8229600" cy="1143000"/>
          </a:xfrm>
        </p:spPr>
        <p:txBody>
          <a:bodyPr>
            <a:normAutofit/>
          </a:bodyPr>
          <a:lstStyle/>
          <a:p>
            <a:r>
              <a:rPr lang="en-US" dirty="0" smtClean="0">
                <a:solidFill>
                  <a:srgbClr val="FFFFFF"/>
                </a:solidFill>
                <a:latin typeface="Helvetica"/>
                <a:cs typeface="Helvetica"/>
              </a:rPr>
              <a:t>Single </a:t>
            </a:r>
            <a:r>
              <a:rPr lang="en-US" dirty="0" smtClean="0">
                <a:solidFill>
                  <a:srgbClr val="FFFFFF"/>
                </a:solidFill>
                <a:latin typeface="Helvetica"/>
                <a:cs typeface="Helvetica"/>
              </a:rPr>
              <a:t>Linkage Clustering</a:t>
            </a:r>
            <a:endParaRPr lang="en-US" dirty="0">
              <a:solidFill>
                <a:srgbClr val="FFFFFF"/>
              </a:solidFill>
              <a:latin typeface="Helvetica"/>
              <a:cs typeface="Helvetica"/>
            </a:endParaRPr>
          </a:p>
        </p:txBody>
      </p:sp>
      <p:sp>
        <p:nvSpPr>
          <p:cNvPr id="3" name="Content Placeholder 2"/>
          <p:cNvSpPr>
            <a:spLocks noGrp="1"/>
          </p:cNvSpPr>
          <p:nvPr>
            <p:ph idx="1"/>
          </p:nvPr>
        </p:nvSpPr>
        <p:spPr>
          <a:xfrm>
            <a:off x="3269243" y="1208781"/>
            <a:ext cx="2406678" cy="2611137"/>
          </a:xfrm>
        </p:spPr>
        <p:txBody>
          <a:bodyPr>
            <a:normAutofit/>
          </a:bodyPr>
          <a:lstStyle/>
          <a:p>
            <a:pPr marL="0" indent="0">
              <a:buNone/>
            </a:pPr>
            <a:r>
              <a:rPr lang="en-US" sz="2800" dirty="0" smtClean="0">
                <a:solidFill>
                  <a:srgbClr val="FFFFFF"/>
                </a:solidFill>
                <a:latin typeface="Helvetica"/>
                <a:cs typeface="Helvetica"/>
              </a:rPr>
              <a:t>A </a:t>
            </a:r>
            <a:r>
              <a:rPr lang="en-US" sz="2800" dirty="0">
                <a:solidFill>
                  <a:srgbClr val="FFFFFF"/>
                </a:solidFill>
                <a:latin typeface="Helvetica"/>
                <a:cs typeface="Helvetica"/>
                <a:sym typeface="Wingdings"/>
              </a:rPr>
              <a:t> </a:t>
            </a:r>
            <a:r>
              <a:rPr lang="en-US" sz="2800" dirty="0" smtClean="0">
                <a:solidFill>
                  <a:srgbClr val="FFFFFF"/>
                </a:solidFill>
                <a:latin typeface="Helvetica"/>
                <a:cs typeface="Helvetica"/>
                <a:sym typeface="Wingdings"/>
              </a:rPr>
              <a:t>               B</a:t>
            </a:r>
            <a:endParaRPr lang="en-US" sz="2800" dirty="0">
              <a:solidFill>
                <a:srgbClr val="FFFFFF"/>
              </a:solidFill>
              <a:latin typeface="Helvetica"/>
              <a:cs typeface="Helvetica"/>
              <a:sym typeface="Wingdings"/>
            </a:endParaRPr>
          </a:p>
          <a:p>
            <a:pPr marL="0" indent="0">
              <a:buNone/>
            </a:pPr>
            <a:r>
              <a:rPr lang="en-US" sz="2800" dirty="0" smtClean="0">
                <a:solidFill>
                  <a:srgbClr val="FFFFFF"/>
                </a:solidFill>
                <a:latin typeface="Helvetica"/>
                <a:cs typeface="Helvetica"/>
                <a:sym typeface="Wingdings"/>
              </a:rPr>
              <a:t>B                 C</a:t>
            </a:r>
          </a:p>
          <a:p>
            <a:pPr marL="0" indent="0">
              <a:buNone/>
            </a:pPr>
            <a:r>
              <a:rPr lang="en-US" sz="2800" dirty="0" smtClean="0">
                <a:solidFill>
                  <a:srgbClr val="FFFFFF"/>
                </a:solidFill>
                <a:latin typeface="Helvetica"/>
                <a:cs typeface="Helvetica"/>
                <a:sym typeface="Wingdings"/>
              </a:rPr>
              <a:t>C                 D</a:t>
            </a:r>
          </a:p>
          <a:p>
            <a:pPr marL="0" indent="0">
              <a:buNone/>
            </a:pPr>
            <a:r>
              <a:rPr lang="en-US" sz="2800" dirty="0" smtClean="0">
                <a:solidFill>
                  <a:srgbClr val="FFFFFF"/>
                </a:solidFill>
                <a:latin typeface="Helvetica"/>
                <a:cs typeface="Helvetica"/>
                <a:sym typeface="Wingdings"/>
              </a:rPr>
              <a:t>A                 E</a:t>
            </a:r>
          </a:p>
          <a:p>
            <a:pPr marL="0" indent="0">
              <a:buNone/>
            </a:pPr>
            <a:r>
              <a:rPr lang="en-US" sz="2800" dirty="0" smtClean="0">
                <a:solidFill>
                  <a:srgbClr val="FFFFFF"/>
                </a:solidFill>
                <a:latin typeface="Helvetica"/>
                <a:cs typeface="Helvetica"/>
                <a:sym typeface="Wingdings"/>
              </a:rPr>
              <a:t>D                 F</a:t>
            </a:r>
          </a:p>
        </p:txBody>
      </p:sp>
      <p:cxnSp>
        <p:nvCxnSpPr>
          <p:cNvPr id="5" name="Straight Arrow Connector 4"/>
          <p:cNvCxnSpPr/>
          <p:nvPr/>
        </p:nvCxnSpPr>
        <p:spPr>
          <a:xfrm>
            <a:off x="3783948" y="1474527"/>
            <a:ext cx="1308831"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3783948" y="1989750"/>
            <a:ext cx="1308831"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3783948" y="2495110"/>
            <a:ext cx="1308831"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783948" y="3013428"/>
            <a:ext cx="1308831"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783948" y="3505831"/>
            <a:ext cx="1308831"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45988" y="2171944"/>
            <a:ext cx="1068547" cy="646331"/>
          </a:xfrm>
          <a:prstGeom prst="rect">
            <a:avLst/>
          </a:prstGeom>
          <a:noFill/>
        </p:spPr>
        <p:txBody>
          <a:bodyPr wrap="none" rtlCol="0">
            <a:spAutoFit/>
          </a:bodyPr>
          <a:lstStyle/>
          <a:p>
            <a:r>
              <a:rPr lang="en-US" sz="3600" dirty="0" smtClean="0">
                <a:solidFill>
                  <a:srgbClr val="FFFFFF"/>
                </a:solidFill>
                <a:latin typeface="Helvetica"/>
                <a:cs typeface="Helvetica"/>
              </a:rPr>
              <a:t>e^-5</a:t>
            </a:r>
            <a:endParaRPr lang="en-US" sz="3600" dirty="0">
              <a:solidFill>
                <a:srgbClr val="FFFFFF"/>
              </a:solidFill>
              <a:latin typeface="Helvetica"/>
              <a:cs typeface="Helvetica"/>
            </a:endParaRPr>
          </a:p>
        </p:txBody>
      </p:sp>
      <p:sp>
        <p:nvSpPr>
          <p:cNvPr id="11" name="Oval 10"/>
          <p:cNvSpPr/>
          <p:nvPr/>
        </p:nvSpPr>
        <p:spPr>
          <a:xfrm>
            <a:off x="6233146" y="1208780"/>
            <a:ext cx="2453653" cy="261113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2"/>
              </a:solidFill>
              <a:latin typeface="Helvetica"/>
              <a:cs typeface="Helvetica"/>
            </a:endParaRPr>
          </a:p>
        </p:txBody>
      </p:sp>
      <p:sp>
        <p:nvSpPr>
          <p:cNvPr id="12" name="TextBox 11"/>
          <p:cNvSpPr txBox="1"/>
          <p:nvPr/>
        </p:nvSpPr>
        <p:spPr>
          <a:xfrm>
            <a:off x="6899071" y="1404974"/>
            <a:ext cx="458379" cy="584776"/>
          </a:xfrm>
          <a:prstGeom prst="rect">
            <a:avLst/>
          </a:prstGeom>
          <a:noFill/>
        </p:spPr>
        <p:txBody>
          <a:bodyPr wrap="none" rtlCol="0">
            <a:spAutoFit/>
          </a:bodyPr>
          <a:lstStyle/>
          <a:p>
            <a:r>
              <a:rPr lang="en-US" sz="3200" dirty="0" smtClean="0">
                <a:solidFill>
                  <a:srgbClr val="1F497D"/>
                </a:solidFill>
                <a:latin typeface="Helvetica"/>
                <a:cs typeface="Helvetica"/>
              </a:rPr>
              <a:t>A</a:t>
            </a:r>
            <a:endParaRPr lang="en-US" sz="3200" dirty="0">
              <a:solidFill>
                <a:srgbClr val="1F497D"/>
              </a:solidFill>
              <a:latin typeface="Helvetica"/>
              <a:cs typeface="Helvetica"/>
            </a:endParaRPr>
          </a:p>
        </p:txBody>
      </p:sp>
      <p:sp>
        <p:nvSpPr>
          <p:cNvPr id="13" name="TextBox 12"/>
          <p:cNvSpPr txBox="1"/>
          <p:nvPr/>
        </p:nvSpPr>
        <p:spPr>
          <a:xfrm>
            <a:off x="6440692" y="2202722"/>
            <a:ext cx="458379" cy="584776"/>
          </a:xfrm>
          <a:prstGeom prst="rect">
            <a:avLst/>
          </a:prstGeom>
          <a:noFill/>
        </p:spPr>
        <p:txBody>
          <a:bodyPr wrap="none" rtlCol="0">
            <a:spAutoFit/>
          </a:bodyPr>
          <a:lstStyle/>
          <a:p>
            <a:r>
              <a:rPr lang="en-US" sz="3200" dirty="0" smtClean="0">
                <a:solidFill>
                  <a:srgbClr val="1F497D"/>
                </a:solidFill>
                <a:latin typeface="Helvetica"/>
                <a:cs typeface="Helvetica"/>
              </a:rPr>
              <a:t>B</a:t>
            </a:r>
            <a:endParaRPr lang="en-US" sz="3200" dirty="0">
              <a:solidFill>
                <a:srgbClr val="1F497D"/>
              </a:solidFill>
              <a:latin typeface="Helvetica"/>
              <a:cs typeface="Helvetica"/>
            </a:endParaRPr>
          </a:p>
        </p:txBody>
      </p:sp>
      <p:sp>
        <p:nvSpPr>
          <p:cNvPr id="14" name="TextBox 13"/>
          <p:cNvSpPr txBox="1"/>
          <p:nvPr/>
        </p:nvSpPr>
        <p:spPr>
          <a:xfrm>
            <a:off x="6782443" y="2981736"/>
            <a:ext cx="481021" cy="584776"/>
          </a:xfrm>
          <a:prstGeom prst="rect">
            <a:avLst/>
          </a:prstGeom>
          <a:noFill/>
        </p:spPr>
        <p:txBody>
          <a:bodyPr wrap="none" rtlCol="0">
            <a:spAutoFit/>
          </a:bodyPr>
          <a:lstStyle/>
          <a:p>
            <a:r>
              <a:rPr lang="en-US" sz="3200" dirty="0" smtClean="0">
                <a:solidFill>
                  <a:srgbClr val="1F497D"/>
                </a:solidFill>
                <a:latin typeface="Helvetica"/>
                <a:cs typeface="Helvetica"/>
              </a:rPr>
              <a:t>C</a:t>
            </a:r>
            <a:endParaRPr lang="en-US" sz="3200" dirty="0">
              <a:solidFill>
                <a:srgbClr val="1F497D"/>
              </a:solidFill>
              <a:latin typeface="Helvetica"/>
              <a:cs typeface="Helvetica"/>
            </a:endParaRPr>
          </a:p>
        </p:txBody>
      </p:sp>
      <p:sp>
        <p:nvSpPr>
          <p:cNvPr id="15" name="TextBox 14"/>
          <p:cNvSpPr txBox="1"/>
          <p:nvPr/>
        </p:nvSpPr>
        <p:spPr>
          <a:xfrm>
            <a:off x="7542980" y="2921388"/>
            <a:ext cx="481021" cy="584776"/>
          </a:xfrm>
          <a:prstGeom prst="rect">
            <a:avLst/>
          </a:prstGeom>
          <a:noFill/>
        </p:spPr>
        <p:txBody>
          <a:bodyPr wrap="none" rtlCol="0">
            <a:spAutoFit/>
          </a:bodyPr>
          <a:lstStyle/>
          <a:p>
            <a:r>
              <a:rPr lang="en-US" sz="3200" dirty="0" smtClean="0">
                <a:solidFill>
                  <a:srgbClr val="1F497D"/>
                </a:solidFill>
                <a:latin typeface="Helvetica"/>
                <a:cs typeface="Helvetica"/>
              </a:rPr>
              <a:t>D</a:t>
            </a:r>
            <a:endParaRPr lang="en-US" sz="3200" dirty="0">
              <a:solidFill>
                <a:srgbClr val="1F497D"/>
              </a:solidFill>
              <a:latin typeface="Helvetica"/>
              <a:cs typeface="Helvetica"/>
            </a:endParaRPr>
          </a:p>
        </p:txBody>
      </p:sp>
      <p:sp>
        <p:nvSpPr>
          <p:cNvPr id="16" name="TextBox 15"/>
          <p:cNvSpPr txBox="1"/>
          <p:nvPr/>
        </p:nvSpPr>
        <p:spPr>
          <a:xfrm>
            <a:off x="8024001" y="2336612"/>
            <a:ext cx="458379" cy="584776"/>
          </a:xfrm>
          <a:prstGeom prst="rect">
            <a:avLst/>
          </a:prstGeom>
          <a:noFill/>
        </p:spPr>
        <p:txBody>
          <a:bodyPr wrap="none" rtlCol="0">
            <a:spAutoFit/>
          </a:bodyPr>
          <a:lstStyle/>
          <a:p>
            <a:r>
              <a:rPr lang="en-US" sz="3200" dirty="0" smtClean="0">
                <a:solidFill>
                  <a:srgbClr val="1F497D"/>
                </a:solidFill>
                <a:latin typeface="Helvetica"/>
                <a:cs typeface="Helvetica"/>
              </a:rPr>
              <a:t>E</a:t>
            </a:r>
            <a:endParaRPr lang="en-US" sz="3200" dirty="0">
              <a:solidFill>
                <a:srgbClr val="1F497D"/>
              </a:solidFill>
              <a:latin typeface="Helvetica"/>
              <a:cs typeface="Helvetica"/>
            </a:endParaRPr>
          </a:p>
        </p:txBody>
      </p:sp>
      <p:sp>
        <p:nvSpPr>
          <p:cNvPr id="17" name="TextBox 16"/>
          <p:cNvSpPr txBox="1"/>
          <p:nvPr/>
        </p:nvSpPr>
        <p:spPr>
          <a:xfrm>
            <a:off x="7783491" y="1474527"/>
            <a:ext cx="435336" cy="584776"/>
          </a:xfrm>
          <a:prstGeom prst="rect">
            <a:avLst/>
          </a:prstGeom>
          <a:noFill/>
        </p:spPr>
        <p:txBody>
          <a:bodyPr wrap="none" rtlCol="0">
            <a:spAutoFit/>
          </a:bodyPr>
          <a:lstStyle/>
          <a:p>
            <a:r>
              <a:rPr lang="en-US" sz="3200" dirty="0" smtClean="0">
                <a:solidFill>
                  <a:srgbClr val="1F497D"/>
                </a:solidFill>
                <a:latin typeface="Helvetica"/>
                <a:cs typeface="Helvetica"/>
              </a:rPr>
              <a:t>F</a:t>
            </a:r>
            <a:endParaRPr lang="en-US" sz="3200" dirty="0">
              <a:solidFill>
                <a:srgbClr val="1F497D"/>
              </a:solidFill>
              <a:latin typeface="Helvetica"/>
              <a:cs typeface="Helvetica"/>
            </a:endParaRPr>
          </a:p>
        </p:txBody>
      </p:sp>
      <p:cxnSp>
        <p:nvCxnSpPr>
          <p:cNvPr id="18" name="Straight Arrow Connector 17"/>
          <p:cNvCxnSpPr/>
          <p:nvPr/>
        </p:nvCxnSpPr>
        <p:spPr>
          <a:xfrm flipH="1">
            <a:off x="6790372" y="1989750"/>
            <a:ext cx="147698" cy="25014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740462" y="2763281"/>
            <a:ext cx="197608" cy="25014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3"/>
            <a:endCxn id="15" idx="1"/>
          </p:cNvCxnSpPr>
          <p:nvPr/>
        </p:nvCxnSpPr>
        <p:spPr>
          <a:xfrm flipV="1">
            <a:off x="7263464" y="3213776"/>
            <a:ext cx="279516" cy="60348"/>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5" idx="0"/>
            <a:endCxn id="17" idx="2"/>
          </p:cNvCxnSpPr>
          <p:nvPr/>
        </p:nvCxnSpPr>
        <p:spPr>
          <a:xfrm flipV="1">
            <a:off x="7783491" y="2059303"/>
            <a:ext cx="217668" cy="862085"/>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6" idx="1"/>
          </p:cNvCxnSpPr>
          <p:nvPr/>
        </p:nvCxnSpPr>
        <p:spPr>
          <a:xfrm>
            <a:off x="7263464" y="1989750"/>
            <a:ext cx="760537" cy="63925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35" name="Content Placeholder 2"/>
          <p:cNvSpPr txBox="1">
            <a:spLocks/>
          </p:cNvSpPr>
          <p:nvPr/>
        </p:nvSpPr>
        <p:spPr>
          <a:xfrm>
            <a:off x="3307328" y="4142643"/>
            <a:ext cx="2406678" cy="261113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smtClean="0">
                <a:solidFill>
                  <a:srgbClr val="FFFFFF"/>
                </a:solidFill>
                <a:latin typeface="Helvetica"/>
                <a:cs typeface="Helvetica"/>
              </a:rPr>
              <a:t>A </a:t>
            </a:r>
            <a:r>
              <a:rPr lang="en-US" sz="2800" dirty="0" smtClean="0">
                <a:solidFill>
                  <a:srgbClr val="FFFFFF"/>
                </a:solidFill>
                <a:latin typeface="Helvetica"/>
                <a:cs typeface="Helvetica"/>
                <a:sym typeface="Wingdings"/>
              </a:rPr>
              <a:t>                B</a:t>
            </a:r>
          </a:p>
          <a:p>
            <a:pPr marL="0" indent="0">
              <a:buFont typeface="Arial"/>
              <a:buNone/>
            </a:pPr>
            <a:r>
              <a:rPr lang="en-US" sz="2800" dirty="0" smtClean="0">
                <a:solidFill>
                  <a:srgbClr val="FFFFFF"/>
                </a:solidFill>
                <a:latin typeface="Helvetica"/>
                <a:cs typeface="Helvetica"/>
                <a:sym typeface="Wingdings"/>
              </a:rPr>
              <a:t>B                 C</a:t>
            </a:r>
          </a:p>
          <a:p>
            <a:pPr marL="0" indent="0">
              <a:buFont typeface="Arial"/>
              <a:buNone/>
            </a:pPr>
            <a:r>
              <a:rPr lang="en-US" sz="2800" dirty="0" smtClean="0">
                <a:solidFill>
                  <a:srgbClr val="FFFFFF"/>
                </a:solidFill>
                <a:latin typeface="Helvetica"/>
                <a:cs typeface="Helvetica"/>
                <a:sym typeface="Wingdings"/>
              </a:rPr>
              <a:t>A                 E</a:t>
            </a:r>
          </a:p>
          <a:p>
            <a:pPr marL="0" indent="0">
              <a:buFont typeface="Arial"/>
              <a:buNone/>
            </a:pPr>
            <a:r>
              <a:rPr lang="en-US" sz="2800" dirty="0" smtClean="0">
                <a:solidFill>
                  <a:srgbClr val="FFFFFF"/>
                </a:solidFill>
                <a:latin typeface="Helvetica"/>
                <a:cs typeface="Helvetica"/>
                <a:sym typeface="Wingdings"/>
              </a:rPr>
              <a:t>D                 F</a:t>
            </a:r>
          </a:p>
        </p:txBody>
      </p:sp>
      <p:cxnSp>
        <p:nvCxnSpPr>
          <p:cNvPr id="36" name="Straight Arrow Connector 35"/>
          <p:cNvCxnSpPr/>
          <p:nvPr/>
        </p:nvCxnSpPr>
        <p:spPr>
          <a:xfrm>
            <a:off x="3822033" y="4408389"/>
            <a:ext cx="1308831"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822033" y="4923612"/>
            <a:ext cx="1308831"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822033" y="5428972"/>
            <a:ext cx="1308831"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3822033" y="5947290"/>
            <a:ext cx="1308831"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84073" y="5105806"/>
            <a:ext cx="1325303" cy="646331"/>
          </a:xfrm>
          <a:prstGeom prst="rect">
            <a:avLst/>
          </a:prstGeom>
          <a:noFill/>
        </p:spPr>
        <p:txBody>
          <a:bodyPr wrap="none" rtlCol="0">
            <a:spAutoFit/>
          </a:bodyPr>
          <a:lstStyle/>
          <a:p>
            <a:r>
              <a:rPr lang="en-US" sz="3600" dirty="0" smtClean="0">
                <a:solidFill>
                  <a:srgbClr val="FFFFFF"/>
                </a:solidFill>
                <a:latin typeface="Helvetica"/>
                <a:cs typeface="Helvetica"/>
              </a:rPr>
              <a:t>e^-20</a:t>
            </a:r>
            <a:endParaRPr lang="en-US" sz="3600" dirty="0">
              <a:solidFill>
                <a:srgbClr val="FFFFFF"/>
              </a:solidFill>
              <a:latin typeface="Helvetica"/>
              <a:cs typeface="Helvetica"/>
            </a:endParaRPr>
          </a:p>
        </p:txBody>
      </p:sp>
      <p:sp>
        <p:nvSpPr>
          <p:cNvPr id="46" name="TextBox 45"/>
          <p:cNvSpPr txBox="1"/>
          <p:nvPr/>
        </p:nvSpPr>
        <p:spPr>
          <a:xfrm>
            <a:off x="7763807" y="4408389"/>
            <a:ext cx="481021" cy="584776"/>
          </a:xfrm>
          <a:prstGeom prst="rect">
            <a:avLst/>
          </a:prstGeom>
          <a:noFill/>
        </p:spPr>
        <p:txBody>
          <a:bodyPr wrap="none" rtlCol="0">
            <a:spAutoFit/>
          </a:bodyPr>
          <a:lstStyle/>
          <a:p>
            <a:r>
              <a:rPr lang="en-US" sz="3200" dirty="0" smtClean="0">
                <a:solidFill>
                  <a:srgbClr val="1F497D"/>
                </a:solidFill>
                <a:latin typeface="Helvetica"/>
                <a:cs typeface="Helvetica"/>
              </a:rPr>
              <a:t>D</a:t>
            </a:r>
            <a:endParaRPr lang="en-US" sz="3200" dirty="0">
              <a:solidFill>
                <a:srgbClr val="1F497D"/>
              </a:solidFill>
              <a:latin typeface="Helvetica"/>
              <a:cs typeface="Helvetica"/>
            </a:endParaRPr>
          </a:p>
        </p:txBody>
      </p:sp>
      <p:sp>
        <p:nvSpPr>
          <p:cNvPr id="47" name="TextBox 46"/>
          <p:cNvSpPr txBox="1"/>
          <p:nvPr/>
        </p:nvSpPr>
        <p:spPr>
          <a:xfrm>
            <a:off x="8363433" y="5108887"/>
            <a:ext cx="435336" cy="584776"/>
          </a:xfrm>
          <a:prstGeom prst="rect">
            <a:avLst/>
          </a:prstGeom>
          <a:noFill/>
        </p:spPr>
        <p:txBody>
          <a:bodyPr wrap="none" rtlCol="0">
            <a:spAutoFit/>
          </a:bodyPr>
          <a:lstStyle/>
          <a:p>
            <a:r>
              <a:rPr lang="en-US" sz="3200" dirty="0" smtClean="0">
                <a:solidFill>
                  <a:srgbClr val="1F497D"/>
                </a:solidFill>
                <a:latin typeface="Helvetica"/>
                <a:cs typeface="Helvetica"/>
              </a:rPr>
              <a:t>F</a:t>
            </a:r>
            <a:endParaRPr lang="en-US" sz="3200" dirty="0">
              <a:solidFill>
                <a:srgbClr val="1F497D"/>
              </a:solidFill>
              <a:latin typeface="Helvetica"/>
              <a:cs typeface="Helvetica"/>
            </a:endParaRPr>
          </a:p>
        </p:txBody>
      </p:sp>
      <p:cxnSp>
        <p:nvCxnSpPr>
          <p:cNvPr id="53" name="Straight Arrow Connector 52"/>
          <p:cNvCxnSpPr/>
          <p:nvPr/>
        </p:nvCxnSpPr>
        <p:spPr>
          <a:xfrm>
            <a:off x="8122068" y="4905751"/>
            <a:ext cx="340628" cy="329041"/>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29587" y="3894986"/>
            <a:ext cx="8876727"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889759" y="6449809"/>
            <a:ext cx="3254241" cy="369332"/>
          </a:xfrm>
          <a:prstGeom prst="rect">
            <a:avLst/>
          </a:prstGeom>
          <a:noFill/>
        </p:spPr>
        <p:txBody>
          <a:bodyPr wrap="none" rtlCol="0">
            <a:spAutoFit/>
          </a:bodyPr>
          <a:lstStyle/>
          <a:p>
            <a:r>
              <a:rPr lang="en-US" dirty="0" smtClean="0">
                <a:solidFill>
                  <a:schemeClr val="bg1"/>
                </a:solidFill>
              </a:rPr>
              <a:t>Modified from </a:t>
            </a:r>
            <a:r>
              <a:rPr lang="en-US" dirty="0" err="1" smtClean="0">
                <a:solidFill>
                  <a:schemeClr val="bg1"/>
                </a:solidFill>
              </a:rPr>
              <a:t>Lienau</a:t>
            </a:r>
            <a:r>
              <a:rPr lang="en-US" dirty="0" smtClean="0">
                <a:solidFill>
                  <a:schemeClr val="bg1"/>
                </a:solidFill>
              </a:rPr>
              <a:t> et al. 2006</a:t>
            </a:r>
            <a:endParaRPr lang="en-US" dirty="0">
              <a:solidFill>
                <a:schemeClr val="bg1"/>
              </a:solidFill>
            </a:endParaRPr>
          </a:p>
        </p:txBody>
      </p:sp>
      <p:sp>
        <p:nvSpPr>
          <p:cNvPr id="49" name="Oval 48"/>
          <p:cNvSpPr/>
          <p:nvPr/>
        </p:nvSpPr>
        <p:spPr>
          <a:xfrm>
            <a:off x="5783035" y="4359333"/>
            <a:ext cx="1460745" cy="1554501"/>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2"/>
              </a:solidFill>
              <a:latin typeface="Helvetica"/>
              <a:cs typeface="Helvetica"/>
            </a:endParaRPr>
          </a:p>
        </p:txBody>
      </p:sp>
      <p:sp>
        <p:nvSpPr>
          <p:cNvPr id="54" name="TextBox 53"/>
          <p:cNvSpPr txBox="1"/>
          <p:nvPr/>
        </p:nvSpPr>
        <p:spPr>
          <a:xfrm>
            <a:off x="6213462" y="4338836"/>
            <a:ext cx="389951" cy="461665"/>
          </a:xfrm>
          <a:prstGeom prst="rect">
            <a:avLst/>
          </a:prstGeom>
          <a:noFill/>
        </p:spPr>
        <p:txBody>
          <a:bodyPr wrap="none" rtlCol="0">
            <a:spAutoFit/>
          </a:bodyPr>
          <a:lstStyle/>
          <a:p>
            <a:r>
              <a:rPr lang="en-US" sz="2400" dirty="0" smtClean="0">
                <a:solidFill>
                  <a:srgbClr val="1F497D"/>
                </a:solidFill>
                <a:latin typeface="Helvetica"/>
                <a:cs typeface="Helvetica"/>
              </a:rPr>
              <a:t>A</a:t>
            </a:r>
            <a:endParaRPr lang="en-US" sz="2400" dirty="0">
              <a:solidFill>
                <a:srgbClr val="1F497D"/>
              </a:solidFill>
              <a:latin typeface="Helvetica"/>
              <a:cs typeface="Helvetica"/>
            </a:endParaRPr>
          </a:p>
        </p:txBody>
      </p:sp>
      <p:sp>
        <p:nvSpPr>
          <p:cNvPr id="55" name="TextBox 54"/>
          <p:cNvSpPr txBox="1"/>
          <p:nvPr/>
        </p:nvSpPr>
        <p:spPr>
          <a:xfrm>
            <a:off x="5823511" y="4905751"/>
            <a:ext cx="389951" cy="461665"/>
          </a:xfrm>
          <a:prstGeom prst="rect">
            <a:avLst/>
          </a:prstGeom>
          <a:noFill/>
        </p:spPr>
        <p:txBody>
          <a:bodyPr wrap="none" rtlCol="0">
            <a:spAutoFit/>
          </a:bodyPr>
          <a:lstStyle/>
          <a:p>
            <a:r>
              <a:rPr lang="en-US" sz="2400" dirty="0" smtClean="0">
                <a:solidFill>
                  <a:srgbClr val="1F497D"/>
                </a:solidFill>
                <a:latin typeface="Helvetica"/>
                <a:cs typeface="Helvetica"/>
              </a:rPr>
              <a:t>B</a:t>
            </a:r>
            <a:endParaRPr lang="en-US" sz="2400" dirty="0">
              <a:solidFill>
                <a:srgbClr val="1F497D"/>
              </a:solidFill>
              <a:latin typeface="Helvetica"/>
              <a:cs typeface="Helvetica"/>
            </a:endParaRPr>
          </a:p>
        </p:txBody>
      </p:sp>
      <p:sp>
        <p:nvSpPr>
          <p:cNvPr id="56" name="TextBox 55"/>
          <p:cNvSpPr txBox="1"/>
          <p:nvPr/>
        </p:nvSpPr>
        <p:spPr>
          <a:xfrm>
            <a:off x="6313846" y="5403519"/>
            <a:ext cx="406932" cy="461665"/>
          </a:xfrm>
          <a:prstGeom prst="rect">
            <a:avLst/>
          </a:prstGeom>
          <a:noFill/>
        </p:spPr>
        <p:txBody>
          <a:bodyPr wrap="none" rtlCol="0">
            <a:spAutoFit/>
          </a:bodyPr>
          <a:lstStyle/>
          <a:p>
            <a:r>
              <a:rPr lang="en-US" sz="2400" dirty="0" smtClean="0">
                <a:solidFill>
                  <a:srgbClr val="1F497D"/>
                </a:solidFill>
                <a:latin typeface="Helvetica"/>
                <a:cs typeface="Helvetica"/>
              </a:rPr>
              <a:t>C</a:t>
            </a:r>
            <a:endParaRPr lang="en-US" sz="2400" dirty="0">
              <a:solidFill>
                <a:srgbClr val="1F497D"/>
              </a:solidFill>
              <a:latin typeface="Helvetica"/>
              <a:cs typeface="Helvetica"/>
            </a:endParaRPr>
          </a:p>
        </p:txBody>
      </p:sp>
      <p:sp>
        <p:nvSpPr>
          <p:cNvPr id="59" name="TextBox 58"/>
          <p:cNvSpPr txBox="1"/>
          <p:nvPr/>
        </p:nvSpPr>
        <p:spPr>
          <a:xfrm>
            <a:off x="6770688" y="5057996"/>
            <a:ext cx="389951" cy="461665"/>
          </a:xfrm>
          <a:prstGeom prst="rect">
            <a:avLst/>
          </a:prstGeom>
          <a:noFill/>
        </p:spPr>
        <p:txBody>
          <a:bodyPr wrap="none" rtlCol="0">
            <a:spAutoFit/>
          </a:bodyPr>
          <a:lstStyle/>
          <a:p>
            <a:r>
              <a:rPr lang="en-US" sz="2400" dirty="0" smtClean="0">
                <a:solidFill>
                  <a:srgbClr val="1F497D"/>
                </a:solidFill>
                <a:latin typeface="Helvetica"/>
                <a:cs typeface="Helvetica"/>
              </a:rPr>
              <a:t>E</a:t>
            </a:r>
            <a:endParaRPr lang="en-US" sz="2400" dirty="0">
              <a:solidFill>
                <a:srgbClr val="1F497D"/>
              </a:solidFill>
              <a:latin typeface="Helvetica"/>
              <a:cs typeface="Helvetica"/>
            </a:endParaRPr>
          </a:p>
        </p:txBody>
      </p:sp>
      <p:cxnSp>
        <p:nvCxnSpPr>
          <p:cNvPr id="60" name="Straight Arrow Connector 59"/>
          <p:cNvCxnSpPr/>
          <p:nvPr/>
        </p:nvCxnSpPr>
        <p:spPr>
          <a:xfrm>
            <a:off x="6114114" y="5278445"/>
            <a:ext cx="259065" cy="25014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6603413" y="4700777"/>
            <a:ext cx="295658" cy="405029"/>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6071832" y="4700777"/>
            <a:ext cx="141630" cy="292388"/>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4" name="Oval 3"/>
          <p:cNvSpPr/>
          <p:nvPr/>
        </p:nvSpPr>
        <p:spPr>
          <a:xfrm>
            <a:off x="2949264" y="3213776"/>
            <a:ext cx="3122567" cy="606141"/>
          </a:xfrm>
          <a:prstGeom prst="ellipse">
            <a:avLst/>
          </a:prstGeom>
          <a:noFill/>
          <a:ln>
            <a:solidFill>
              <a:srgbClr val="FFFF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5456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Venninator</a:t>
            </a:r>
            <a:r>
              <a:rPr lang="en-US" dirty="0" smtClean="0"/>
              <a:t> Matrix creation</a:t>
            </a:r>
            <a:endParaRPr lang="en-US" dirty="0"/>
          </a:p>
        </p:txBody>
      </p:sp>
      <p:sp>
        <p:nvSpPr>
          <p:cNvPr id="3" name="Content Placeholder 2"/>
          <p:cNvSpPr>
            <a:spLocks noGrp="1"/>
          </p:cNvSpPr>
          <p:nvPr>
            <p:ph idx="1"/>
          </p:nvPr>
        </p:nvSpPr>
        <p:spPr>
          <a:xfrm>
            <a:off x="457200" y="1600200"/>
            <a:ext cx="8229600" cy="2789261"/>
          </a:xfrm>
        </p:spPr>
        <p:txBody>
          <a:bodyPr>
            <a:normAutofit/>
          </a:bodyPr>
          <a:lstStyle/>
          <a:p>
            <a:pPr marL="0" indent="0">
              <a:buNone/>
            </a:pPr>
            <a:r>
              <a:rPr lang="ro-RO" sz="2400" dirty="0" smtClean="0">
                <a:latin typeface="Courier New"/>
                <a:cs typeface="Courier New"/>
              </a:rPr>
              <a:t>Desallius			11111111111 ...</a:t>
            </a:r>
          </a:p>
          <a:p>
            <a:pPr marL="0" indent="0">
              <a:buNone/>
            </a:pPr>
            <a:r>
              <a:rPr lang="ro-RO" sz="2400" dirty="0" smtClean="0">
                <a:latin typeface="Courier New"/>
                <a:cs typeface="Courier New"/>
              </a:rPr>
              <a:t>Katjaforme		11101011011 ...</a:t>
            </a:r>
          </a:p>
          <a:p>
            <a:pPr marL="0" indent="0">
              <a:buNone/>
            </a:pPr>
            <a:r>
              <a:rPr lang="ro-RO" sz="2400" dirty="0" smtClean="0">
                <a:latin typeface="Courier New"/>
                <a:cs typeface="Courier New"/>
              </a:rPr>
              <a:t>Fooxamecium		11101001011 ...</a:t>
            </a:r>
          </a:p>
          <a:p>
            <a:pPr marL="0" indent="0">
              <a:buNone/>
            </a:pPr>
            <a:r>
              <a:rPr lang="ro-RO" sz="2400" dirty="0" smtClean="0">
                <a:latin typeface="Courier New"/>
                <a:cs typeface="Courier New"/>
              </a:rPr>
              <a:t>Jeffasaurus		01101111011 ...</a:t>
            </a:r>
          </a:p>
          <a:p>
            <a:pPr marL="0" indent="0">
              <a:buNone/>
            </a:pPr>
            <a:r>
              <a:rPr lang="ro-RO" sz="2400" dirty="0" smtClean="0">
                <a:latin typeface="Courier New"/>
                <a:cs typeface="Courier New"/>
              </a:rPr>
              <a:t>Siddallica		01000111010 ...</a:t>
            </a:r>
          </a:p>
          <a:p>
            <a:pPr marL="0" indent="0">
              <a:buNone/>
            </a:pPr>
            <a:r>
              <a:rPr lang="ro-RO" sz="2400" dirty="0" smtClean="0">
                <a:latin typeface="Courier New"/>
                <a:cs typeface="Courier New"/>
              </a:rPr>
              <a:t>Apurvittans		01100111110 ...</a:t>
            </a:r>
          </a:p>
        </p:txBody>
      </p:sp>
      <p:sp>
        <p:nvSpPr>
          <p:cNvPr id="4" name="Rectangle 3"/>
          <p:cNvSpPr/>
          <p:nvPr/>
        </p:nvSpPr>
        <p:spPr>
          <a:xfrm>
            <a:off x="3264649" y="1662029"/>
            <a:ext cx="221621" cy="2539921"/>
          </a:xfrm>
          <a:prstGeom prst="rect">
            <a:avLst/>
          </a:prstGeom>
          <a:no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Freeform 14"/>
          <p:cNvSpPr/>
          <p:nvPr/>
        </p:nvSpPr>
        <p:spPr>
          <a:xfrm>
            <a:off x="1507731" y="4218996"/>
            <a:ext cx="1993425" cy="767091"/>
          </a:xfrm>
          <a:custGeom>
            <a:avLst/>
            <a:gdLst>
              <a:gd name="connsiteX0" fmla="*/ 1850681 w 1993425"/>
              <a:gd name="connsiteY0" fmla="*/ 0 h 767091"/>
              <a:gd name="connsiteX1" fmla="*/ 1842157 w 1993425"/>
              <a:gd name="connsiteY1" fmla="*/ 426162 h 767091"/>
              <a:gd name="connsiteX2" fmla="*/ 299333 w 1993425"/>
              <a:gd name="connsiteY2" fmla="*/ 230128 h 767091"/>
              <a:gd name="connsiteX3" fmla="*/ 997 w 1993425"/>
              <a:gd name="connsiteY3" fmla="*/ 767091 h 767091"/>
            </a:gdLst>
            <a:ahLst/>
            <a:cxnLst>
              <a:cxn ang="0">
                <a:pos x="connsiteX0" y="connsiteY0"/>
              </a:cxn>
              <a:cxn ang="0">
                <a:pos x="connsiteX1" y="connsiteY1"/>
              </a:cxn>
              <a:cxn ang="0">
                <a:pos x="connsiteX2" y="connsiteY2"/>
              </a:cxn>
              <a:cxn ang="0">
                <a:pos x="connsiteX3" y="connsiteY3"/>
              </a:cxn>
            </a:cxnLst>
            <a:rect l="l" t="t" r="r" b="b"/>
            <a:pathLst>
              <a:path w="1993425" h="767091">
                <a:moveTo>
                  <a:pt x="1850681" y="0"/>
                </a:moveTo>
                <a:cubicBezTo>
                  <a:pt x="1975698" y="193903"/>
                  <a:pt x="2100715" y="387807"/>
                  <a:pt x="1842157" y="426162"/>
                </a:cubicBezTo>
                <a:cubicBezTo>
                  <a:pt x="1583599" y="464517"/>
                  <a:pt x="606193" y="173307"/>
                  <a:pt x="299333" y="230128"/>
                </a:cubicBezTo>
                <a:cubicBezTo>
                  <a:pt x="-7527" y="286949"/>
                  <a:pt x="-3265" y="527020"/>
                  <a:pt x="997" y="767091"/>
                </a:cubicBezTo>
              </a:path>
            </a:pathLst>
          </a:cu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Oval 15"/>
          <p:cNvSpPr/>
          <p:nvPr/>
        </p:nvSpPr>
        <p:spPr>
          <a:xfrm>
            <a:off x="774178" y="5054273"/>
            <a:ext cx="1467106" cy="168759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7" name="TextBox 16"/>
          <p:cNvSpPr txBox="1"/>
          <p:nvPr/>
        </p:nvSpPr>
        <p:spPr>
          <a:xfrm>
            <a:off x="934968" y="5335540"/>
            <a:ext cx="1306316" cy="1200329"/>
          </a:xfrm>
          <a:prstGeom prst="rect">
            <a:avLst/>
          </a:prstGeom>
          <a:noFill/>
        </p:spPr>
        <p:txBody>
          <a:bodyPr wrap="square" rtlCol="0">
            <a:spAutoFit/>
          </a:bodyPr>
          <a:lstStyle/>
          <a:p>
            <a:r>
              <a:rPr lang="en-US" dirty="0" smtClean="0"/>
              <a:t>D</a:t>
            </a:r>
          </a:p>
          <a:p>
            <a:r>
              <a:rPr lang="en-US" dirty="0"/>
              <a:t> </a:t>
            </a:r>
            <a:r>
              <a:rPr lang="en-US" dirty="0" smtClean="0"/>
              <a:t>           K</a:t>
            </a:r>
            <a:r>
              <a:rPr lang="en-US" baseline="-25000" dirty="0" smtClean="0"/>
              <a:t>1  </a:t>
            </a:r>
            <a:r>
              <a:rPr lang="en-US" dirty="0" smtClean="0"/>
              <a:t>K</a:t>
            </a:r>
            <a:r>
              <a:rPr lang="en-US" baseline="-25000" dirty="0" smtClean="0"/>
              <a:t>2  </a:t>
            </a:r>
            <a:endParaRPr lang="en-US" dirty="0" smtClean="0"/>
          </a:p>
          <a:p>
            <a:endParaRPr lang="en-US" dirty="0"/>
          </a:p>
          <a:p>
            <a:r>
              <a:rPr lang="en-US" dirty="0" smtClean="0"/>
              <a:t>   F       K</a:t>
            </a:r>
            <a:r>
              <a:rPr lang="en-US" baseline="-25000" dirty="0" smtClean="0"/>
              <a:t>3</a:t>
            </a:r>
            <a:endParaRPr lang="en-US" dirty="0"/>
          </a:p>
        </p:txBody>
      </p:sp>
      <p:sp>
        <p:nvSpPr>
          <p:cNvPr id="18" name="TextBox 17"/>
          <p:cNvSpPr txBox="1"/>
          <p:nvPr/>
        </p:nvSpPr>
        <p:spPr>
          <a:xfrm>
            <a:off x="2991884" y="5589804"/>
            <a:ext cx="1747397" cy="646331"/>
          </a:xfrm>
          <a:prstGeom prst="rect">
            <a:avLst/>
          </a:prstGeom>
          <a:noFill/>
          <a:ln>
            <a:solidFill>
              <a:schemeClr val="tx1"/>
            </a:solidFill>
          </a:ln>
        </p:spPr>
        <p:txBody>
          <a:bodyPr wrap="square" rtlCol="0">
            <a:spAutoFit/>
          </a:bodyPr>
          <a:lstStyle/>
          <a:p>
            <a:pPr algn="ctr"/>
            <a:r>
              <a:rPr lang="en-US" dirty="0" smtClean="0"/>
              <a:t>Is [X] present in this cluster?</a:t>
            </a:r>
            <a:endParaRPr lang="en-US" dirty="0"/>
          </a:p>
        </p:txBody>
      </p:sp>
      <p:cxnSp>
        <p:nvCxnSpPr>
          <p:cNvPr id="20" name="Straight Arrow Connector 19"/>
          <p:cNvCxnSpPr>
            <a:stCxn id="16" idx="6"/>
            <a:endCxn id="18" idx="1"/>
          </p:cNvCxnSpPr>
          <p:nvPr/>
        </p:nvCxnSpPr>
        <p:spPr>
          <a:xfrm>
            <a:off x="2241284" y="5898072"/>
            <a:ext cx="750600" cy="14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8" idx="3"/>
          </p:cNvCxnSpPr>
          <p:nvPr/>
        </p:nvCxnSpPr>
        <p:spPr>
          <a:xfrm flipV="1">
            <a:off x="4739281" y="5335540"/>
            <a:ext cx="1414966" cy="5774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8" idx="3"/>
          </p:cNvCxnSpPr>
          <p:nvPr/>
        </p:nvCxnSpPr>
        <p:spPr>
          <a:xfrm>
            <a:off x="4739281" y="5912970"/>
            <a:ext cx="1414966" cy="530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6154247" y="5150874"/>
            <a:ext cx="1355284" cy="369332"/>
          </a:xfrm>
          <a:prstGeom prst="rect">
            <a:avLst/>
          </a:prstGeom>
          <a:noFill/>
        </p:spPr>
        <p:txBody>
          <a:bodyPr wrap="none" rtlCol="0">
            <a:spAutoFit/>
          </a:bodyPr>
          <a:lstStyle/>
          <a:p>
            <a:r>
              <a:rPr lang="en-US" dirty="0" smtClean="0"/>
              <a:t>Yes: assign 1</a:t>
            </a:r>
            <a:endParaRPr lang="en-US" dirty="0"/>
          </a:p>
        </p:txBody>
      </p:sp>
      <p:sp>
        <p:nvSpPr>
          <p:cNvPr id="26" name="TextBox 25"/>
          <p:cNvSpPr txBox="1"/>
          <p:nvPr/>
        </p:nvSpPr>
        <p:spPr>
          <a:xfrm>
            <a:off x="6103104" y="6213410"/>
            <a:ext cx="1312566" cy="369332"/>
          </a:xfrm>
          <a:prstGeom prst="rect">
            <a:avLst/>
          </a:prstGeom>
          <a:noFill/>
        </p:spPr>
        <p:txBody>
          <a:bodyPr wrap="none" rtlCol="0">
            <a:spAutoFit/>
          </a:bodyPr>
          <a:lstStyle/>
          <a:p>
            <a:r>
              <a:rPr lang="en-US" dirty="0" smtClean="0"/>
              <a:t>No: assign 0</a:t>
            </a:r>
            <a:endParaRPr lang="en-US" dirty="0"/>
          </a:p>
        </p:txBody>
      </p:sp>
      <p:sp>
        <p:nvSpPr>
          <p:cNvPr id="27" name="Curved Left Arrow 26"/>
          <p:cNvSpPr/>
          <p:nvPr/>
        </p:nvSpPr>
        <p:spPr>
          <a:xfrm>
            <a:off x="7509530" y="5692246"/>
            <a:ext cx="1177269" cy="1087777"/>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7970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P spid="17" grpId="0"/>
      <p:bldP spid="18" grpId="0" animBg="1"/>
      <p:bldP spid="25" grpId="0"/>
      <p:bldP spid="26" grpId="0"/>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OrthoMCL</a:t>
            </a:r>
            <a:r>
              <a:rPr lang="en-US" dirty="0" smtClean="0"/>
              <a:t>: all-</a:t>
            </a:r>
            <a:r>
              <a:rPr lang="en-US" dirty="0" err="1" smtClean="0"/>
              <a:t>vs</a:t>
            </a:r>
            <a:r>
              <a:rPr lang="en-US" dirty="0" smtClean="0"/>
              <a:t>-all with </a:t>
            </a:r>
            <a:r>
              <a:rPr lang="en-US" b="1" u="sng" dirty="0" smtClean="0"/>
              <a:t>BLASTP</a:t>
            </a:r>
            <a:endParaRPr lang="en-US" b="1" u="sng" dirty="0"/>
          </a:p>
        </p:txBody>
      </p:sp>
      <p:sp>
        <p:nvSpPr>
          <p:cNvPr id="4" name="Rounded Rectangle 3"/>
          <p:cNvSpPr/>
          <p:nvPr/>
        </p:nvSpPr>
        <p:spPr>
          <a:xfrm>
            <a:off x="949564" y="1792398"/>
            <a:ext cx="877163" cy="329991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949564" y="1792398"/>
            <a:ext cx="877163" cy="3139321"/>
          </a:xfrm>
          <a:prstGeom prst="rect">
            <a:avLst/>
          </a:prstGeom>
          <a:noFill/>
        </p:spPr>
        <p:txBody>
          <a:bodyPr wrap="none" rtlCol="0">
            <a:spAutoFit/>
          </a:bodyPr>
          <a:lstStyle/>
          <a:p>
            <a:pPr algn="ctr"/>
            <a:r>
              <a:rPr lang="en-US" dirty="0" smtClean="0"/>
              <a:t>Gene A</a:t>
            </a:r>
          </a:p>
          <a:p>
            <a:pPr algn="ctr"/>
            <a:endParaRPr lang="en-US" dirty="0"/>
          </a:p>
          <a:p>
            <a:pPr algn="ctr"/>
            <a:r>
              <a:rPr lang="en-US" dirty="0" smtClean="0"/>
              <a:t>Gene B</a:t>
            </a:r>
          </a:p>
          <a:p>
            <a:pPr algn="ctr"/>
            <a:endParaRPr lang="en-US" dirty="0"/>
          </a:p>
          <a:p>
            <a:pPr algn="ctr"/>
            <a:r>
              <a:rPr lang="en-US" dirty="0" smtClean="0"/>
              <a:t>Gene C</a:t>
            </a:r>
          </a:p>
          <a:p>
            <a:pPr algn="ctr"/>
            <a:endParaRPr lang="en-US" dirty="0"/>
          </a:p>
          <a:p>
            <a:pPr algn="ctr"/>
            <a:r>
              <a:rPr lang="en-US" dirty="0" smtClean="0"/>
              <a:t>Gene D</a:t>
            </a:r>
          </a:p>
          <a:p>
            <a:pPr algn="ctr"/>
            <a:endParaRPr lang="en-US" dirty="0"/>
          </a:p>
          <a:p>
            <a:pPr algn="ctr"/>
            <a:r>
              <a:rPr lang="en-US" dirty="0" smtClean="0"/>
              <a:t>Gene E</a:t>
            </a:r>
          </a:p>
          <a:p>
            <a:pPr algn="ctr"/>
            <a:endParaRPr lang="en-US" dirty="0"/>
          </a:p>
          <a:p>
            <a:pPr algn="ctr"/>
            <a:r>
              <a:rPr lang="en-US" dirty="0" smtClean="0"/>
              <a:t>…</a:t>
            </a:r>
            <a:endParaRPr lang="en-US" dirty="0"/>
          </a:p>
        </p:txBody>
      </p:sp>
      <p:sp>
        <p:nvSpPr>
          <p:cNvPr id="6" name="Rounded Rectangle 5"/>
          <p:cNvSpPr/>
          <p:nvPr/>
        </p:nvSpPr>
        <p:spPr>
          <a:xfrm>
            <a:off x="2550049" y="1792398"/>
            <a:ext cx="877163" cy="329991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TextBox 6"/>
          <p:cNvSpPr txBox="1"/>
          <p:nvPr/>
        </p:nvSpPr>
        <p:spPr>
          <a:xfrm>
            <a:off x="2550049" y="1792398"/>
            <a:ext cx="877163" cy="3139321"/>
          </a:xfrm>
          <a:prstGeom prst="rect">
            <a:avLst/>
          </a:prstGeom>
          <a:noFill/>
        </p:spPr>
        <p:txBody>
          <a:bodyPr wrap="none" rtlCol="0">
            <a:spAutoFit/>
          </a:bodyPr>
          <a:lstStyle/>
          <a:p>
            <a:pPr algn="ctr"/>
            <a:r>
              <a:rPr lang="en-US" dirty="0" smtClean="0"/>
              <a:t>Gene A</a:t>
            </a:r>
          </a:p>
          <a:p>
            <a:pPr algn="ctr"/>
            <a:endParaRPr lang="en-US" dirty="0"/>
          </a:p>
          <a:p>
            <a:pPr algn="ctr"/>
            <a:r>
              <a:rPr lang="en-US" dirty="0" smtClean="0"/>
              <a:t>Gene B</a:t>
            </a:r>
          </a:p>
          <a:p>
            <a:pPr algn="ctr"/>
            <a:endParaRPr lang="en-US" dirty="0"/>
          </a:p>
          <a:p>
            <a:pPr algn="ctr"/>
            <a:r>
              <a:rPr lang="en-US" dirty="0" smtClean="0"/>
              <a:t>Gene C</a:t>
            </a:r>
          </a:p>
          <a:p>
            <a:pPr algn="ctr"/>
            <a:endParaRPr lang="en-US" dirty="0"/>
          </a:p>
          <a:p>
            <a:pPr algn="ctr"/>
            <a:r>
              <a:rPr lang="en-US" dirty="0" smtClean="0"/>
              <a:t>Gene D</a:t>
            </a:r>
          </a:p>
          <a:p>
            <a:pPr algn="ctr"/>
            <a:endParaRPr lang="en-US" dirty="0"/>
          </a:p>
          <a:p>
            <a:pPr algn="ctr"/>
            <a:r>
              <a:rPr lang="en-US" dirty="0" smtClean="0"/>
              <a:t>Gene E</a:t>
            </a:r>
          </a:p>
          <a:p>
            <a:pPr algn="ctr"/>
            <a:endParaRPr lang="en-US" dirty="0"/>
          </a:p>
          <a:p>
            <a:pPr algn="ctr"/>
            <a:r>
              <a:rPr lang="en-US" dirty="0" smtClean="0"/>
              <a:t>…</a:t>
            </a:r>
            <a:endParaRPr lang="en-US" dirty="0"/>
          </a:p>
        </p:txBody>
      </p:sp>
      <p:sp>
        <p:nvSpPr>
          <p:cNvPr id="8" name="Rounded Rectangle 7"/>
          <p:cNvSpPr/>
          <p:nvPr/>
        </p:nvSpPr>
        <p:spPr>
          <a:xfrm>
            <a:off x="4093089" y="1784207"/>
            <a:ext cx="877163" cy="32999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093089" y="1784207"/>
            <a:ext cx="877163" cy="3139321"/>
          </a:xfrm>
          <a:prstGeom prst="rect">
            <a:avLst/>
          </a:prstGeom>
          <a:noFill/>
        </p:spPr>
        <p:txBody>
          <a:bodyPr wrap="none" rtlCol="0">
            <a:spAutoFit/>
          </a:bodyPr>
          <a:lstStyle/>
          <a:p>
            <a:pPr algn="ctr"/>
            <a:r>
              <a:rPr lang="en-US" dirty="0" smtClean="0"/>
              <a:t>Gene A</a:t>
            </a:r>
          </a:p>
          <a:p>
            <a:pPr algn="ctr"/>
            <a:endParaRPr lang="en-US" dirty="0"/>
          </a:p>
          <a:p>
            <a:pPr algn="ctr"/>
            <a:r>
              <a:rPr lang="en-US" dirty="0" smtClean="0"/>
              <a:t>Gene B</a:t>
            </a:r>
          </a:p>
          <a:p>
            <a:pPr algn="ctr"/>
            <a:endParaRPr lang="en-US" dirty="0"/>
          </a:p>
          <a:p>
            <a:pPr algn="ctr"/>
            <a:r>
              <a:rPr lang="en-US" dirty="0" smtClean="0"/>
              <a:t>Gene C</a:t>
            </a:r>
          </a:p>
          <a:p>
            <a:pPr algn="ctr"/>
            <a:endParaRPr lang="en-US" dirty="0"/>
          </a:p>
          <a:p>
            <a:pPr algn="ctr"/>
            <a:r>
              <a:rPr lang="en-US" dirty="0" smtClean="0"/>
              <a:t>Gene D</a:t>
            </a:r>
          </a:p>
          <a:p>
            <a:pPr algn="ctr"/>
            <a:endParaRPr lang="en-US" dirty="0"/>
          </a:p>
          <a:p>
            <a:pPr algn="ctr"/>
            <a:r>
              <a:rPr lang="en-US" dirty="0" smtClean="0"/>
              <a:t>Gene E</a:t>
            </a:r>
          </a:p>
          <a:p>
            <a:pPr algn="ctr"/>
            <a:endParaRPr lang="en-US" dirty="0"/>
          </a:p>
          <a:p>
            <a:pPr algn="ctr"/>
            <a:r>
              <a:rPr lang="en-US" dirty="0" smtClean="0"/>
              <a:t>…</a:t>
            </a:r>
            <a:endParaRPr lang="en-US" dirty="0"/>
          </a:p>
        </p:txBody>
      </p:sp>
      <p:sp>
        <p:nvSpPr>
          <p:cNvPr id="10" name="Rounded Rectangle 9"/>
          <p:cNvSpPr/>
          <p:nvPr/>
        </p:nvSpPr>
        <p:spPr>
          <a:xfrm>
            <a:off x="5600522" y="1784207"/>
            <a:ext cx="877163" cy="329991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TextBox 10"/>
          <p:cNvSpPr txBox="1"/>
          <p:nvPr/>
        </p:nvSpPr>
        <p:spPr>
          <a:xfrm>
            <a:off x="5600522" y="1784207"/>
            <a:ext cx="877163" cy="3139321"/>
          </a:xfrm>
          <a:prstGeom prst="rect">
            <a:avLst/>
          </a:prstGeom>
          <a:noFill/>
        </p:spPr>
        <p:txBody>
          <a:bodyPr wrap="none" rtlCol="0">
            <a:spAutoFit/>
          </a:bodyPr>
          <a:lstStyle/>
          <a:p>
            <a:pPr algn="ctr"/>
            <a:r>
              <a:rPr lang="en-US" dirty="0" smtClean="0"/>
              <a:t>Gene A</a:t>
            </a:r>
          </a:p>
          <a:p>
            <a:pPr algn="ctr"/>
            <a:endParaRPr lang="en-US" dirty="0"/>
          </a:p>
          <a:p>
            <a:pPr algn="ctr"/>
            <a:r>
              <a:rPr lang="en-US" dirty="0" smtClean="0"/>
              <a:t>Gene B</a:t>
            </a:r>
          </a:p>
          <a:p>
            <a:pPr algn="ctr"/>
            <a:endParaRPr lang="en-US" dirty="0"/>
          </a:p>
          <a:p>
            <a:pPr algn="ctr"/>
            <a:r>
              <a:rPr lang="en-US" dirty="0" smtClean="0"/>
              <a:t>Gene C</a:t>
            </a:r>
          </a:p>
          <a:p>
            <a:pPr algn="ctr"/>
            <a:endParaRPr lang="en-US" dirty="0"/>
          </a:p>
          <a:p>
            <a:pPr algn="ctr"/>
            <a:r>
              <a:rPr lang="en-US" dirty="0" smtClean="0"/>
              <a:t>Gene D</a:t>
            </a:r>
          </a:p>
          <a:p>
            <a:pPr algn="ctr"/>
            <a:endParaRPr lang="en-US" dirty="0"/>
          </a:p>
          <a:p>
            <a:pPr algn="ctr"/>
            <a:r>
              <a:rPr lang="en-US" dirty="0" smtClean="0"/>
              <a:t>Gene E</a:t>
            </a:r>
          </a:p>
          <a:p>
            <a:pPr algn="ctr"/>
            <a:endParaRPr lang="en-US" dirty="0"/>
          </a:p>
          <a:p>
            <a:pPr algn="ctr"/>
            <a:r>
              <a:rPr lang="en-US" dirty="0" smtClean="0"/>
              <a:t>…</a:t>
            </a:r>
            <a:endParaRPr lang="en-US" dirty="0"/>
          </a:p>
        </p:txBody>
      </p:sp>
      <p:sp>
        <p:nvSpPr>
          <p:cNvPr id="12" name="Rounded Rectangle 11"/>
          <p:cNvSpPr/>
          <p:nvPr/>
        </p:nvSpPr>
        <p:spPr>
          <a:xfrm>
            <a:off x="7250388" y="1792398"/>
            <a:ext cx="877163" cy="329991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p:cNvSpPr txBox="1"/>
          <p:nvPr/>
        </p:nvSpPr>
        <p:spPr>
          <a:xfrm>
            <a:off x="7250388" y="1792398"/>
            <a:ext cx="877163" cy="3139321"/>
          </a:xfrm>
          <a:prstGeom prst="rect">
            <a:avLst/>
          </a:prstGeom>
          <a:noFill/>
        </p:spPr>
        <p:txBody>
          <a:bodyPr wrap="none" rtlCol="0">
            <a:spAutoFit/>
          </a:bodyPr>
          <a:lstStyle/>
          <a:p>
            <a:pPr algn="ctr"/>
            <a:r>
              <a:rPr lang="en-US" dirty="0" smtClean="0"/>
              <a:t>Gene A</a:t>
            </a:r>
          </a:p>
          <a:p>
            <a:pPr algn="ctr"/>
            <a:endParaRPr lang="en-US" dirty="0"/>
          </a:p>
          <a:p>
            <a:pPr algn="ctr"/>
            <a:r>
              <a:rPr lang="en-US" dirty="0" smtClean="0"/>
              <a:t>Gene B</a:t>
            </a:r>
          </a:p>
          <a:p>
            <a:pPr algn="ctr"/>
            <a:endParaRPr lang="en-US" dirty="0"/>
          </a:p>
          <a:p>
            <a:pPr algn="ctr"/>
            <a:r>
              <a:rPr lang="en-US" dirty="0" smtClean="0"/>
              <a:t>Gene C</a:t>
            </a:r>
          </a:p>
          <a:p>
            <a:pPr algn="ctr"/>
            <a:endParaRPr lang="en-US" dirty="0"/>
          </a:p>
          <a:p>
            <a:pPr algn="ctr"/>
            <a:r>
              <a:rPr lang="en-US" dirty="0" smtClean="0"/>
              <a:t>Gene D</a:t>
            </a:r>
          </a:p>
          <a:p>
            <a:pPr algn="ctr"/>
            <a:endParaRPr lang="en-US" dirty="0"/>
          </a:p>
          <a:p>
            <a:pPr algn="ctr"/>
            <a:r>
              <a:rPr lang="en-US" dirty="0" smtClean="0"/>
              <a:t>Gene E</a:t>
            </a:r>
          </a:p>
          <a:p>
            <a:pPr algn="ctr"/>
            <a:endParaRPr lang="en-US" dirty="0"/>
          </a:p>
          <a:p>
            <a:pPr algn="ctr"/>
            <a:r>
              <a:rPr lang="en-US" dirty="0" smtClean="0"/>
              <a:t>…</a:t>
            </a:r>
            <a:endParaRPr lang="en-US" dirty="0"/>
          </a:p>
        </p:txBody>
      </p:sp>
      <p:sp>
        <p:nvSpPr>
          <p:cNvPr id="14" name="TextBox 13"/>
          <p:cNvSpPr txBox="1"/>
          <p:nvPr/>
        </p:nvSpPr>
        <p:spPr>
          <a:xfrm>
            <a:off x="837026" y="5251879"/>
            <a:ext cx="1156574" cy="369332"/>
          </a:xfrm>
          <a:prstGeom prst="rect">
            <a:avLst/>
          </a:prstGeom>
          <a:noFill/>
        </p:spPr>
        <p:txBody>
          <a:bodyPr wrap="none" rtlCol="0">
            <a:spAutoFit/>
          </a:bodyPr>
          <a:lstStyle/>
          <a:p>
            <a:r>
              <a:rPr lang="en-US" dirty="0" smtClean="0"/>
              <a:t>Genome 1</a:t>
            </a:r>
            <a:endParaRPr lang="en-US" dirty="0"/>
          </a:p>
        </p:txBody>
      </p:sp>
      <p:sp>
        <p:nvSpPr>
          <p:cNvPr id="15" name="TextBox 14"/>
          <p:cNvSpPr txBox="1"/>
          <p:nvPr/>
        </p:nvSpPr>
        <p:spPr>
          <a:xfrm>
            <a:off x="2425641" y="5251879"/>
            <a:ext cx="1156574" cy="369332"/>
          </a:xfrm>
          <a:prstGeom prst="rect">
            <a:avLst/>
          </a:prstGeom>
          <a:noFill/>
        </p:spPr>
        <p:txBody>
          <a:bodyPr wrap="none" rtlCol="0">
            <a:spAutoFit/>
          </a:bodyPr>
          <a:lstStyle/>
          <a:p>
            <a:r>
              <a:rPr lang="en-US" dirty="0" smtClean="0"/>
              <a:t>Genome 2</a:t>
            </a:r>
            <a:endParaRPr lang="en-US" dirty="0"/>
          </a:p>
        </p:txBody>
      </p:sp>
      <p:sp>
        <p:nvSpPr>
          <p:cNvPr id="16" name="TextBox 15"/>
          <p:cNvSpPr txBox="1"/>
          <p:nvPr/>
        </p:nvSpPr>
        <p:spPr>
          <a:xfrm>
            <a:off x="3944943" y="5251879"/>
            <a:ext cx="1156574" cy="369332"/>
          </a:xfrm>
          <a:prstGeom prst="rect">
            <a:avLst/>
          </a:prstGeom>
          <a:noFill/>
        </p:spPr>
        <p:txBody>
          <a:bodyPr wrap="none" rtlCol="0">
            <a:spAutoFit/>
          </a:bodyPr>
          <a:lstStyle/>
          <a:p>
            <a:r>
              <a:rPr lang="en-US" dirty="0" smtClean="0"/>
              <a:t>Genome 3</a:t>
            </a:r>
            <a:endParaRPr lang="en-US" dirty="0"/>
          </a:p>
        </p:txBody>
      </p:sp>
      <p:sp>
        <p:nvSpPr>
          <p:cNvPr id="17" name="TextBox 16"/>
          <p:cNvSpPr txBox="1"/>
          <p:nvPr/>
        </p:nvSpPr>
        <p:spPr>
          <a:xfrm>
            <a:off x="5487983" y="5268450"/>
            <a:ext cx="1156574" cy="369332"/>
          </a:xfrm>
          <a:prstGeom prst="rect">
            <a:avLst/>
          </a:prstGeom>
          <a:noFill/>
        </p:spPr>
        <p:txBody>
          <a:bodyPr wrap="none" rtlCol="0">
            <a:spAutoFit/>
          </a:bodyPr>
          <a:lstStyle/>
          <a:p>
            <a:r>
              <a:rPr lang="en-US" dirty="0" smtClean="0"/>
              <a:t>Genome 4</a:t>
            </a:r>
            <a:endParaRPr lang="en-US" dirty="0"/>
          </a:p>
        </p:txBody>
      </p:sp>
      <p:sp>
        <p:nvSpPr>
          <p:cNvPr id="18" name="TextBox 17"/>
          <p:cNvSpPr txBox="1"/>
          <p:nvPr/>
        </p:nvSpPr>
        <p:spPr>
          <a:xfrm>
            <a:off x="7214778" y="5232840"/>
            <a:ext cx="1156574" cy="369332"/>
          </a:xfrm>
          <a:prstGeom prst="rect">
            <a:avLst/>
          </a:prstGeom>
          <a:noFill/>
        </p:spPr>
        <p:txBody>
          <a:bodyPr wrap="none" rtlCol="0">
            <a:spAutoFit/>
          </a:bodyPr>
          <a:lstStyle/>
          <a:p>
            <a:r>
              <a:rPr lang="en-US" dirty="0" smtClean="0"/>
              <a:t>Genome 5</a:t>
            </a:r>
            <a:endParaRPr lang="en-US" dirty="0"/>
          </a:p>
        </p:txBody>
      </p:sp>
    </p:spTree>
    <p:extLst>
      <p:ext uri="{BB962C8B-B14F-4D97-AF65-F5344CB8AC3E}">
        <p14:creationId xmlns:p14="http://schemas.microsoft.com/office/powerpoint/2010/main" val="6297040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Picture 7" descr="Screen Shot 2014-08-04 at 4.48.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5453"/>
            <a:ext cx="9144000" cy="5905500"/>
          </a:xfrm>
          <a:prstGeom prst="rect">
            <a:avLst/>
          </a:prstGeom>
        </p:spPr>
      </p:pic>
      <p:sp>
        <p:nvSpPr>
          <p:cNvPr id="9" name="TextBox 8"/>
          <p:cNvSpPr txBox="1"/>
          <p:nvPr/>
        </p:nvSpPr>
        <p:spPr>
          <a:xfrm>
            <a:off x="323908" y="3622371"/>
            <a:ext cx="761747" cy="830997"/>
          </a:xfrm>
          <a:prstGeom prst="rect">
            <a:avLst/>
          </a:prstGeom>
          <a:noFill/>
        </p:spPr>
        <p:txBody>
          <a:bodyPr wrap="none" rtlCol="0">
            <a:spAutoFit/>
          </a:bodyPr>
          <a:lstStyle/>
          <a:p>
            <a:r>
              <a:rPr lang="en-US" dirty="0" smtClean="0"/>
              <a:t>    </a:t>
            </a:r>
            <a:r>
              <a:rPr lang="en-US" dirty="0" err="1" smtClean="0"/>
              <a:t>w</a:t>
            </a:r>
            <a:r>
              <a:rPr lang="en-US" baseline="-25000" dirty="0" err="1" smtClean="0"/>
              <a:t>ij</a:t>
            </a:r>
            <a:endParaRPr lang="en-US" baseline="-25000" dirty="0" smtClean="0"/>
          </a:p>
          <a:p>
            <a:endParaRPr lang="en-US" baseline="-25000" dirty="0" smtClean="0"/>
          </a:p>
          <a:p>
            <a:r>
              <a:rPr lang="en-US" dirty="0" err="1" smtClean="0"/>
              <a:t>W</a:t>
            </a:r>
            <a:r>
              <a:rPr lang="en-US" baseline="-25000" dirty="0" err="1" smtClean="0"/>
              <a:t>ij</a:t>
            </a:r>
            <a:r>
              <a:rPr lang="en-US" dirty="0" smtClean="0"/>
              <a:t>/W</a:t>
            </a:r>
            <a:endParaRPr lang="en-US" dirty="0"/>
          </a:p>
        </p:txBody>
      </p:sp>
      <p:cxnSp>
        <p:nvCxnSpPr>
          <p:cNvPr id="11" name="Straight Connector 10"/>
          <p:cNvCxnSpPr/>
          <p:nvPr/>
        </p:nvCxnSpPr>
        <p:spPr>
          <a:xfrm>
            <a:off x="323908" y="4079875"/>
            <a:ext cx="761747" cy="0"/>
          </a:xfrm>
          <a:prstGeom prst="line">
            <a:avLst/>
          </a:prstGeom>
          <a:ln w="19050" cmpd="sng">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04500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023"/>
            <a:ext cx="8229600" cy="1143000"/>
          </a:xfrm>
        </p:spPr>
        <p:txBody>
          <a:bodyPr/>
          <a:lstStyle/>
          <a:p>
            <a:r>
              <a:rPr lang="en-US" dirty="0" smtClean="0"/>
              <a:t>MCL Clustering</a:t>
            </a:r>
            <a:endParaRPr lang="en-US" dirty="0"/>
          </a:p>
        </p:txBody>
      </p:sp>
      <p:pic>
        <p:nvPicPr>
          <p:cNvPr id="5" name="Picture 4"/>
          <p:cNvPicPr>
            <a:picLocks noChangeAspect="1"/>
          </p:cNvPicPr>
          <p:nvPr/>
        </p:nvPicPr>
        <p:blipFill>
          <a:blip r:embed="rId3"/>
          <a:stretch>
            <a:fillRect/>
          </a:stretch>
        </p:blipFill>
        <p:spPr>
          <a:xfrm>
            <a:off x="156027" y="1225248"/>
            <a:ext cx="8878565" cy="2077962"/>
          </a:xfrm>
          <a:prstGeom prst="rect">
            <a:avLst/>
          </a:prstGeom>
        </p:spPr>
      </p:pic>
      <p:sp>
        <p:nvSpPr>
          <p:cNvPr id="6" name="TextBox 5"/>
          <p:cNvSpPr txBox="1"/>
          <p:nvPr/>
        </p:nvSpPr>
        <p:spPr>
          <a:xfrm>
            <a:off x="774094" y="3652763"/>
            <a:ext cx="7704667" cy="2677656"/>
          </a:xfrm>
          <a:prstGeom prst="rect">
            <a:avLst/>
          </a:prstGeom>
          <a:noFill/>
        </p:spPr>
        <p:txBody>
          <a:bodyPr wrap="square" rtlCol="0">
            <a:spAutoFit/>
          </a:bodyPr>
          <a:lstStyle/>
          <a:p>
            <a:pPr marL="285750" indent="-285750">
              <a:buFont typeface="Arial"/>
              <a:buChar char="•"/>
            </a:pPr>
            <a:r>
              <a:rPr lang="en-US" sz="2400" dirty="0" smtClean="0"/>
              <a:t>Nodes = sequences; edges = similarity score</a:t>
            </a:r>
          </a:p>
          <a:p>
            <a:pPr marL="285750" indent="-285750">
              <a:buFont typeface="Arial"/>
              <a:buChar char="•"/>
            </a:pPr>
            <a:r>
              <a:rPr lang="en-US" sz="2400" dirty="0" smtClean="0"/>
              <a:t>“Using flow simulation, considers all relationships in graph globally and simultaneously”</a:t>
            </a:r>
          </a:p>
          <a:p>
            <a:pPr marL="285750" indent="-285750">
              <a:buFont typeface="Arial"/>
              <a:buChar char="•"/>
            </a:pPr>
            <a:r>
              <a:rPr lang="en-US" sz="2400" dirty="0" smtClean="0"/>
              <a:t>Iteratively randomly walks thru </a:t>
            </a:r>
            <a:r>
              <a:rPr lang="en-US" sz="2400" dirty="0" err="1" smtClean="0"/>
              <a:t>graphspace</a:t>
            </a:r>
            <a:r>
              <a:rPr lang="en-US" sz="2400" dirty="0" smtClean="0"/>
              <a:t> and calculates probability of making that particular walk</a:t>
            </a:r>
          </a:p>
          <a:p>
            <a:pPr marL="742950" lvl="1" indent="-285750">
              <a:buFont typeface="Arial"/>
              <a:buChar char="•"/>
            </a:pPr>
            <a:r>
              <a:rPr lang="en-US" sz="2400" dirty="0" smtClean="0"/>
              <a:t>Weaker connections are iteratively removed</a:t>
            </a:r>
          </a:p>
          <a:p>
            <a:pPr marL="742950" lvl="1" indent="-285750">
              <a:buFont typeface="Arial"/>
              <a:buChar char="•"/>
            </a:pPr>
            <a:r>
              <a:rPr lang="en-US" sz="2400" dirty="0" smtClean="0"/>
              <a:t>Continues until “equilibrium” (all clusters are isolated)</a:t>
            </a:r>
            <a:endParaRPr lang="en-US" sz="2400" dirty="0"/>
          </a:p>
        </p:txBody>
      </p:sp>
    </p:spTree>
    <p:extLst>
      <p:ext uri="{BB962C8B-B14F-4D97-AF65-F5344CB8AC3E}">
        <p14:creationId xmlns:p14="http://schemas.microsoft.com/office/powerpoint/2010/main" val="34746930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OrthoMCL</a:t>
            </a:r>
            <a:r>
              <a:rPr lang="en-US" dirty="0" smtClean="0"/>
              <a:t> Matrix creation</a:t>
            </a:r>
            <a:endParaRPr lang="en-US" dirty="0"/>
          </a:p>
        </p:txBody>
      </p:sp>
      <p:sp>
        <p:nvSpPr>
          <p:cNvPr id="3" name="Content Placeholder 2"/>
          <p:cNvSpPr>
            <a:spLocks noGrp="1"/>
          </p:cNvSpPr>
          <p:nvPr>
            <p:ph idx="1"/>
          </p:nvPr>
        </p:nvSpPr>
        <p:spPr/>
        <p:txBody>
          <a:bodyPr/>
          <a:lstStyle/>
          <a:p>
            <a:r>
              <a:rPr lang="en-US" dirty="0" smtClean="0"/>
              <a:t>Same???</a:t>
            </a:r>
            <a:endParaRPr lang="en-US" dirty="0"/>
          </a:p>
        </p:txBody>
      </p:sp>
    </p:spTree>
    <p:extLst>
      <p:ext uri="{BB962C8B-B14F-4D97-AF65-F5344CB8AC3E}">
        <p14:creationId xmlns:p14="http://schemas.microsoft.com/office/powerpoint/2010/main" val="18308522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1346</TotalTime>
  <Words>966</Words>
  <Application>Microsoft Macintosh PowerPoint</Application>
  <PresentationFormat>On-screen Show (4:3)</PresentationFormat>
  <Paragraphs>296</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Venninator (original): all-vs-all BLAST</vt:lpstr>
      <vt:lpstr>Venninator (original): all-vs-all BLAST</vt:lpstr>
      <vt:lpstr>Venninator (original): e-value filter</vt:lpstr>
      <vt:lpstr>Single Linkage Clustering</vt:lpstr>
      <vt:lpstr>Venninator Matrix creation</vt:lpstr>
      <vt:lpstr>OrthoMCL: all-vs-all with BLASTP</vt:lpstr>
      <vt:lpstr>PowerPoint Presentation</vt:lpstr>
      <vt:lpstr>MCL Clustering</vt:lpstr>
      <vt:lpstr>OrthoMCL Matrix creation</vt:lpstr>
      <vt:lpstr>If MCL, then where do we incorporate e-value gradient?</vt:lpstr>
      <vt:lpstr>OrthologID: Phylogenetic approach(?)</vt:lpstr>
      <vt:lpstr>OrthologID 1. “Gene Family Creator”</vt:lpstr>
      <vt:lpstr>OrthologID</vt:lpstr>
      <vt:lpstr>Annotation retention</vt:lpstr>
      <vt:lpstr>Possible workflow</vt:lpstr>
    </vt:vector>
  </TitlesOfParts>
  <Company>RGGS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Venninator (original)</dc:title>
  <dc:creator>Jonathan Foox</dc:creator>
  <cp:lastModifiedBy>Jonathan Foox</cp:lastModifiedBy>
  <cp:revision>20</cp:revision>
  <dcterms:created xsi:type="dcterms:W3CDTF">2014-08-04T20:29:25Z</dcterms:created>
  <dcterms:modified xsi:type="dcterms:W3CDTF">2014-08-05T18:55:57Z</dcterms:modified>
</cp:coreProperties>
</file>