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1"/>
    <p:restoredTop sz="94719"/>
  </p:normalViewPr>
  <p:slideViewPr>
    <p:cSldViewPr snapToGrid="0" snapToObjects="1">
      <p:cViewPr varScale="1">
        <p:scale>
          <a:sx n="144" d="100"/>
          <a:sy n="144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5635-0636-B44D-8D07-AD39CF019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E3FF4-0632-4444-9B5A-99CE55013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D577-4752-F145-8EE9-CBE11FBE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A07A7-460B-F74D-8297-38D3506F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DBFA-CD6F-2145-B7E9-329EFCD9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144C-519D-C14A-89C0-2A946BDB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2E4ED-F80E-514A-945C-2303F4CE0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77AD2-EC31-414F-82E6-77F0AE70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215E-3865-B040-ADE5-3C00656C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643F-8899-F544-90BC-A198E85C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F966C-12BF-134A-8F63-DB70ED731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A9F9C-02E0-4143-A57A-541E17788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7DD8-D19F-2E42-B58F-E7BD068D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33B6E-1A8B-164C-970C-9F1DF07F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3C839-24D3-064F-908B-74926E2B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60C3-A0C5-4A4D-9CA2-7BDC9CC8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A55B-CF92-8442-B65A-856CEDD5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A912-B2CE-3044-A7FF-65F521E5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340F-7A1A-9E4B-8FAD-02C07D76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E190-E172-F345-95D7-3E2A8FC2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9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3EBC-A605-FF48-941A-0E5F9E5C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EC98-6667-A942-8CE2-F00023D2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EB576-6B1A-324C-833A-F238AA0F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698F4-A015-9244-94F6-86D3740A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3DCD-749D-024E-B1B4-3F49A751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9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DC6A-7D2C-5B4F-8729-480DE4A9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08A29-14D4-E34F-B677-1FEF3F6E5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0E025-3D2A-5C4D-9FEC-5AF48A48F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05446-E1D4-3147-8137-FF0ECA7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F6987-5FB4-D742-92E2-9DB919BE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519E2-77E3-A548-8CFD-1F544561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AA5D-B265-C745-B794-273B7F4F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3AE17-1808-8B42-9CF8-76E5881E8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47710-BC0C-A048-AFAF-0987FA95B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049D6-D885-2741-8E09-B5D08FD59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1B0C2-A0BB-7A41-9594-FD3263348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6E56B-567D-F94A-98C7-971608B1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03D3F-2893-074B-97F6-56990FF0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37084-8A27-1F4C-86CA-AE0F2EE1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8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D8AC-E561-4E43-8872-D6736CAE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AB5F8-E06E-294D-B100-43DE8524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D3CB6-30A1-1A49-A157-BFFC65AD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2B8AD-B77D-BE48-9FBA-1BD2F512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06043-B83B-8C4C-8439-2FC094D6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D6BB9-5ABC-A344-9903-C7D26D72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E1BD1-2B43-D742-AF60-E1E4C43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CAD0-B500-8947-8ECF-D34086A2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CCC5-DB6D-9E4D-9824-379B55E0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86505-B909-8044-ADD0-4A56D31A6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D75EE-FF2B-A543-AFDE-65DA45A5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019D3-F5B1-0849-9389-D50B45D3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8A610-9089-4040-BE34-9E73D8A1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1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DB79-4127-1B4D-BCE9-B589C464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0A14C-5BD5-5A43-8E21-254CC35B4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77EE-278E-C14E-B5C0-DE317AA3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B86DA-FECC-054F-951A-6DF779A1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A5181-9DF4-DE4D-8706-01A92180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95A6D-E062-1344-AEC2-B18CD37A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7A489-488B-2B41-B1E7-9B90D350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03FB9-0043-1A40-8A1E-78094DC0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E25BA-5CC4-F74F-88EE-806E5B5C3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430C-3569-FD4C-95A9-807513886840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C97B-BE8D-AD48-918B-A8E28EFA0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994E-E3F0-B240-9696-0DAEE5407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315D6-7B5B-3443-8CDE-328E76C16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  <a:latin typeface="Comic Sans MS" panose="030F0902030302020204" pitchFamily="66" charset="0"/>
              </a:rPr>
              <a:t>Stonks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CC82B-4914-5B4F-A216-3303DEDCB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By Tom and Jeremy</a:t>
            </a:r>
          </a:p>
        </p:txBody>
      </p:sp>
      <p:pic>
        <p:nvPicPr>
          <p:cNvPr id="1026" name="Picture 2" descr="Professor Whiskers (character) | Aunty Donna Wiki | Fandom">
            <a:extLst>
              <a:ext uri="{FF2B5EF4-FFF2-40B4-BE49-F238E27FC236}">
                <a16:creationId xmlns:a16="http://schemas.microsoft.com/office/drawing/2014/main" id="{07843862-F920-E842-9E0C-656A75EC5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2" r="84"/>
          <a:stretch/>
        </p:blipFill>
        <p:spPr bwMode="auto"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97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E38-0D6F-024E-A49E-042899A0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D1BD-98FE-3948-A974-41478507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Correlations</a:t>
            </a:r>
          </a:p>
          <a:p>
            <a:pPr marL="0" indent="0">
              <a:buNone/>
            </a:pPr>
            <a:r>
              <a:rPr lang="en-US" dirty="0"/>
              <a:t>Minimum variance portfolio</a:t>
            </a:r>
          </a:p>
          <a:p>
            <a:pPr marL="0" indent="0">
              <a:buNone/>
            </a:pPr>
            <a:r>
              <a:rPr lang="en-US" dirty="0"/>
              <a:t>Optimal portfolio</a:t>
            </a:r>
          </a:p>
          <a:p>
            <a:pPr marL="0" indent="0">
              <a:buNone/>
            </a:pPr>
            <a:r>
              <a:rPr lang="en-US" dirty="0"/>
              <a:t>CSV download of historical prices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1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E38-0D6F-024E-A49E-042899A0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behind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D1BD-98FE-3948-A974-41478507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Ticker validation – hard code list of tickers from somewhere we can store on </a:t>
            </a:r>
            <a:r>
              <a:rPr lang="en-US" dirty="0" err="1"/>
              <a:t>github</a:t>
            </a:r>
            <a:r>
              <a:rPr lang="en-US" dirty="0"/>
              <a:t> / similar</a:t>
            </a:r>
          </a:p>
          <a:p>
            <a:pPr marL="0" indent="0">
              <a:buNone/>
            </a:pPr>
            <a:r>
              <a:rPr lang="en-US" dirty="0"/>
              <a:t>Up to 10 stocks</a:t>
            </a:r>
          </a:p>
          <a:p>
            <a:pPr marL="0" indent="0">
              <a:buNone/>
            </a:pPr>
            <a:r>
              <a:rPr lang="en-US" dirty="0"/>
              <a:t>How to plot the efficient frontier (curve)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1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B3C9FC-82BA-424C-A32C-B88A645A3B99}"/>
              </a:ext>
            </a:extLst>
          </p:cNvPr>
          <p:cNvSpPr/>
          <p:nvPr/>
        </p:nvSpPr>
        <p:spPr>
          <a:xfrm>
            <a:off x="1198605" y="148281"/>
            <a:ext cx="9823622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CD1EE-59E1-3D4D-B9FF-094FBA25B477}"/>
              </a:ext>
            </a:extLst>
          </p:cNvPr>
          <p:cNvSpPr/>
          <p:nvPr/>
        </p:nvSpPr>
        <p:spPr>
          <a:xfrm>
            <a:off x="1198605" y="634311"/>
            <a:ext cx="9823622" cy="972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Disclaimer / Description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3B666-E4B0-7549-AEB1-46537A28E353}"/>
              </a:ext>
            </a:extLst>
          </p:cNvPr>
          <p:cNvSpPr/>
          <p:nvPr/>
        </p:nvSpPr>
        <p:spPr>
          <a:xfrm>
            <a:off x="1182130" y="1688754"/>
            <a:ext cx="9852454" cy="510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Enter tickers: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DE785-376C-B34F-A746-9A0B8DEA9578}"/>
              </a:ext>
            </a:extLst>
          </p:cNvPr>
          <p:cNvSpPr/>
          <p:nvPr/>
        </p:nvSpPr>
        <p:spPr>
          <a:xfrm>
            <a:off x="1198605" y="5832388"/>
            <a:ext cx="2693773" cy="25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csv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3968F3-CFE5-8A40-9839-E9AEB4C34911}"/>
              </a:ext>
            </a:extLst>
          </p:cNvPr>
          <p:cNvSpPr/>
          <p:nvPr/>
        </p:nvSpPr>
        <p:spPr>
          <a:xfrm>
            <a:off x="2669059" y="1783487"/>
            <a:ext cx="807308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C0477-44F3-CD4E-A11D-446230779854}"/>
              </a:ext>
            </a:extLst>
          </p:cNvPr>
          <p:cNvSpPr/>
          <p:nvPr/>
        </p:nvSpPr>
        <p:spPr>
          <a:xfrm>
            <a:off x="3661718" y="1783486"/>
            <a:ext cx="807308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ANZ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C8782-DD52-3E42-8BDE-84D3D37C4F59}"/>
              </a:ext>
            </a:extLst>
          </p:cNvPr>
          <p:cNvSpPr/>
          <p:nvPr/>
        </p:nvSpPr>
        <p:spPr>
          <a:xfrm>
            <a:off x="4654377" y="1783486"/>
            <a:ext cx="807308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DD1E-C838-FB47-8496-8F38F0C2840C}"/>
              </a:ext>
            </a:extLst>
          </p:cNvPr>
          <p:cNvSpPr/>
          <p:nvPr/>
        </p:nvSpPr>
        <p:spPr>
          <a:xfrm>
            <a:off x="5313406" y="2809096"/>
            <a:ext cx="5721178" cy="1107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Correlation 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5C2E40-945E-9147-97DC-BCFBA3EDF430}"/>
              </a:ext>
            </a:extLst>
          </p:cNvPr>
          <p:cNvSpPr/>
          <p:nvPr/>
        </p:nvSpPr>
        <p:spPr>
          <a:xfrm>
            <a:off x="1198605" y="2345715"/>
            <a:ext cx="1692876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Calculate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D2BA92-DD11-C844-A465-812495642177}"/>
              </a:ext>
            </a:extLst>
          </p:cNvPr>
          <p:cNvSpPr/>
          <p:nvPr/>
        </p:nvSpPr>
        <p:spPr>
          <a:xfrm>
            <a:off x="1204783" y="2800847"/>
            <a:ext cx="3997412" cy="1107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Correlation narration:</a:t>
            </a:r>
          </a:p>
          <a:p>
            <a:r>
              <a:rPr lang="en-US" dirty="0">
                <a:solidFill>
                  <a:schemeClr val="tx1"/>
                </a:solidFill>
              </a:rPr>
              <a:t>How to interpret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12DFD2-10C5-9A4B-8D21-35258CCA06DF}"/>
              </a:ext>
            </a:extLst>
          </p:cNvPr>
          <p:cNvSpPr/>
          <p:nvPr/>
        </p:nvSpPr>
        <p:spPr>
          <a:xfrm>
            <a:off x="5313406" y="4151876"/>
            <a:ext cx="5721178" cy="10256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Show efficient frontier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95588-2227-E841-9D95-60AB64D9AE7B}"/>
              </a:ext>
            </a:extLst>
          </p:cNvPr>
          <p:cNvSpPr/>
          <p:nvPr/>
        </p:nvSpPr>
        <p:spPr>
          <a:xfrm>
            <a:off x="1204783" y="4143628"/>
            <a:ext cx="3997412" cy="1025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Identifying the most “efficient” portfolios:</a:t>
            </a:r>
          </a:p>
          <a:p>
            <a:r>
              <a:rPr lang="en-US" dirty="0">
                <a:solidFill>
                  <a:schemeClr val="tx1"/>
                </a:solidFill>
              </a:rPr>
              <a:t>Description of MVP and OP</a:t>
            </a:r>
          </a:p>
          <a:p>
            <a:r>
              <a:rPr lang="en-US" dirty="0">
                <a:solidFill>
                  <a:schemeClr val="tx1"/>
                </a:solidFill>
              </a:rPr>
              <a:t>Describe Efficient frontier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004EB6-3449-1E45-AA46-676FD3710055}"/>
              </a:ext>
            </a:extLst>
          </p:cNvPr>
          <p:cNvSpPr/>
          <p:nvPr/>
        </p:nvSpPr>
        <p:spPr>
          <a:xfrm>
            <a:off x="1204783" y="5399904"/>
            <a:ext cx="3997412" cy="3583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Optimal portfolio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58F13-B90D-D743-86C6-75327F8A4219}"/>
              </a:ext>
            </a:extLst>
          </p:cNvPr>
          <p:cNvSpPr/>
          <p:nvPr/>
        </p:nvSpPr>
        <p:spPr>
          <a:xfrm>
            <a:off x="5395783" y="5399903"/>
            <a:ext cx="3997412" cy="3583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Minimum variance portfolio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3416C9-8A6D-AA45-BE2C-4645DD142FC4}"/>
              </a:ext>
            </a:extLst>
          </p:cNvPr>
          <p:cNvSpPr/>
          <p:nvPr/>
        </p:nvSpPr>
        <p:spPr>
          <a:xfrm>
            <a:off x="1198605" y="6252502"/>
            <a:ext cx="3270421" cy="25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Donation link / buy us a coffee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B8B090-8882-5D4B-A4DC-BC36F8E4384F}"/>
              </a:ext>
            </a:extLst>
          </p:cNvPr>
          <p:cNvSpPr/>
          <p:nvPr/>
        </p:nvSpPr>
        <p:spPr>
          <a:xfrm>
            <a:off x="4749113" y="6252502"/>
            <a:ext cx="3270421" cy="25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linkedin</a:t>
            </a:r>
            <a:r>
              <a:rPr lang="en-US" dirty="0">
                <a:solidFill>
                  <a:schemeClr val="tx1"/>
                </a:solidFill>
              </a:rPr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108329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6CD1EE-59E1-3D4D-B9FF-094FBA25B477}"/>
              </a:ext>
            </a:extLst>
          </p:cNvPr>
          <p:cNvSpPr/>
          <p:nvPr/>
        </p:nvSpPr>
        <p:spPr>
          <a:xfrm>
            <a:off x="1781956" y="665901"/>
            <a:ext cx="9823622" cy="642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 / Description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3B666-E4B0-7549-AEB1-46537A28E353}"/>
              </a:ext>
            </a:extLst>
          </p:cNvPr>
          <p:cNvSpPr/>
          <p:nvPr/>
        </p:nvSpPr>
        <p:spPr>
          <a:xfrm>
            <a:off x="154280" y="628471"/>
            <a:ext cx="1541355" cy="2567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Enter tickers: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DE785-376C-B34F-A746-9A0B8DEA9578}"/>
              </a:ext>
            </a:extLst>
          </p:cNvPr>
          <p:cNvSpPr/>
          <p:nvPr/>
        </p:nvSpPr>
        <p:spPr>
          <a:xfrm>
            <a:off x="3402227" y="6718252"/>
            <a:ext cx="2693773" cy="119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Download csv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DD1E-C838-FB47-8496-8F38F0C2840C}"/>
              </a:ext>
            </a:extLst>
          </p:cNvPr>
          <p:cNvSpPr/>
          <p:nvPr/>
        </p:nvSpPr>
        <p:spPr>
          <a:xfrm>
            <a:off x="6810453" y="4378078"/>
            <a:ext cx="4795125" cy="13685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Correlation 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5C2E40-945E-9147-97DC-BCFBA3EDF430}"/>
              </a:ext>
            </a:extLst>
          </p:cNvPr>
          <p:cNvSpPr/>
          <p:nvPr/>
        </p:nvSpPr>
        <p:spPr>
          <a:xfrm>
            <a:off x="154280" y="2879779"/>
            <a:ext cx="1239514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12DFD2-10C5-9A4B-8D21-35258CCA06DF}"/>
              </a:ext>
            </a:extLst>
          </p:cNvPr>
          <p:cNvSpPr/>
          <p:nvPr/>
        </p:nvSpPr>
        <p:spPr>
          <a:xfrm>
            <a:off x="6810453" y="2182599"/>
            <a:ext cx="4795125" cy="19261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Show efficient frontier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B8B090-8882-5D4B-A4DC-BC36F8E4384F}"/>
              </a:ext>
            </a:extLst>
          </p:cNvPr>
          <p:cNvSpPr/>
          <p:nvPr/>
        </p:nvSpPr>
        <p:spPr>
          <a:xfrm>
            <a:off x="7296846" y="6731217"/>
            <a:ext cx="3270421" cy="119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Github</a:t>
            </a:r>
            <a:r>
              <a:rPr lang="en-US" sz="1050" dirty="0">
                <a:solidFill>
                  <a:schemeClr val="tx1"/>
                </a:solidFill>
              </a:rPr>
              <a:t> / </a:t>
            </a:r>
            <a:r>
              <a:rPr lang="en-US" sz="1050" dirty="0" err="1">
                <a:solidFill>
                  <a:schemeClr val="tx1"/>
                </a:solidFill>
              </a:rPr>
              <a:t>linkedin</a:t>
            </a:r>
            <a:r>
              <a:rPr lang="en-US" sz="1050" dirty="0">
                <a:solidFill>
                  <a:schemeClr val="tx1"/>
                </a:solidFill>
              </a:rPr>
              <a:t> links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46425-2D01-0E4F-B984-3BB91D977D1C}"/>
              </a:ext>
            </a:extLst>
          </p:cNvPr>
          <p:cNvSpPr/>
          <p:nvPr/>
        </p:nvSpPr>
        <p:spPr>
          <a:xfrm>
            <a:off x="-1" y="0"/>
            <a:ext cx="12082509" cy="398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1F157-5639-8843-9999-88D57F7359DA}"/>
              </a:ext>
            </a:extLst>
          </p:cNvPr>
          <p:cNvSpPr txBox="1"/>
          <p:nvPr/>
        </p:nvSpPr>
        <p:spPr>
          <a:xfrm>
            <a:off x="334896" y="29497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Stonks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7D042-ECF9-FE48-BE3C-E44415FD0F97}"/>
              </a:ext>
            </a:extLst>
          </p:cNvPr>
          <p:cNvSpPr/>
          <p:nvPr/>
        </p:nvSpPr>
        <p:spPr>
          <a:xfrm>
            <a:off x="1781956" y="48855"/>
            <a:ext cx="1154097" cy="310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Stonks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2AC19D-5FDF-304A-831A-735B4D6BC089}"/>
              </a:ext>
            </a:extLst>
          </p:cNvPr>
          <p:cNvSpPr/>
          <p:nvPr/>
        </p:nvSpPr>
        <p:spPr>
          <a:xfrm>
            <a:off x="3259945" y="20475"/>
            <a:ext cx="1154097" cy="310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BB3CE1-1AC3-AF46-9CE3-202F59BCC59E}"/>
              </a:ext>
            </a:extLst>
          </p:cNvPr>
          <p:cNvSpPr/>
          <p:nvPr/>
        </p:nvSpPr>
        <p:spPr>
          <a:xfrm>
            <a:off x="4704244" y="35622"/>
            <a:ext cx="1154097" cy="310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D07B40-0E5C-C646-88BF-7D25D3EF3F18}"/>
              </a:ext>
            </a:extLst>
          </p:cNvPr>
          <p:cNvSpPr/>
          <p:nvPr/>
        </p:nvSpPr>
        <p:spPr>
          <a:xfrm>
            <a:off x="154280" y="1397933"/>
            <a:ext cx="1239514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Enter 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7E906B-863D-4D44-8B04-00CC39E3BD69}"/>
              </a:ext>
            </a:extLst>
          </p:cNvPr>
          <p:cNvSpPr/>
          <p:nvPr/>
        </p:nvSpPr>
        <p:spPr>
          <a:xfrm>
            <a:off x="1781956" y="2182599"/>
            <a:ext cx="4752009" cy="8630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Optimal portfolio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1592ED-604D-E945-BA75-7500F791B7F8}"/>
              </a:ext>
            </a:extLst>
          </p:cNvPr>
          <p:cNvSpPr/>
          <p:nvPr/>
        </p:nvSpPr>
        <p:spPr>
          <a:xfrm>
            <a:off x="1781956" y="3245695"/>
            <a:ext cx="4752009" cy="8630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Minimum variance portfolio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2CEB56-995A-A643-AED9-83010A7674E0}"/>
              </a:ext>
            </a:extLst>
          </p:cNvPr>
          <p:cNvSpPr txBox="1"/>
          <p:nvPr/>
        </p:nvSpPr>
        <p:spPr>
          <a:xfrm>
            <a:off x="1781956" y="2993021"/>
            <a:ext cx="886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Description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F88119-A0A6-5C45-B0EF-285D4DE6EB05}"/>
              </a:ext>
            </a:extLst>
          </p:cNvPr>
          <p:cNvSpPr txBox="1"/>
          <p:nvPr/>
        </p:nvSpPr>
        <p:spPr>
          <a:xfrm>
            <a:off x="1781956" y="4075388"/>
            <a:ext cx="886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6AB181-8786-7344-A317-95CE63EC6CBA}"/>
              </a:ext>
            </a:extLst>
          </p:cNvPr>
          <p:cNvSpPr txBox="1"/>
          <p:nvPr/>
        </p:nvSpPr>
        <p:spPr>
          <a:xfrm>
            <a:off x="6788551" y="4075388"/>
            <a:ext cx="886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Description</a:t>
            </a:r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C7F279B2-39E9-2749-AF52-91B31D4D5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403348"/>
              </p:ext>
            </p:extLst>
          </p:nvPr>
        </p:nvGraphicFramePr>
        <p:xfrm>
          <a:off x="2197278" y="2490209"/>
          <a:ext cx="297796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593">
                  <a:extLst>
                    <a:ext uri="{9D8B030D-6E8A-4147-A177-3AD203B41FA5}">
                      <a16:colId xmlns:a16="http://schemas.microsoft.com/office/drawing/2014/main" val="3656054256"/>
                    </a:ext>
                  </a:extLst>
                </a:gridCol>
                <a:gridCol w="595593">
                  <a:extLst>
                    <a:ext uri="{9D8B030D-6E8A-4147-A177-3AD203B41FA5}">
                      <a16:colId xmlns:a16="http://schemas.microsoft.com/office/drawing/2014/main" val="1660544214"/>
                    </a:ext>
                  </a:extLst>
                </a:gridCol>
                <a:gridCol w="595593">
                  <a:extLst>
                    <a:ext uri="{9D8B030D-6E8A-4147-A177-3AD203B41FA5}">
                      <a16:colId xmlns:a16="http://schemas.microsoft.com/office/drawing/2014/main" val="262625640"/>
                    </a:ext>
                  </a:extLst>
                </a:gridCol>
                <a:gridCol w="595593">
                  <a:extLst>
                    <a:ext uri="{9D8B030D-6E8A-4147-A177-3AD203B41FA5}">
                      <a16:colId xmlns:a16="http://schemas.microsoft.com/office/drawing/2014/main" val="660161759"/>
                    </a:ext>
                  </a:extLst>
                </a:gridCol>
                <a:gridCol w="595593">
                  <a:extLst>
                    <a:ext uri="{9D8B030D-6E8A-4147-A177-3AD203B41FA5}">
                      <a16:colId xmlns:a16="http://schemas.microsoft.com/office/drawing/2014/main" val="4057329463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500" dirty="0"/>
                        <a:t>APT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Z1P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37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599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22993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EBD4ACE8-A2F7-1748-814E-F266072BC274}"/>
              </a:ext>
            </a:extLst>
          </p:cNvPr>
          <p:cNvSpPr/>
          <p:nvPr/>
        </p:nvSpPr>
        <p:spPr>
          <a:xfrm>
            <a:off x="154280" y="2071308"/>
            <a:ext cx="1239514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Enter $</a:t>
            </a:r>
          </a:p>
        </p:txBody>
      </p:sp>
      <p:graphicFrame>
        <p:nvGraphicFramePr>
          <p:cNvPr id="34" name="Table 32">
            <a:extLst>
              <a:ext uri="{FF2B5EF4-FFF2-40B4-BE49-F238E27FC236}">
                <a16:creationId xmlns:a16="http://schemas.microsoft.com/office/drawing/2014/main" id="{CF758E81-AEFC-9E47-BF25-3A4CD082F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61012"/>
              </p:ext>
            </p:extLst>
          </p:nvPr>
        </p:nvGraphicFramePr>
        <p:xfrm>
          <a:off x="2194311" y="3560211"/>
          <a:ext cx="297796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593">
                  <a:extLst>
                    <a:ext uri="{9D8B030D-6E8A-4147-A177-3AD203B41FA5}">
                      <a16:colId xmlns:a16="http://schemas.microsoft.com/office/drawing/2014/main" val="3656054256"/>
                    </a:ext>
                  </a:extLst>
                </a:gridCol>
                <a:gridCol w="595593">
                  <a:extLst>
                    <a:ext uri="{9D8B030D-6E8A-4147-A177-3AD203B41FA5}">
                      <a16:colId xmlns:a16="http://schemas.microsoft.com/office/drawing/2014/main" val="1660544214"/>
                    </a:ext>
                  </a:extLst>
                </a:gridCol>
                <a:gridCol w="595593">
                  <a:extLst>
                    <a:ext uri="{9D8B030D-6E8A-4147-A177-3AD203B41FA5}">
                      <a16:colId xmlns:a16="http://schemas.microsoft.com/office/drawing/2014/main" val="262625640"/>
                    </a:ext>
                  </a:extLst>
                </a:gridCol>
                <a:gridCol w="595593">
                  <a:extLst>
                    <a:ext uri="{9D8B030D-6E8A-4147-A177-3AD203B41FA5}">
                      <a16:colId xmlns:a16="http://schemas.microsoft.com/office/drawing/2014/main" val="660161759"/>
                    </a:ext>
                  </a:extLst>
                </a:gridCol>
                <a:gridCol w="595593">
                  <a:extLst>
                    <a:ext uri="{9D8B030D-6E8A-4147-A177-3AD203B41FA5}">
                      <a16:colId xmlns:a16="http://schemas.microsoft.com/office/drawing/2014/main" val="4057329463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r>
                        <a:rPr lang="en-US" sz="500" dirty="0"/>
                        <a:t>APT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Z1P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37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599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22993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95C316A6-D8EE-AF4D-BEEC-6FC04C6FD741}"/>
              </a:ext>
            </a:extLst>
          </p:cNvPr>
          <p:cNvSpPr/>
          <p:nvPr/>
        </p:nvSpPr>
        <p:spPr>
          <a:xfrm>
            <a:off x="1781956" y="4380222"/>
            <a:ext cx="4795125" cy="13685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Price plot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FCA9BD-79AF-4249-A91F-D7D77BEDF6B3}"/>
              </a:ext>
            </a:extLst>
          </p:cNvPr>
          <p:cNvSpPr/>
          <p:nvPr/>
        </p:nvSpPr>
        <p:spPr>
          <a:xfrm>
            <a:off x="1781955" y="1368632"/>
            <a:ext cx="9823622" cy="6492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Annual returns for your stocks</a:t>
            </a:r>
          </a:p>
        </p:txBody>
      </p:sp>
      <p:graphicFrame>
        <p:nvGraphicFramePr>
          <p:cNvPr id="37" name="Table 32">
            <a:extLst>
              <a:ext uri="{FF2B5EF4-FFF2-40B4-BE49-F238E27FC236}">
                <a16:creationId xmlns:a16="http://schemas.microsoft.com/office/drawing/2014/main" id="{09134BEF-1ED1-7043-ACAD-45532344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99675"/>
              </p:ext>
            </p:extLst>
          </p:nvPr>
        </p:nvGraphicFramePr>
        <p:xfrm>
          <a:off x="3043125" y="1647297"/>
          <a:ext cx="736692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84">
                  <a:extLst>
                    <a:ext uri="{9D8B030D-6E8A-4147-A177-3AD203B41FA5}">
                      <a16:colId xmlns:a16="http://schemas.microsoft.com/office/drawing/2014/main" val="3656054256"/>
                    </a:ext>
                  </a:extLst>
                </a:gridCol>
                <a:gridCol w="1473384">
                  <a:extLst>
                    <a:ext uri="{9D8B030D-6E8A-4147-A177-3AD203B41FA5}">
                      <a16:colId xmlns:a16="http://schemas.microsoft.com/office/drawing/2014/main" val="1660544214"/>
                    </a:ext>
                  </a:extLst>
                </a:gridCol>
                <a:gridCol w="1473384">
                  <a:extLst>
                    <a:ext uri="{9D8B030D-6E8A-4147-A177-3AD203B41FA5}">
                      <a16:colId xmlns:a16="http://schemas.microsoft.com/office/drawing/2014/main" val="262625640"/>
                    </a:ext>
                  </a:extLst>
                </a:gridCol>
                <a:gridCol w="1473384">
                  <a:extLst>
                    <a:ext uri="{9D8B030D-6E8A-4147-A177-3AD203B41FA5}">
                      <a16:colId xmlns:a16="http://schemas.microsoft.com/office/drawing/2014/main" val="660161759"/>
                    </a:ext>
                  </a:extLst>
                </a:gridCol>
                <a:gridCol w="1473384">
                  <a:extLst>
                    <a:ext uri="{9D8B030D-6E8A-4147-A177-3AD203B41FA5}">
                      <a16:colId xmlns:a16="http://schemas.microsoft.com/office/drawing/2014/main" val="4057329463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r>
                        <a:rPr lang="en-US" sz="500" dirty="0"/>
                        <a:t>APT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Z1P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37232"/>
                  </a:ext>
                </a:extLst>
              </a:tr>
              <a:tr h="156463">
                <a:tc>
                  <a:txBody>
                    <a:bodyPr/>
                    <a:lstStyle/>
                    <a:p>
                      <a:r>
                        <a:rPr lang="en-US" sz="5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229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746660D-8240-9742-8F39-C218934ADB19}"/>
              </a:ext>
            </a:extLst>
          </p:cNvPr>
          <p:cNvSpPr txBox="1"/>
          <p:nvPr/>
        </p:nvSpPr>
        <p:spPr>
          <a:xfrm>
            <a:off x="1745189" y="5771402"/>
            <a:ext cx="886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Description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4BD1C4-F767-B543-819C-4EBCFE745E5B}"/>
              </a:ext>
            </a:extLst>
          </p:cNvPr>
          <p:cNvSpPr txBox="1"/>
          <p:nvPr/>
        </p:nvSpPr>
        <p:spPr>
          <a:xfrm>
            <a:off x="6751784" y="5771402"/>
            <a:ext cx="886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Description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DA6CCD-4A70-834D-A05B-9745EE8C4038}"/>
              </a:ext>
            </a:extLst>
          </p:cNvPr>
          <p:cNvSpPr/>
          <p:nvPr/>
        </p:nvSpPr>
        <p:spPr>
          <a:xfrm>
            <a:off x="1781955" y="6029785"/>
            <a:ext cx="9823622" cy="642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184532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3D5A-F18F-0942-9B05-E12DF120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D92D-B589-0141-B2BB-570A9596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Tom</a:t>
            </a:r>
          </a:p>
          <a:p>
            <a:r>
              <a:rPr lang="en-US" dirty="0"/>
              <a:t>Go through JF r code</a:t>
            </a:r>
          </a:p>
          <a:p>
            <a:r>
              <a:rPr lang="en-US" dirty="0"/>
              <a:t>Get comfortable with git</a:t>
            </a:r>
          </a:p>
          <a:p>
            <a:r>
              <a:rPr lang="en-US" dirty="0"/>
              <a:t>Ticker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Jeremy</a:t>
            </a:r>
          </a:p>
          <a:p>
            <a:r>
              <a:rPr lang="en-US" dirty="0"/>
              <a:t>Skeleton of shiny app</a:t>
            </a:r>
          </a:p>
        </p:txBody>
      </p:sp>
    </p:spTree>
    <p:extLst>
      <p:ext uri="{BB962C8B-B14F-4D97-AF65-F5344CB8AC3E}">
        <p14:creationId xmlns:p14="http://schemas.microsoft.com/office/powerpoint/2010/main" val="10075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E38-0D6F-024E-A49E-042899A0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D1BD-98FE-3948-A974-41478507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Increased # of stocks</a:t>
            </a:r>
          </a:p>
          <a:p>
            <a:pPr marL="0" indent="0">
              <a:buNone/>
            </a:pPr>
            <a:r>
              <a:rPr lang="en-US" dirty="0"/>
              <a:t>Ability to enter current portfolio – and we will tell you based on OP or MVP, how to rebalance</a:t>
            </a:r>
          </a:p>
          <a:p>
            <a:pPr marL="0" indent="0">
              <a:buNone/>
            </a:pPr>
            <a:r>
              <a:rPr lang="en-US" dirty="0"/>
              <a:t>Correlation matrix computed using maximum (all) history from stocks</a:t>
            </a:r>
          </a:p>
          <a:p>
            <a:pPr marL="0" indent="0">
              <a:buNone/>
            </a:pPr>
            <a:r>
              <a:rPr lang="en-US" dirty="0"/>
              <a:t>Login and store portfolio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1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237</Words>
  <Application>Microsoft Macintosh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Office Theme</vt:lpstr>
      <vt:lpstr>Stonks</vt:lpstr>
      <vt:lpstr>Basic functions</vt:lpstr>
      <vt:lpstr>Detail behind functions</vt:lpstr>
      <vt:lpstr>PowerPoint Presentation</vt:lpstr>
      <vt:lpstr>PowerPoint Presentation</vt:lpstr>
      <vt:lpstr>To do</vt:lpstr>
      <vt:lpstr>Future releases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Forbes</dc:creator>
  <cp:lastModifiedBy>Andrew Forbes</cp:lastModifiedBy>
  <cp:revision>20</cp:revision>
  <dcterms:created xsi:type="dcterms:W3CDTF">2021-07-17T05:46:31Z</dcterms:created>
  <dcterms:modified xsi:type="dcterms:W3CDTF">2021-10-02T05:08:12Z</dcterms:modified>
</cp:coreProperties>
</file>