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80" r:id="rId3"/>
    <p:sldId id="281" r:id="rId4"/>
    <p:sldId id="282" r:id="rId5"/>
    <p:sldId id="283" r:id="rId6"/>
    <p:sldId id="286" r:id="rId7"/>
    <p:sldId id="284" r:id="rId8"/>
    <p:sldId id="285"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660"/>
  </p:normalViewPr>
  <p:slideViewPr>
    <p:cSldViewPr snapToGrid="0">
      <p:cViewPr varScale="1">
        <p:scale>
          <a:sx n="76" d="100"/>
          <a:sy n="76"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4CC2-01F8-4EF4-8077-5EE27C53E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EC73B4-A306-4DB9-A996-CF90E64A0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3634-3A29-4E6B-8096-0F5F3AB36B71}"/>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5" name="Footer Placeholder 4">
            <a:extLst>
              <a:ext uri="{FF2B5EF4-FFF2-40B4-BE49-F238E27FC236}">
                <a16:creationId xmlns:a16="http://schemas.microsoft.com/office/drawing/2014/main" id="{D47A072C-5BAF-4D43-9FC0-ADEF6A263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08AB1-93DC-4815-B2EC-A459429A1E52}"/>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337679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A150-3265-4C35-B5CE-46F6EA420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D7BF7D-D7C8-4169-814E-EE158762B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56C10-CE13-4B65-8D23-066DE2E771BC}"/>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5" name="Footer Placeholder 4">
            <a:extLst>
              <a:ext uri="{FF2B5EF4-FFF2-40B4-BE49-F238E27FC236}">
                <a16:creationId xmlns:a16="http://schemas.microsoft.com/office/drawing/2014/main" id="{BE694591-425F-4E2C-9E76-CFC86760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7569F-438F-4923-A75C-641F7C209335}"/>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414102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05AF0-7B2E-45FE-BD27-D88A2C972A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807582-9885-4379-AC79-13F7E9504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6FB8C-1559-4968-ACFC-6EDA13F1E731}"/>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5" name="Footer Placeholder 4">
            <a:extLst>
              <a:ext uri="{FF2B5EF4-FFF2-40B4-BE49-F238E27FC236}">
                <a16:creationId xmlns:a16="http://schemas.microsoft.com/office/drawing/2014/main" id="{CA8C9D63-8216-4EF0-91EC-C043A9D99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A2DDC-26BA-4A20-A5AD-0783BF7E0854}"/>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24438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3291-59C0-4179-802C-F9FD98DC2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5AAA0-20C0-475D-A4A1-96B0D6B4B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47372-D17C-4D03-BA7D-744A35B08946}"/>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5" name="Footer Placeholder 4">
            <a:extLst>
              <a:ext uri="{FF2B5EF4-FFF2-40B4-BE49-F238E27FC236}">
                <a16:creationId xmlns:a16="http://schemas.microsoft.com/office/drawing/2014/main" id="{5F07A1E0-D247-4B9F-A0CB-2BB652850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09F6B-379E-4D48-BD92-E6EB1B6EAC6D}"/>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25763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1C6A-C95E-4E92-B9E7-271732F4F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9F80B0-BD43-4C4C-A8D0-50D7874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8B1E89-30CC-42BE-BF00-5B0932E28532}"/>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5" name="Footer Placeholder 4">
            <a:extLst>
              <a:ext uri="{FF2B5EF4-FFF2-40B4-BE49-F238E27FC236}">
                <a16:creationId xmlns:a16="http://schemas.microsoft.com/office/drawing/2014/main" id="{DD90BA93-3C74-4CDB-A55A-B9582C8A1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0A64E-61CC-4274-9B24-BB15E57FD699}"/>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252626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6EF6-2A13-4811-AE57-24BCDC23E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E8818-960C-4E29-815F-B834CF2F3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7D19AC-975B-4853-97FD-5285E7E0A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BB15E-C064-4C85-B934-B63C9D77FB43}"/>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6" name="Footer Placeholder 5">
            <a:extLst>
              <a:ext uri="{FF2B5EF4-FFF2-40B4-BE49-F238E27FC236}">
                <a16:creationId xmlns:a16="http://schemas.microsoft.com/office/drawing/2014/main" id="{4447B20E-FD07-4144-B027-786C7AC05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55C83-2381-49C2-A6A4-6379B518953C}"/>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293240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2EEF-DE63-4D86-833F-78B3FA85AA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70A777-9F64-4D77-82CB-A7C35F2EC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7972C-F5C4-430D-A90A-70CA19C3F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B160A-16B0-4C95-B904-A590C0E30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225B22-8C89-47B2-BAFC-2EA717DA5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8C434-FB40-43B8-9EAF-2DA64DFA4189}"/>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8" name="Footer Placeholder 7">
            <a:extLst>
              <a:ext uri="{FF2B5EF4-FFF2-40B4-BE49-F238E27FC236}">
                <a16:creationId xmlns:a16="http://schemas.microsoft.com/office/drawing/2014/main" id="{AF3C4500-BE1A-4152-8CE9-CF7DDDB45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B66A0E-F4CC-47AA-B0A8-4EDB5A14FDF3}"/>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302413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D6D3-F090-4D20-8F74-AD9C4717F5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0EE9ED-BDEB-4A43-A084-C1B313BE6F8B}"/>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4" name="Footer Placeholder 3">
            <a:extLst>
              <a:ext uri="{FF2B5EF4-FFF2-40B4-BE49-F238E27FC236}">
                <a16:creationId xmlns:a16="http://schemas.microsoft.com/office/drawing/2014/main" id="{6B72AE84-64F8-483E-AE1A-75D10A08F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80E20F-36A9-462F-89B3-630160282F23}"/>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387433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C9013-227B-4226-904A-F60FDA50C43F}"/>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3" name="Footer Placeholder 2">
            <a:extLst>
              <a:ext uri="{FF2B5EF4-FFF2-40B4-BE49-F238E27FC236}">
                <a16:creationId xmlns:a16="http://schemas.microsoft.com/office/drawing/2014/main" id="{C22901E5-96D2-49B8-AE5B-D444E7EFDA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1A768-D75A-403A-A9AC-48E12F31BD73}"/>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238731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845F-1EF0-4C8C-816E-434D754DE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519821-8790-41B2-94AF-1E8BB1428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FF35B3-3E68-4C44-8363-45C35928A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7978F-E3CC-4187-8FC5-87852E4E3704}"/>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6" name="Footer Placeholder 5">
            <a:extLst>
              <a:ext uri="{FF2B5EF4-FFF2-40B4-BE49-F238E27FC236}">
                <a16:creationId xmlns:a16="http://schemas.microsoft.com/office/drawing/2014/main" id="{8274EF86-3308-4277-A5B4-64554D7FF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60CF9-6E53-41C0-A009-5D8B9B0751F3}"/>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58192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E6C7-EBF1-40E4-BF29-59E96E453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672FB-F267-4169-BD65-0FA57263A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2FBF1E-5EE0-443C-9094-1FB68DFF3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3498B-E32B-4071-AAC5-FB1121D507B0}"/>
              </a:ext>
            </a:extLst>
          </p:cNvPr>
          <p:cNvSpPr>
            <a:spLocks noGrp="1"/>
          </p:cNvSpPr>
          <p:nvPr>
            <p:ph type="dt" sz="half" idx="10"/>
          </p:nvPr>
        </p:nvSpPr>
        <p:spPr/>
        <p:txBody>
          <a:bodyPr/>
          <a:lstStyle/>
          <a:p>
            <a:fld id="{AC199BC0-8374-4638-87FD-E6D94C83C872}" type="datetimeFigureOut">
              <a:rPr lang="en-US" smtClean="0"/>
              <a:t>1/2/2021</a:t>
            </a:fld>
            <a:endParaRPr lang="en-US"/>
          </a:p>
        </p:txBody>
      </p:sp>
      <p:sp>
        <p:nvSpPr>
          <p:cNvPr id="6" name="Footer Placeholder 5">
            <a:extLst>
              <a:ext uri="{FF2B5EF4-FFF2-40B4-BE49-F238E27FC236}">
                <a16:creationId xmlns:a16="http://schemas.microsoft.com/office/drawing/2014/main" id="{D450902A-90D9-47FA-931B-2F49602B9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0892B-EA0D-4F38-A010-40C578689B42}"/>
              </a:ext>
            </a:extLst>
          </p:cNvPr>
          <p:cNvSpPr>
            <a:spLocks noGrp="1"/>
          </p:cNvSpPr>
          <p:nvPr>
            <p:ph type="sldNum" sz="quarter" idx="12"/>
          </p:nvPr>
        </p:nvSpPr>
        <p:spPr/>
        <p:txBody>
          <a:bodyPr/>
          <a:lstStyle/>
          <a:p>
            <a:fld id="{15BE03CA-9357-4C18-B3E5-12251643B96D}" type="slidenum">
              <a:rPr lang="en-US" smtClean="0"/>
              <a:t>‹#›</a:t>
            </a:fld>
            <a:endParaRPr lang="en-US"/>
          </a:p>
        </p:txBody>
      </p:sp>
    </p:spTree>
    <p:extLst>
      <p:ext uri="{BB962C8B-B14F-4D97-AF65-F5344CB8AC3E}">
        <p14:creationId xmlns:p14="http://schemas.microsoft.com/office/powerpoint/2010/main" val="410908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152AE-7B42-4C17-A334-7A45A87D6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085E87-CCCE-46FE-90A1-AE47E0C94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3E095-ED5D-4003-90BD-EFBC0235A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99BC0-8374-4638-87FD-E6D94C83C872}" type="datetimeFigureOut">
              <a:rPr lang="en-US" smtClean="0"/>
              <a:t>1/2/2021</a:t>
            </a:fld>
            <a:endParaRPr lang="en-US"/>
          </a:p>
        </p:txBody>
      </p:sp>
      <p:sp>
        <p:nvSpPr>
          <p:cNvPr id="5" name="Footer Placeholder 4">
            <a:extLst>
              <a:ext uri="{FF2B5EF4-FFF2-40B4-BE49-F238E27FC236}">
                <a16:creationId xmlns:a16="http://schemas.microsoft.com/office/drawing/2014/main" id="{E38DDAA2-95FD-43C0-8C5E-15207AAB8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AF30C0-0100-41AB-8CA4-88179FC6C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E03CA-9357-4C18-B3E5-12251643B96D}" type="slidenum">
              <a:rPr lang="en-US" smtClean="0"/>
              <a:t>‹#›</a:t>
            </a:fld>
            <a:endParaRPr lang="en-US"/>
          </a:p>
        </p:txBody>
      </p:sp>
    </p:spTree>
    <p:extLst>
      <p:ext uri="{BB962C8B-B14F-4D97-AF65-F5344CB8AC3E}">
        <p14:creationId xmlns:p14="http://schemas.microsoft.com/office/powerpoint/2010/main" val="151126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B0D2-76CF-48CF-946E-7C8B5E3DC9BF}"/>
              </a:ext>
            </a:extLst>
          </p:cNvPr>
          <p:cNvSpPr>
            <a:spLocks noGrp="1"/>
          </p:cNvSpPr>
          <p:nvPr>
            <p:ph type="title"/>
          </p:nvPr>
        </p:nvSpPr>
        <p:spPr/>
        <p:txBody>
          <a:bodyPr/>
          <a:lstStyle/>
          <a:p>
            <a:r>
              <a:rPr lang="en-US" dirty="0"/>
              <a:t>Question 3 – Jonathan Ezeugo</a:t>
            </a:r>
          </a:p>
        </p:txBody>
      </p:sp>
      <p:sp>
        <p:nvSpPr>
          <p:cNvPr id="3" name="Content Placeholder 2">
            <a:extLst>
              <a:ext uri="{FF2B5EF4-FFF2-40B4-BE49-F238E27FC236}">
                <a16:creationId xmlns:a16="http://schemas.microsoft.com/office/drawing/2014/main" id="{5ED5728D-0618-43AD-8090-9725AE5EB21C}"/>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Looking at the Texas crimes and population data the following questions were considered:</a:t>
            </a:r>
          </a:p>
          <a:p>
            <a:pPr marL="690563"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inmates in the Texas prison system segregate by age and gender in the top 10 counties and top 10 offenses? </a:t>
            </a:r>
          </a:p>
          <a:p>
            <a:pPr marL="1030288" marR="0" lvl="0" indent="-28575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 cleanup and produce data frame with all needed data</a:t>
            </a:r>
          </a:p>
          <a:p>
            <a:pPr marL="1030288" marR="0" lvl="0" indent="-285750">
              <a:lnSpc>
                <a:spcPct val="107000"/>
              </a:lnSpc>
              <a:spcBef>
                <a:spcPts val="0"/>
              </a:spcBef>
              <a:spcAft>
                <a:spcPts val="0"/>
              </a:spcAft>
              <a:buFont typeface="Calibri" panose="020F050202020403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D</a:t>
            </a:r>
            <a:r>
              <a:rPr lang="en-US" sz="1800" dirty="0">
                <a:effectLst/>
                <a:latin typeface="Calibri" panose="020F0502020204030204" pitchFamily="34" charset="0"/>
                <a:ea typeface="Calibri" panose="020F0502020204030204" pitchFamily="34" charset="0"/>
                <a:cs typeface="Times New Roman" panose="02020603050405020304" pitchFamily="18" charset="0"/>
              </a:rPr>
              <a:t>issect data frame into age brackets using age bins</a:t>
            </a:r>
          </a:p>
          <a:p>
            <a:pPr marL="1030288" marR="0" lvl="0" indent="-28575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Structure data frame for bar plot visualizations</a:t>
            </a:r>
          </a:p>
          <a:p>
            <a:pPr marL="690563" marR="0" lvl="0" indent="-342900">
              <a:lnSpc>
                <a:spcPct val="107000"/>
              </a:lnSpc>
              <a:spcBef>
                <a:spcPts val="0"/>
              </a:spcBef>
              <a:spcAft>
                <a:spcPts val="0"/>
              </a:spcAft>
              <a:buFont typeface="+mj-lt"/>
              <a:buAutoNum type="arabicPeriod" startAt="2"/>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the age and gender segregations compare with the county population data of respective age groups?</a:t>
            </a:r>
          </a:p>
          <a:p>
            <a:pPr marL="1030288">
              <a:lnSpc>
                <a:spcPct val="107000"/>
              </a:lnSpc>
              <a:spcBef>
                <a:spcPts val="0"/>
              </a:spcBef>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 population data, cleanup and produce population data frame</a:t>
            </a:r>
          </a:p>
          <a:p>
            <a:pPr marL="1030288">
              <a:lnSpc>
                <a:spcPct val="107000"/>
              </a:lnSpc>
              <a:spcBef>
                <a:spcPts val="0"/>
              </a:spcBef>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Merge population data frame with offenses and counties data frame to produce new base data frame</a:t>
            </a:r>
          </a:p>
          <a:p>
            <a:pPr marL="1030288">
              <a:lnSpc>
                <a:spcPct val="107000"/>
              </a:lnSpc>
              <a:spcBef>
                <a:spcPts val="0"/>
              </a:spcBef>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Structure data frame for various bar plot visualizations</a:t>
            </a:r>
          </a:p>
          <a:p>
            <a:endParaRPr lang="en-US" dirty="0"/>
          </a:p>
        </p:txBody>
      </p:sp>
    </p:spTree>
    <p:extLst>
      <p:ext uri="{BB962C8B-B14F-4D97-AF65-F5344CB8AC3E}">
        <p14:creationId xmlns:p14="http://schemas.microsoft.com/office/powerpoint/2010/main" val="36484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3C2D-D7DB-4C89-98F8-6DA5939DE6F9}"/>
              </a:ext>
            </a:extLst>
          </p:cNvPr>
          <p:cNvSpPr>
            <a:spLocks noGrp="1"/>
          </p:cNvSpPr>
          <p:nvPr>
            <p:ph type="title"/>
          </p:nvPr>
        </p:nvSpPr>
        <p:spPr>
          <a:xfrm>
            <a:off x="839788" y="365125"/>
            <a:ext cx="10515600" cy="890097"/>
          </a:xfrm>
        </p:spPr>
        <p:txBody>
          <a:bodyPr/>
          <a:lstStyle/>
          <a:p>
            <a:pPr algn="ctr"/>
            <a:r>
              <a:rPr lang="en-US" b="1" dirty="0"/>
              <a:t>Foundational Data</a:t>
            </a:r>
          </a:p>
        </p:txBody>
      </p:sp>
      <p:sp>
        <p:nvSpPr>
          <p:cNvPr id="3" name="Text Placeholder 2">
            <a:extLst>
              <a:ext uri="{FF2B5EF4-FFF2-40B4-BE49-F238E27FC236}">
                <a16:creationId xmlns:a16="http://schemas.microsoft.com/office/drawing/2014/main" id="{C0C613DD-6466-48F4-894E-8E41A9E1D830}"/>
              </a:ext>
            </a:extLst>
          </p:cNvPr>
          <p:cNvSpPr>
            <a:spLocks noGrp="1"/>
          </p:cNvSpPr>
          <p:nvPr>
            <p:ph type="body" idx="1"/>
          </p:nvPr>
        </p:nvSpPr>
        <p:spPr>
          <a:xfrm>
            <a:off x="862014" y="1271199"/>
            <a:ext cx="5157787" cy="823912"/>
          </a:xfrm>
        </p:spPr>
        <p:txBody>
          <a:bodyPr/>
          <a:lstStyle/>
          <a:p>
            <a:pPr algn="ctr"/>
            <a:r>
              <a:rPr lang="en-US" dirty="0"/>
              <a:t>Top 10 Counties</a:t>
            </a:r>
          </a:p>
        </p:txBody>
      </p:sp>
      <p:sp>
        <p:nvSpPr>
          <p:cNvPr id="5" name="Text Placeholder 4">
            <a:extLst>
              <a:ext uri="{FF2B5EF4-FFF2-40B4-BE49-F238E27FC236}">
                <a16:creationId xmlns:a16="http://schemas.microsoft.com/office/drawing/2014/main" id="{7AE15DE0-98CA-4656-8A22-EEA9FA06D870}"/>
              </a:ext>
            </a:extLst>
          </p:cNvPr>
          <p:cNvSpPr>
            <a:spLocks noGrp="1"/>
          </p:cNvSpPr>
          <p:nvPr>
            <p:ph type="body" sz="quarter" idx="3"/>
          </p:nvPr>
        </p:nvSpPr>
        <p:spPr>
          <a:xfrm>
            <a:off x="6172200" y="1271199"/>
            <a:ext cx="5183188" cy="823912"/>
          </a:xfrm>
        </p:spPr>
        <p:txBody>
          <a:bodyPr/>
          <a:lstStyle/>
          <a:p>
            <a:pPr algn="ctr"/>
            <a:r>
              <a:rPr lang="en-US" dirty="0"/>
              <a:t>Top 10 Offences</a:t>
            </a:r>
          </a:p>
        </p:txBody>
      </p:sp>
      <p:pic>
        <p:nvPicPr>
          <p:cNvPr id="7" name="Content Placeholder 9" descr="Chart, bar chart, histogram&#10;&#10;Description automatically generated">
            <a:extLst>
              <a:ext uri="{FF2B5EF4-FFF2-40B4-BE49-F238E27FC236}">
                <a16:creationId xmlns:a16="http://schemas.microsoft.com/office/drawing/2014/main" id="{41281290-E63E-4A1E-8D29-77533D51D3AC}"/>
              </a:ext>
            </a:extLst>
          </p:cNvPr>
          <p:cNvPicPr preferRelativeResize="0">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9136" y="2262418"/>
            <a:ext cx="6076602" cy="3991976"/>
          </a:xfrm>
        </p:spPr>
      </p:pic>
      <p:pic>
        <p:nvPicPr>
          <p:cNvPr id="8" name="Content Placeholder 5" descr="Chart, histogram&#10;&#10;Description automatically generated">
            <a:extLst>
              <a:ext uri="{FF2B5EF4-FFF2-40B4-BE49-F238E27FC236}">
                <a16:creationId xmlns:a16="http://schemas.microsoft.com/office/drawing/2014/main" id="{4CAD3C0A-7D2F-4874-BC60-B6985163A4A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28789" y="2262417"/>
            <a:ext cx="6145065" cy="3991976"/>
          </a:xfrm>
        </p:spPr>
      </p:pic>
    </p:spTree>
    <p:extLst>
      <p:ext uri="{BB962C8B-B14F-4D97-AF65-F5344CB8AC3E}">
        <p14:creationId xmlns:p14="http://schemas.microsoft.com/office/powerpoint/2010/main" val="311173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B9AE-741C-4FC4-B3A6-2146847D9C35}"/>
              </a:ext>
            </a:extLst>
          </p:cNvPr>
          <p:cNvSpPr>
            <a:spLocks noGrp="1"/>
          </p:cNvSpPr>
          <p:nvPr>
            <p:ph type="title"/>
          </p:nvPr>
        </p:nvSpPr>
        <p:spPr/>
        <p:txBody>
          <a:bodyPr/>
          <a:lstStyle/>
          <a:p>
            <a:pPr algn="ctr"/>
            <a:r>
              <a:rPr lang="en-US" b="1" dirty="0"/>
              <a:t>Texas Prisoners Spread By Age Groups</a:t>
            </a:r>
          </a:p>
        </p:txBody>
      </p:sp>
      <p:pic>
        <p:nvPicPr>
          <p:cNvPr id="7" name="Content Placeholder 10" descr="Chart, histogram&#10;&#10;Description automatically generated">
            <a:extLst>
              <a:ext uri="{FF2B5EF4-FFF2-40B4-BE49-F238E27FC236}">
                <a16:creationId xmlns:a16="http://schemas.microsoft.com/office/drawing/2014/main" id="{096B6A3F-9896-4815-8347-F74939CFDAB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21473" y="2002206"/>
            <a:ext cx="9749054" cy="4039097"/>
          </a:xfrm>
          <a:prstGeom prst="rect">
            <a:avLst/>
          </a:prstGeom>
        </p:spPr>
      </p:pic>
    </p:spTree>
    <p:extLst>
      <p:ext uri="{BB962C8B-B14F-4D97-AF65-F5344CB8AC3E}">
        <p14:creationId xmlns:p14="http://schemas.microsoft.com/office/powerpoint/2010/main" val="360010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0184-B55B-4B08-B8B2-E1433B1541EF}"/>
              </a:ext>
            </a:extLst>
          </p:cNvPr>
          <p:cNvSpPr>
            <a:spLocks noGrp="1"/>
          </p:cNvSpPr>
          <p:nvPr>
            <p:ph type="title"/>
          </p:nvPr>
        </p:nvSpPr>
        <p:spPr/>
        <p:txBody>
          <a:bodyPr/>
          <a:lstStyle/>
          <a:p>
            <a:pPr algn="ctr"/>
            <a:r>
              <a:rPr lang="en-US" b="1" dirty="0"/>
              <a:t>Texas Prisoners Age Spread</a:t>
            </a:r>
          </a:p>
        </p:txBody>
      </p:sp>
      <p:sp>
        <p:nvSpPr>
          <p:cNvPr id="3" name="Text Placeholder 2">
            <a:extLst>
              <a:ext uri="{FF2B5EF4-FFF2-40B4-BE49-F238E27FC236}">
                <a16:creationId xmlns:a16="http://schemas.microsoft.com/office/drawing/2014/main" id="{CA196434-0687-4F7C-BE17-F819A9DA6F8F}"/>
              </a:ext>
            </a:extLst>
          </p:cNvPr>
          <p:cNvSpPr>
            <a:spLocks noGrp="1"/>
          </p:cNvSpPr>
          <p:nvPr>
            <p:ph type="body" idx="1"/>
          </p:nvPr>
        </p:nvSpPr>
        <p:spPr/>
        <p:txBody>
          <a:bodyPr/>
          <a:lstStyle/>
          <a:p>
            <a:pPr algn="ctr"/>
            <a:r>
              <a:rPr lang="en-US" dirty="0"/>
              <a:t>Age Spread By Offences</a:t>
            </a:r>
          </a:p>
        </p:txBody>
      </p:sp>
      <p:sp>
        <p:nvSpPr>
          <p:cNvPr id="5" name="Text Placeholder 4">
            <a:extLst>
              <a:ext uri="{FF2B5EF4-FFF2-40B4-BE49-F238E27FC236}">
                <a16:creationId xmlns:a16="http://schemas.microsoft.com/office/drawing/2014/main" id="{19D32230-FCA3-446F-8E59-2A2C63AA440E}"/>
              </a:ext>
            </a:extLst>
          </p:cNvPr>
          <p:cNvSpPr>
            <a:spLocks noGrp="1"/>
          </p:cNvSpPr>
          <p:nvPr>
            <p:ph type="body" sz="quarter" idx="3"/>
          </p:nvPr>
        </p:nvSpPr>
        <p:spPr/>
        <p:txBody>
          <a:bodyPr/>
          <a:lstStyle/>
          <a:p>
            <a:pPr algn="ctr"/>
            <a:r>
              <a:rPr lang="en-US" dirty="0"/>
              <a:t>Age Spread By Counties</a:t>
            </a:r>
          </a:p>
        </p:txBody>
      </p:sp>
      <p:pic>
        <p:nvPicPr>
          <p:cNvPr id="7" name="Content Placeholder 5" descr="Chart, bar chart&#10;&#10;Description automatically generated">
            <a:extLst>
              <a:ext uri="{FF2B5EF4-FFF2-40B4-BE49-F238E27FC236}">
                <a16:creationId xmlns:a16="http://schemas.microsoft.com/office/drawing/2014/main" id="{688B38B1-A33A-46BE-9D07-6DACAEA6B8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666" y="2727462"/>
            <a:ext cx="6748161" cy="3374080"/>
          </a:xfrm>
        </p:spPr>
      </p:pic>
      <p:pic>
        <p:nvPicPr>
          <p:cNvPr id="8" name="Content Placeholder 5" descr="Chart, bar chart&#10;&#10;Description automatically generated">
            <a:extLst>
              <a:ext uri="{FF2B5EF4-FFF2-40B4-BE49-F238E27FC236}">
                <a16:creationId xmlns:a16="http://schemas.microsoft.com/office/drawing/2014/main" id="{C646D460-92BD-45A8-9608-EBE2461BF13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7574" y="2727462"/>
            <a:ext cx="5742551" cy="3374080"/>
          </a:xfrm>
        </p:spPr>
      </p:pic>
    </p:spTree>
    <p:extLst>
      <p:ext uri="{BB962C8B-B14F-4D97-AF65-F5344CB8AC3E}">
        <p14:creationId xmlns:p14="http://schemas.microsoft.com/office/powerpoint/2010/main" val="287015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242A-2A6F-464A-AC13-785B2227556C}"/>
              </a:ext>
            </a:extLst>
          </p:cNvPr>
          <p:cNvSpPr>
            <a:spLocks noGrp="1"/>
          </p:cNvSpPr>
          <p:nvPr>
            <p:ph type="title"/>
          </p:nvPr>
        </p:nvSpPr>
        <p:spPr/>
        <p:txBody>
          <a:bodyPr>
            <a:normAutofit/>
          </a:bodyPr>
          <a:lstStyle/>
          <a:p>
            <a:pPr algn="ctr"/>
            <a:r>
              <a:rPr lang="en-US" sz="3600" b="1" dirty="0"/>
              <a:t>Gender Segregation Across Texas Prison System</a:t>
            </a:r>
          </a:p>
        </p:txBody>
      </p:sp>
      <p:pic>
        <p:nvPicPr>
          <p:cNvPr id="7" name="Content Placeholder 6">
            <a:extLst>
              <a:ext uri="{FF2B5EF4-FFF2-40B4-BE49-F238E27FC236}">
                <a16:creationId xmlns:a16="http://schemas.microsoft.com/office/drawing/2014/main" id="{B8295C5D-D082-4459-9776-35A36D881FF7}"/>
              </a:ext>
            </a:extLst>
          </p:cNvPr>
          <p:cNvPicPr>
            <a:picLocks noGrp="1" noChangeAspect="1"/>
          </p:cNvPicPr>
          <p:nvPr>
            <p:ph sz="half" idx="2"/>
          </p:nvPr>
        </p:nvPicPr>
        <p:blipFill>
          <a:blip r:embed="rId2"/>
          <a:stretch>
            <a:fillRect/>
          </a:stretch>
        </p:blipFill>
        <p:spPr>
          <a:xfrm>
            <a:off x="8572500" y="2915137"/>
            <a:ext cx="2781300" cy="771525"/>
          </a:xfrm>
        </p:spPr>
      </p:pic>
      <p:pic>
        <p:nvPicPr>
          <p:cNvPr id="5" name="Content Placeholder 5" descr="Chart, bar chart&#10;&#10;Description automatically generated">
            <a:extLst>
              <a:ext uri="{FF2B5EF4-FFF2-40B4-BE49-F238E27FC236}">
                <a16:creationId xmlns:a16="http://schemas.microsoft.com/office/drawing/2014/main" id="{AB5ED1C1-DED5-41F6-AE61-1E41994C78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0606" y="1758310"/>
            <a:ext cx="7861762" cy="4347522"/>
          </a:xfrm>
        </p:spPr>
      </p:pic>
      <p:sp>
        <p:nvSpPr>
          <p:cNvPr id="8" name="TextBox 7">
            <a:extLst>
              <a:ext uri="{FF2B5EF4-FFF2-40B4-BE49-F238E27FC236}">
                <a16:creationId xmlns:a16="http://schemas.microsoft.com/office/drawing/2014/main" id="{29A3F7D8-40AE-4EBF-8A8E-6DDB7AFA3B98}"/>
              </a:ext>
            </a:extLst>
          </p:cNvPr>
          <p:cNvSpPr txBox="1"/>
          <p:nvPr/>
        </p:nvSpPr>
        <p:spPr>
          <a:xfrm>
            <a:off x="8003459" y="2296551"/>
            <a:ext cx="3765754" cy="584775"/>
          </a:xfrm>
          <a:prstGeom prst="rect">
            <a:avLst/>
          </a:prstGeom>
          <a:noFill/>
        </p:spPr>
        <p:txBody>
          <a:bodyPr wrap="square" rtlCol="0">
            <a:spAutoFit/>
          </a:bodyPr>
          <a:lstStyle/>
          <a:p>
            <a:pPr algn="ctr"/>
            <a:r>
              <a:rPr lang="en-US" sz="1600" b="1" dirty="0"/>
              <a:t>Computation of Texas Prison Inmates Gender Percentage</a:t>
            </a:r>
          </a:p>
        </p:txBody>
      </p:sp>
    </p:spTree>
    <p:extLst>
      <p:ext uri="{BB962C8B-B14F-4D97-AF65-F5344CB8AC3E}">
        <p14:creationId xmlns:p14="http://schemas.microsoft.com/office/powerpoint/2010/main" val="91470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A712-DCF9-4F4C-9BCE-F5E812FA534B}"/>
              </a:ext>
            </a:extLst>
          </p:cNvPr>
          <p:cNvSpPr>
            <a:spLocks noGrp="1"/>
          </p:cNvSpPr>
          <p:nvPr>
            <p:ph type="title"/>
          </p:nvPr>
        </p:nvSpPr>
        <p:spPr>
          <a:xfrm>
            <a:off x="839788" y="365126"/>
            <a:ext cx="10515600" cy="715530"/>
          </a:xfrm>
        </p:spPr>
        <p:txBody>
          <a:bodyPr>
            <a:normAutofit/>
          </a:bodyPr>
          <a:lstStyle/>
          <a:p>
            <a:pPr algn="ctr"/>
            <a:r>
              <a:rPr lang="en-US" sz="2800" b="1" dirty="0"/>
              <a:t>Texas Male Prison Inmate Age Segregation By Offense and Counties.</a:t>
            </a:r>
          </a:p>
        </p:txBody>
      </p:sp>
      <p:sp>
        <p:nvSpPr>
          <p:cNvPr id="3" name="Text Placeholder 2">
            <a:extLst>
              <a:ext uri="{FF2B5EF4-FFF2-40B4-BE49-F238E27FC236}">
                <a16:creationId xmlns:a16="http://schemas.microsoft.com/office/drawing/2014/main" id="{340C493E-96A7-40CD-8253-2B90DDFC797F}"/>
              </a:ext>
            </a:extLst>
          </p:cNvPr>
          <p:cNvSpPr>
            <a:spLocks noGrp="1"/>
          </p:cNvSpPr>
          <p:nvPr>
            <p:ph type="body" idx="1"/>
          </p:nvPr>
        </p:nvSpPr>
        <p:spPr>
          <a:xfrm>
            <a:off x="862014" y="1268903"/>
            <a:ext cx="5157787" cy="626399"/>
          </a:xfrm>
        </p:spPr>
        <p:txBody>
          <a:bodyPr/>
          <a:lstStyle/>
          <a:p>
            <a:r>
              <a:rPr lang="en-US" dirty="0"/>
              <a:t>Male Inmates By Counties</a:t>
            </a:r>
          </a:p>
        </p:txBody>
      </p:sp>
      <p:sp>
        <p:nvSpPr>
          <p:cNvPr id="5" name="Text Placeholder 4">
            <a:extLst>
              <a:ext uri="{FF2B5EF4-FFF2-40B4-BE49-F238E27FC236}">
                <a16:creationId xmlns:a16="http://schemas.microsoft.com/office/drawing/2014/main" id="{797A80F8-2E33-4395-9DF0-B832A5F2F63E}"/>
              </a:ext>
            </a:extLst>
          </p:cNvPr>
          <p:cNvSpPr>
            <a:spLocks noGrp="1"/>
          </p:cNvSpPr>
          <p:nvPr>
            <p:ph type="body" sz="quarter" idx="3"/>
          </p:nvPr>
        </p:nvSpPr>
        <p:spPr>
          <a:xfrm>
            <a:off x="6255328" y="1080656"/>
            <a:ext cx="5183188" cy="823912"/>
          </a:xfrm>
        </p:spPr>
        <p:txBody>
          <a:bodyPr/>
          <a:lstStyle/>
          <a:p>
            <a:pPr algn="r"/>
            <a:r>
              <a:rPr lang="en-US" dirty="0"/>
              <a:t>Male Inmates By Offenses</a:t>
            </a:r>
          </a:p>
        </p:txBody>
      </p:sp>
      <p:pic>
        <p:nvPicPr>
          <p:cNvPr id="7" name="Content Placeholder 5" descr="Chart, bar chart&#10;&#10;Description automatically generated">
            <a:extLst>
              <a:ext uri="{FF2B5EF4-FFF2-40B4-BE49-F238E27FC236}">
                <a16:creationId xmlns:a16="http://schemas.microsoft.com/office/drawing/2014/main" id="{8BAEC41A-31BF-47A3-A56E-394F346536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161308"/>
            <a:ext cx="6004113" cy="3574473"/>
          </a:xfrm>
        </p:spPr>
      </p:pic>
      <p:pic>
        <p:nvPicPr>
          <p:cNvPr id="8" name="Content Placeholder 7" descr="Chart, bar chart&#10;&#10;Description automatically generated">
            <a:extLst>
              <a:ext uri="{FF2B5EF4-FFF2-40B4-BE49-F238E27FC236}">
                <a16:creationId xmlns:a16="http://schemas.microsoft.com/office/drawing/2014/main" id="{1B42BD64-DAD0-4C01-BBEE-EB66F7B3C0A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5188" y="2190402"/>
            <a:ext cx="6016812" cy="3516283"/>
          </a:xfrm>
        </p:spPr>
      </p:pic>
    </p:spTree>
    <p:extLst>
      <p:ext uri="{BB962C8B-B14F-4D97-AF65-F5344CB8AC3E}">
        <p14:creationId xmlns:p14="http://schemas.microsoft.com/office/powerpoint/2010/main" val="274769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2488-613B-4596-9BD8-A5E98CFF6E8B}"/>
              </a:ext>
            </a:extLst>
          </p:cNvPr>
          <p:cNvSpPr>
            <a:spLocks noGrp="1"/>
          </p:cNvSpPr>
          <p:nvPr>
            <p:ph type="title"/>
          </p:nvPr>
        </p:nvSpPr>
        <p:spPr>
          <a:xfrm>
            <a:off x="838200" y="365125"/>
            <a:ext cx="10515600" cy="922901"/>
          </a:xfrm>
        </p:spPr>
        <p:txBody>
          <a:bodyPr>
            <a:normAutofit/>
          </a:bodyPr>
          <a:lstStyle/>
          <a:p>
            <a:pPr algn="ctr"/>
            <a:r>
              <a:rPr lang="en-US" sz="2800" b="1" dirty="0"/>
              <a:t>Texas Prison Inmates Population Vs County Population By Percentage</a:t>
            </a:r>
          </a:p>
        </p:txBody>
      </p:sp>
      <p:pic>
        <p:nvPicPr>
          <p:cNvPr id="14" name="Content Placeholder 13" descr="Chart, bar chart&#10;&#10;Description automatically generated">
            <a:extLst>
              <a:ext uri="{FF2B5EF4-FFF2-40B4-BE49-F238E27FC236}">
                <a16:creationId xmlns:a16="http://schemas.microsoft.com/office/drawing/2014/main" id="{1CBCADA5-C3E3-47BC-9D10-5A4AE9F39A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434740"/>
            <a:ext cx="9664700" cy="4832350"/>
          </a:xfrm>
        </p:spPr>
      </p:pic>
    </p:spTree>
    <p:extLst>
      <p:ext uri="{BB962C8B-B14F-4D97-AF65-F5344CB8AC3E}">
        <p14:creationId xmlns:p14="http://schemas.microsoft.com/office/powerpoint/2010/main" val="141812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58A8-9AEE-4692-8B5A-9827BCD6620C}"/>
              </a:ext>
            </a:extLst>
          </p:cNvPr>
          <p:cNvSpPr>
            <a:spLocks noGrp="1"/>
          </p:cNvSpPr>
          <p:nvPr>
            <p:ph type="title"/>
          </p:nvPr>
        </p:nvSpPr>
        <p:spPr/>
        <p:txBody>
          <a:bodyPr>
            <a:normAutofit/>
          </a:bodyPr>
          <a:lstStyle/>
          <a:p>
            <a:r>
              <a:rPr lang="en-US" sz="2800" b="1" dirty="0"/>
              <a:t>Texas Inmates Analyzed For Comparison With County Population</a:t>
            </a:r>
          </a:p>
        </p:txBody>
      </p:sp>
      <p:sp>
        <p:nvSpPr>
          <p:cNvPr id="3" name="Text Placeholder 2">
            <a:extLst>
              <a:ext uri="{FF2B5EF4-FFF2-40B4-BE49-F238E27FC236}">
                <a16:creationId xmlns:a16="http://schemas.microsoft.com/office/drawing/2014/main" id="{584CB009-626A-479C-A728-D980CA50E5AF}"/>
              </a:ext>
            </a:extLst>
          </p:cNvPr>
          <p:cNvSpPr>
            <a:spLocks noGrp="1"/>
          </p:cNvSpPr>
          <p:nvPr>
            <p:ph type="body" idx="1"/>
          </p:nvPr>
        </p:nvSpPr>
        <p:spPr/>
        <p:txBody>
          <a:bodyPr/>
          <a:lstStyle/>
          <a:p>
            <a:r>
              <a:rPr lang="en-US" dirty="0"/>
              <a:t>Percentage of Inmate Population to County Population By Age Brackets</a:t>
            </a:r>
          </a:p>
        </p:txBody>
      </p:sp>
      <p:pic>
        <p:nvPicPr>
          <p:cNvPr id="8" name="Content Placeholder 7" descr="Chart&#10;&#10;Description automatically generated">
            <a:extLst>
              <a:ext uri="{FF2B5EF4-FFF2-40B4-BE49-F238E27FC236}">
                <a16:creationId xmlns:a16="http://schemas.microsoft.com/office/drawing/2014/main" id="{E59A7D95-F423-4167-BC3C-367E13CEF5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55" y="2854087"/>
            <a:ext cx="6434209" cy="3217104"/>
          </a:xfrm>
        </p:spPr>
      </p:pic>
      <p:sp>
        <p:nvSpPr>
          <p:cNvPr id="5" name="Text Placeholder 4">
            <a:extLst>
              <a:ext uri="{FF2B5EF4-FFF2-40B4-BE49-F238E27FC236}">
                <a16:creationId xmlns:a16="http://schemas.microsoft.com/office/drawing/2014/main" id="{8C9D2437-367B-4645-A281-04EEECA9EA23}"/>
              </a:ext>
            </a:extLst>
          </p:cNvPr>
          <p:cNvSpPr>
            <a:spLocks noGrp="1"/>
          </p:cNvSpPr>
          <p:nvPr>
            <p:ph type="body" sz="quarter" idx="3"/>
          </p:nvPr>
        </p:nvSpPr>
        <p:spPr/>
        <p:txBody>
          <a:bodyPr/>
          <a:lstStyle/>
          <a:p>
            <a:r>
              <a:rPr lang="en-US" dirty="0"/>
              <a:t>Counties Population By Age Brackets</a:t>
            </a:r>
          </a:p>
        </p:txBody>
      </p:sp>
      <p:pic>
        <p:nvPicPr>
          <p:cNvPr id="14" name="Content Placeholder 13" descr="Chart&#10;&#10;Description automatically generated">
            <a:extLst>
              <a:ext uri="{FF2B5EF4-FFF2-40B4-BE49-F238E27FC236}">
                <a16:creationId xmlns:a16="http://schemas.microsoft.com/office/drawing/2014/main" id="{0A98B263-3774-45BB-BA6C-DD22ED3B0A6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02036" y="2854087"/>
            <a:ext cx="6309402" cy="3217104"/>
          </a:xfrm>
        </p:spPr>
      </p:pic>
    </p:spTree>
    <p:extLst>
      <p:ext uri="{BB962C8B-B14F-4D97-AF65-F5344CB8AC3E}">
        <p14:creationId xmlns:p14="http://schemas.microsoft.com/office/powerpoint/2010/main" val="11334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B0D2-76CF-48CF-946E-7C8B5E3DC9BF}"/>
              </a:ext>
            </a:extLst>
          </p:cNvPr>
          <p:cNvSpPr>
            <a:spLocks noGrp="1"/>
          </p:cNvSpPr>
          <p:nvPr>
            <p:ph type="title"/>
          </p:nvPr>
        </p:nvSpPr>
        <p:spPr/>
        <p:txBody>
          <a:bodyPr/>
          <a:lstStyle/>
          <a:p>
            <a:r>
              <a:rPr lang="en-US" dirty="0"/>
              <a:t>Question 3 – Conclusions</a:t>
            </a:r>
          </a:p>
        </p:txBody>
      </p:sp>
      <p:sp>
        <p:nvSpPr>
          <p:cNvPr id="3" name="Content Placeholder 2">
            <a:extLst>
              <a:ext uri="{FF2B5EF4-FFF2-40B4-BE49-F238E27FC236}">
                <a16:creationId xmlns:a16="http://schemas.microsoft.com/office/drawing/2014/main" id="{5ED5728D-0618-43AD-8090-9725AE5EB21C}"/>
              </a:ext>
            </a:extLst>
          </p:cNvPr>
          <p:cNvSpPr>
            <a:spLocks noGrp="1"/>
          </p:cNvSpPr>
          <p:nvPr>
            <p:ph idx="1"/>
          </p:nvPr>
        </p:nvSpPr>
        <p:spPr>
          <a:xfrm>
            <a:off x="838200" y="1690688"/>
            <a:ext cx="10515600" cy="4486275"/>
          </a:xfrm>
        </p:spPr>
        <p:txBody>
          <a:bodyPr>
            <a:normAutofit fontScale="92500" lnSpcReduction="20000"/>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Much can be gleaned by combining various plots to get an image of the inmates in the Texas prison system. The data shows that Harris county as most populated Texas county has the most inmates across all age groups, even when only male inmates are examined. Some 95% of inmates are male.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Sexual assault become more prevalent from ages above 40 years. Even when only male inmates are considered, from age 45 years, sexual assault is the most obvious offense. Being male, a reasonable inference is that these persons likely find themselves more in broken relationships, consume plenty of pornographic materials and take their frustrations out on women. May be best to explore policy solutions that potentially address these social ills, while enhancing social programs that emphasize proper treatment of other people, especially the opposite sex.</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all 10 counties in this study, of those incarcerated in the Texas prison system, our most productive age groups, i.e., 20 to 60 years are incarcerated. We can think of the impact on families – raising children, instilling proper values in them, and enhancing chance they do not end up in the prison system. Policy makers want to structure programs that enhance inclusion in various ways and engage these ones in productive ways.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McLennan and Smith having over 3.5% of their county population between ages 25- and 64-year-olds incarcerated in the Texas prison system, largely for sexual assault and drugs, county policy makers would look at the early education system to ensure it improves ethics and values.</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By hierarchy, drugs-related crimes have about 15,000 young men between ages 20 and 60 years in prison. There are considerations about decriminalizing these issues, but better focus may be on determining individual extent in the crime and if some of these young men could be re-admitted into society as productive members and new policy measures adopted to rehabilitate such people.</a:t>
            </a:r>
          </a:p>
        </p:txBody>
      </p:sp>
    </p:spTree>
    <p:extLst>
      <p:ext uri="{BB962C8B-B14F-4D97-AF65-F5344CB8AC3E}">
        <p14:creationId xmlns:p14="http://schemas.microsoft.com/office/powerpoint/2010/main" val="7167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2726</TotalTime>
  <Words>564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Question 3 – Jonathan Ezeugo</vt:lpstr>
      <vt:lpstr>Foundational Data</vt:lpstr>
      <vt:lpstr>Texas Prisoners Spread By Age Groups</vt:lpstr>
      <vt:lpstr>Texas Prisoners Age Spread</vt:lpstr>
      <vt:lpstr>Gender Segregation Across Texas Prison System</vt:lpstr>
      <vt:lpstr>Texas Male Prison Inmate Age Segregation By Offense and Counties.</vt:lpstr>
      <vt:lpstr>Texas Prison Inmates Population Vs County Population By Percentage</vt:lpstr>
      <vt:lpstr>Texas Inmates Analyzed For Comparison With County Population</vt:lpstr>
      <vt:lpstr>Question 3 –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dc:creator>
  <cp:lastModifiedBy>Jonathan</cp:lastModifiedBy>
  <cp:revision>9</cp:revision>
  <dcterms:created xsi:type="dcterms:W3CDTF">2021-01-02T12:27:07Z</dcterms:created>
  <dcterms:modified xsi:type="dcterms:W3CDTF">2021-01-04T13:33:24Z</dcterms:modified>
</cp:coreProperties>
</file>