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8DE5F1-E1D7-43BD-8AEE-D9958F3A3884}">
  <a:tblStyle styleId="{8B8DE5F1-E1D7-43BD-8AEE-D9958F3A3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54e399ac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54e399ac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54e399ac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54e399ac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54e399ac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54e399ac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54e399ac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54e399ac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54e399ac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b54e399ac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54e399ac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54e399ac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54e399ac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54e399ac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 Foster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33750" y="598575"/>
            <a:ext cx="32382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0900" y="1467425"/>
            <a:ext cx="51798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Help product owner define value, development team deliver the value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They serve the product owner by helping them understand and communicate value, manage backlog, and help break down work to deliver effective learning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They serve the development team by ensuring that work is happening and that </a:t>
            </a:r>
            <a:r>
              <a:rPr lang="en" sz="1200"/>
              <a:t>impediments</a:t>
            </a:r>
            <a:r>
              <a:rPr lang="en" sz="1200"/>
              <a:t> are being removed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They serve the product owner by sprint planning, sprint review, and </a:t>
            </a:r>
            <a:r>
              <a:rPr lang="en" sz="1200"/>
              <a:t>refining</a:t>
            </a:r>
            <a:r>
              <a:rPr lang="en" sz="1200"/>
              <a:t> the product backlog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They are also the main role that gets everyone to start to communicate and be comfortable being outside their comfort zone</a:t>
            </a:r>
            <a:endParaRPr sz="1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0" y="1909150"/>
            <a:ext cx="3687926" cy="26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33306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75950" y="1489900"/>
            <a:ext cx="47979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9797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 product owner sets a clear direction for the product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979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They are responsible with communicating with clients and understanding what value needs to be added to the product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979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They also balance the needs of the stakeholders in the organ</a:t>
            </a:r>
            <a:r>
              <a:rPr lang="en" sz="2300"/>
              <a:t>i</a:t>
            </a:r>
            <a:r>
              <a:rPr lang="en" sz="2300"/>
              <a:t>zation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979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They are responsible with setting the </a:t>
            </a:r>
            <a:r>
              <a:rPr lang="en" sz="2300"/>
              <a:t>priority</a:t>
            </a:r>
            <a:r>
              <a:rPr lang="en" sz="2300"/>
              <a:t> of the tasks to be able to adapt to new value added by the clients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979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Their main job is to create the most effective team by giving clear instruction and understanding of the product vision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00" y="2126275"/>
            <a:ext cx="4104251" cy="29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0" y="1437475"/>
            <a:ext cx="55179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</a:t>
            </a:r>
            <a:r>
              <a:rPr lang="en" sz="1200"/>
              <a:t>development</a:t>
            </a:r>
            <a:r>
              <a:rPr lang="en" sz="1200"/>
              <a:t> team delivers work through the sprints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are self organizing by giving them the ability to do what is needed to solve any problems that may arise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need to ensure transparency during the daily scrum meeting by voicing what they are working on and what is stopping them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are also responsible for product testing and making sure they can catch errors as they come up to increase </a:t>
            </a:r>
            <a:r>
              <a:rPr lang="en" sz="1200"/>
              <a:t>efficiency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are also responsible for on time delivery of the product</a:t>
            </a:r>
            <a:endParaRPr sz="12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125" y="1392550"/>
            <a:ext cx="3498874" cy="2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phases in Agile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7425" y="1280250"/>
            <a:ext cx="66933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 owner determines scope of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 key requirements with clients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Estimate time and 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Inception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Build the </a:t>
            </a:r>
            <a:r>
              <a:rPr lang="en"/>
              <a:t>development</a:t>
            </a:r>
            <a:r>
              <a:rPr lang="en"/>
              <a:t> team by picking correct people for the job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 will create a mockup of the interface and project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Speak with stakeholders to fully flesh out all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Longest phase where developers work with UX designers to get all requirements met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Goal is the build basic functionality of the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stage is </a:t>
            </a:r>
            <a:r>
              <a:rPr lang="en"/>
              <a:t>imperative</a:t>
            </a:r>
            <a:r>
              <a:rPr lang="en"/>
              <a:t> to be able to add on to foundation that was created in this stage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is performed during this phase for quality assurance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Developers will fix bugs if any were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Maintenance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stage the software has been delivered and is fully </a:t>
            </a:r>
            <a:r>
              <a:rPr lang="en"/>
              <a:t>accessible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where </a:t>
            </a:r>
            <a:r>
              <a:rPr lang="en"/>
              <a:t>devops</a:t>
            </a:r>
            <a:r>
              <a:rPr lang="en"/>
              <a:t> come in to fix any bugs that may come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Retirement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last stage where the product is either being replaced or is obsolete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where the users are notified and the developers shut down the product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7006" l="43138" r="4899" t="7126"/>
          <a:stretch/>
        </p:blipFill>
        <p:spPr>
          <a:xfrm>
            <a:off x="6730725" y="2028950"/>
            <a:ext cx="2253552" cy="178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vs Waterfall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50825" y="1295225"/>
            <a:ext cx="5067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Agile                                                   Waterfall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25" y="1961575"/>
            <a:ext cx="3818026" cy="1996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4" name="Google Shape;314;p18"/>
          <p:cNvGraphicFramePr/>
          <p:nvPr/>
        </p:nvGraphicFramePr>
        <p:xfrm>
          <a:off x="150825" y="175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{8B8DE5F1-E1D7-43BD-8AEE-D9958F3A3884}</a:tableStyleId>
              </a:tblPr>
              <a:tblGrid>
                <a:gridCol w="2533800"/>
                <a:gridCol w="2533800"/>
              </a:tblGrid>
              <a:tr h="42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flexibility with product change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</a:t>
                      </a:r>
                      <a:r>
                        <a:rPr lang="en"/>
                        <a:t>flexibility</a:t>
                      </a:r>
                      <a:r>
                        <a:rPr lang="en"/>
                        <a:t> with product change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Team </a:t>
                      </a:r>
                      <a:r>
                        <a:rPr lang="en"/>
                        <a:t>initiative</a:t>
                      </a:r>
                      <a:r>
                        <a:rPr lang="en"/>
                        <a:t> and short term deadlines to be </a:t>
                      </a:r>
                      <a:r>
                        <a:rPr lang="en"/>
                        <a:t>efficient</a:t>
                      </a:r>
                      <a:r>
                        <a:rPr lang="en"/>
                        <a:t> with product creation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</a:t>
                      </a:r>
                      <a:r>
                        <a:rPr lang="en"/>
                        <a:t>completing</a:t>
                      </a:r>
                      <a:r>
                        <a:rPr lang="en"/>
                        <a:t> each stage before moving to the next stage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Hands on approach with </a:t>
                      </a:r>
                      <a:r>
                        <a:rPr lang="en"/>
                        <a:t>frequent</a:t>
                      </a:r>
                      <a:r>
                        <a:rPr lang="en"/>
                        <a:t> stakeholder interaction and input to create the product they are wanting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Hands off approach from Owner and goals and outcomes established from </a:t>
                      </a:r>
                      <a:r>
                        <a:rPr lang="en"/>
                        <a:t>beginning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Product with Waterfall</a:t>
            </a:r>
            <a:endParaRPr/>
          </a:p>
        </p:txBody>
      </p:sp>
      <p:graphicFrame>
        <p:nvGraphicFramePr>
          <p:cNvPr id="320" name="Google Shape;320;p19"/>
          <p:cNvGraphicFramePr/>
          <p:nvPr/>
        </p:nvGraphicFramePr>
        <p:xfrm>
          <a:off x="611850" y="15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{8B8DE5F1-E1D7-43BD-8AEE-D9958F3A3884}</a:tableStyleId>
              </a:tblPr>
              <a:tblGrid>
                <a:gridCol w="3986375"/>
                <a:gridCol w="3986375"/>
              </a:tblGrid>
              <a:tr h="3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would be a concrete plan for the product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 can take longer with having to finish each stage before moving 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Establish product requirements early on which can save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input from clients and stakeholders leading to a product that may not fit the exact vision that the client has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structured workflow with </a:t>
                      </a:r>
                      <a:r>
                        <a:rPr lang="en"/>
                        <a:t>having</a:t>
                      </a:r>
                      <a:r>
                        <a:rPr lang="en"/>
                        <a:t> to deliver to progress to the next phase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Changing the product would have set back the </a:t>
                      </a:r>
                      <a:r>
                        <a:rPr lang="en"/>
                        <a:t>development</a:t>
                      </a:r>
                      <a:r>
                        <a:rPr lang="en"/>
                        <a:t> team by a lot to replan the new product vision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vs. waterfall methodology: Making A choice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API Fuse. (2021, March 24). Retrieved December 11, 2022, from https://apifuse.io/blog/agile-vs-waterfall-methodology/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Agile Software Development Life Cycle: Wrike Agile Guide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Wrike. (n.d.). Retrieved December 11,   2022, from https://www.wrike.com/agile-guide/agile-development-life-cycle/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West, D.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Scrum roles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Atlassian. Retrieved December 11, 2022, from https://www.atlassian.com/agile/scrum/roles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