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04580-DADE-09CB-E767-F86273983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7CA0EC-792C-5FFE-F0B2-61B42193A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FE7DD2-7FA9-2286-FAED-85C99E70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A739-8427-44EF-B0EB-9BB3099F27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397FB-A564-AC55-B467-1BD6C06B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8D9E80-1AB6-08A6-56E2-476D7E79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3EA9-CBF9-41B3-92C8-895B35562A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C6936-8F69-0E69-2F75-8E0CB546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594EFC-47A1-CB2E-2F05-30C121D5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5CFA3E-1327-6656-9C14-E1E0E68C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A739-8427-44EF-B0EB-9BB3099F27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5B89F-EB93-99FA-D3AD-D26D3158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545CEC-08A0-FF6B-8262-5D91F9B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3EA9-CBF9-41B3-92C8-895B35562A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58E4F4-21AF-0021-BA29-E9355F607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7ED142-1BA4-0D7E-099E-818548B37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925F11-5C62-32DC-9BD4-61D61955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A739-8427-44EF-B0EB-9BB3099F27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752E93-68CB-A446-C4EC-7F6C09D8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469FE-274D-56F4-6F3D-B7594C98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3EA9-CBF9-41B3-92C8-895B35562A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A974F-828F-5466-BA5A-48C609D6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0E6491-DF18-479D-05CC-E00E4FF51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14C04-2F31-7DD9-E18A-77F0B7AE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A739-8427-44EF-B0EB-9BB3099F27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C2541-8004-4821-2965-86582C0F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1F42C-3626-8995-871A-C7FCA8E3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3EA9-CBF9-41B3-92C8-895B35562A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4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2ACE1-30DC-96D7-59D1-4893A43D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E83D8B-0CEF-2AA1-02F2-AB8C9CF6F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80A38-4AF0-5F1F-A00D-345E4301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A739-8427-44EF-B0EB-9BB3099F27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E1963A-AD16-4715-845B-748AF521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85658-934D-E10C-F8DF-D20FCBFC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3EA9-CBF9-41B3-92C8-895B35562A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9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13C3B-5E4C-0BC4-11E9-AAA82F35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D93F5A-B220-8454-0EA7-674FEE933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5ED659-3D4A-71D2-0E18-FD60B170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E14E64-DAB9-1198-47D6-1BA64AEA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A739-8427-44EF-B0EB-9BB3099F27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4CC113-E8EB-843F-E9E3-CCAA7610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9D3B0F-DEFB-7499-260A-8C2AF806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3EA9-CBF9-41B3-92C8-895B35562A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9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C8162-9B02-4FE2-03BF-550D8665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00600C-11A1-B8C7-654E-A6C9D6CD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DD25B9-251C-8DDC-4F47-E5EF9C6FA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B3DF1E-9370-7796-C69F-238DE0B1C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5A2EF3-95F0-329D-90CD-C4D79A4AE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5EAD79-350D-B1D2-A324-E489312B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A739-8427-44EF-B0EB-9BB3099F27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C8A37D-1E2F-E68C-CCF6-50D948CF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51B897-32B9-5AAA-544A-7CCD605C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3EA9-CBF9-41B3-92C8-895B35562A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0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81C7B-6E5E-10A4-7F93-11B37A16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C590B9-BFB1-3D1D-58EB-D929D9E2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A739-8427-44EF-B0EB-9BB3099F27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C83E80-DD4B-9E25-3193-F33A988C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AD97DC-1C76-0B12-3077-ED2F9B3C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3EA9-CBF9-41B3-92C8-895B35562A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BDC3E3-BE78-1551-4057-9CC8A4F4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A739-8427-44EF-B0EB-9BB3099F27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59B0FF-35B9-B694-EFD2-6C57A95E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4DC11E-3D89-828A-4F41-4644E806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3EA9-CBF9-41B3-92C8-895B35562A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1997F-B843-286C-8D44-E1936D4E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6BAB7-EE57-7405-20B7-855E0DAC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E47DED-E2E6-5E22-7680-69312A9A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EEF9CA-59CC-A9A1-F6D0-AE5C6FF4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A739-8427-44EF-B0EB-9BB3099F27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8454D4-EC6A-7F38-AC07-B5A541E9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9ACAD8-ED66-B9B3-4748-7A00794E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3EA9-CBF9-41B3-92C8-895B35562A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7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5BC07-2161-31FF-CBAB-7D0DA8CE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98EC08-575E-1F24-2551-A93590738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1B9780-232B-4C10-0081-6551EAFF6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DCE07A-9513-68ED-AC45-137BB950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A739-8427-44EF-B0EB-9BB3099F27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1D8983-4D06-B60B-C616-43E43990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B87859-3FA1-0BB4-CD8A-1A59E445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3EA9-CBF9-41B3-92C8-895B35562A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4C9B8E-5998-1359-A663-42A593DC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CADF0-BFC2-8EB2-7691-6BC8E70C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12489-E3ED-341A-2EA2-ADD165676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A739-8427-44EF-B0EB-9BB3099F27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DBBAB-7D27-FF4F-F17E-00F6ECA87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BFDBF-3AE6-FE5A-7DF1-349DF58EC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A3EA9-CBF9-41B3-92C8-895B35562A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9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961E8-A62C-D521-0206-122CE40A3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E7E518-E07B-2B33-3757-D28E8507E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Framework MapReduce</a:t>
            </a:r>
          </a:p>
          <a:p>
            <a:r>
              <a:rPr lang="fr-FR" dirty="0"/>
              <a:t>Framework </a:t>
            </a:r>
            <a:r>
              <a:rPr lang="fr-FR" dirty="0" err="1"/>
              <a:t>MRJob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4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308EE-1DC6-74F0-E84C-A1E7C4AA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MRJob</a:t>
            </a:r>
            <a:r>
              <a:rPr lang="fr-FR" dirty="0"/>
              <a:t> | Caractéristiques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5B1240-975B-FFA2-1DB4-97AE1F69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 abstraite de MapReduce</a:t>
            </a:r>
          </a:p>
          <a:p>
            <a:r>
              <a:rPr lang="fr-FR" dirty="0"/>
              <a:t>Gère les objets complexes de Python</a:t>
            </a:r>
          </a:p>
          <a:p>
            <a:r>
              <a:rPr lang="fr-FR" dirty="0"/>
              <a:t>Flux de travail multi-étapes MapReduce</a:t>
            </a:r>
          </a:p>
          <a:p>
            <a:r>
              <a:rPr lang="fr-FR" dirty="0"/>
              <a:t>Choisir facilement l'exécution locale sur le cluster Hadoop</a:t>
            </a:r>
          </a:p>
          <a:p>
            <a:r>
              <a:rPr lang="fr-FR" dirty="0"/>
              <a:t>Excellente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4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F0150-EEDB-9440-572D-F2815E55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1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9E414F-635D-0ADD-DD36-15D51A4D1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Définir la logique de programmation MapReduce</a:t>
            </a:r>
          </a:p>
          <a:p>
            <a:r>
              <a:rPr lang="fr-FR" dirty="0" err="1"/>
              <a:t>Map</a:t>
            </a:r>
            <a:endParaRPr lang="fr-FR" dirty="0"/>
          </a:p>
          <a:p>
            <a:pPr lvl="1"/>
            <a:r>
              <a:rPr lang="fr-FR" dirty="0"/>
              <a:t>Quelle clé </a:t>
            </a:r>
          </a:p>
          <a:p>
            <a:pPr lvl="1"/>
            <a:r>
              <a:rPr lang="fr-FR" dirty="0"/>
              <a:t>Quelle valeur </a:t>
            </a:r>
          </a:p>
          <a:p>
            <a:r>
              <a:rPr lang="fr-FR" dirty="0" err="1"/>
              <a:t>Reduce</a:t>
            </a:r>
            <a:endParaRPr lang="fr-FR" dirty="0"/>
          </a:p>
          <a:p>
            <a:pPr lvl="1"/>
            <a:r>
              <a:rPr lang="fr-FR" dirty="0"/>
              <a:t>Quelle clé </a:t>
            </a:r>
          </a:p>
          <a:p>
            <a:pPr lvl="1"/>
            <a:r>
              <a:rPr lang="fr-FR" dirty="0"/>
              <a:t>Quelle valeur</a:t>
            </a:r>
          </a:p>
          <a:p>
            <a:r>
              <a:rPr lang="fr-FR" dirty="0"/>
              <a:t>Importer la </a:t>
            </a:r>
            <a:r>
              <a:rPr lang="fr-FR" dirty="0" err="1"/>
              <a:t>librairi</a:t>
            </a:r>
            <a:r>
              <a:rPr lang="fr-FR" dirty="0"/>
              <a:t> </a:t>
            </a:r>
            <a:r>
              <a:rPr lang="fr-FR" dirty="0" err="1"/>
              <a:t>MRJob</a:t>
            </a:r>
            <a:endParaRPr lang="fr-FR" dirty="0"/>
          </a:p>
          <a:p>
            <a:r>
              <a:rPr lang="fr-FR" dirty="0"/>
              <a:t>Écrire la fonction 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Écrire la fonction </a:t>
            </a:r>
            <a:r>
              <a:rPr lang="fr-FR" dirty="0" err="1"/>
              <a:t>Reduce</a:t>
            </a:r>
            <a:endParaRPr lang="fr-FR" dirty="0"/>
          </a:p>
          <a:p>
            <a:pPr lvl="1"/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4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DC72D-0016-87CA-F3EA-647E572B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581459-DDC7-DC1D-3E47-0CAF0609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Mode local </a:t>
            </a:r>
          </a:p>
          <a:p>
            <a:pPr marL="0" indent="0">
              <a:buNone/>
            </a:pPr>
            <a:r>
              <a:rPr lang="fr-FR" dirty="0"/>
              <a:t>- Sortir dans un fichier </a:t>
            </a:r>
          </a:p>
          <a:p>
            <a:pPr marL="0" indent="0">
              <a:buNone/>
            </a:pPr>
            <a:r>
              <a:rPr lang="fr-FR" dirty="0"/>
              <a:t>python MonScript.py </a:t>
            </a:r>
            <a:r>
              <a:rPr lang="fr-FR" dirty="0" err="1"/>
              <a:t>Input_Data_path</a:t>
            </a:r>
            <a:r>
              <a:rPr lang="fr-FR" dirty="0"/>
              <a:t> &gt; </a:t>
            </a:r>
            <a:r>
              <a:rPr lang="fr-FR" dirty="0" err="1"/>
              <a:t>output_File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Sortir sur la console</a:t>
            </a:r>
          </a:p>
          <a:p>
            <a:pPr marL="0" indent="0">
              <a:buNone/>
            </a:pPr>
            <a:r>
              <a:rPr lang="fr-FR" dirty="0"/>
              <a:t>python MonScript.py </a:t>
            </a:r>
            <a:r>
              <a:rPr lang="fr-FR" dirty="0" err="1"/>
              <a:t>Input_Data_path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Mode HDFS</a:t>
            </a:r>
          </a:p>
          <a:p>
            <a:pPr marL="0" indent="0">
              <a:buNone/>
            </a:pPr>
            <a:r>
              <a:rPr lang="fr-FR" dirty="0"/>
              <a:t>python MonScript.py -r </a:t>
            </a:r>
            <a:r>
              <a:rPr lang="fr-FR" dirty="0" err="1"/>
              <a:t>hadoop</a:t>
            </a:r>
            <a:r>
              <a:rPr lang="fr-FR" dirty="0"/>
              <a:t> hdfs://Input_data_path -o/</a:t>
            </a:r>
            <a:r>
              <a:rPr lang="fr-FR" dirty="0" err="1"/>
              <a:t>Output_folder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1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4A472-251D-AC19-A25F-377E71D6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Hive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2E1EC-D261-FA63-0D72-6689DA07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Initialement développé par Facebook. Maintenant Open Source</a:t>
            </a:r>
          </a:p>
          <a:p>
            <a:r>
              <a:rPr lang="fr-FR" dirty="0"/>
              <a:t>Une infrastructure d'entrepôt de données construit sur Hadoop</a:t>
            </a:r>
          </a:p>
          <a:p>
            <a:r>
              <a:rPr lang="fr-FR" dirty="0"/>
              <a:t>Principes de base</a:t>
            </a:r>
          </a:p>
          <a:p>
            <a:pPr lvl="1"/>
            <a:r>
              <a:rPr lang="fr-FR" dirty="0"/>
              <a:t>Langage déclaratif (</a:t>
            </a:r>
            <a:r>
              <a:rPr lang="fr-FR" dirty="0" err="1"/>
              <a:t>dialect</a:t>
            </a:r>
            <a:r>
              <a:rPr lang="fr-FR" dirty="0"/>
              <a:t> SQL mais pas vraiment SQL)</a:t>
            </a:r>
          </a:p>
          <a:p>
            <a:pPr lvl="1"/>
            <a:r>
              <a:rPr lang="fr-FR" dirty="0"/>
              <a:t>Permet de voir les données non structurées  ressemblant a des  tables indépendamment de comment elles sont vraiment stockées</a:t>
            </a:r>
          </a:p>
          <a:p>
            <a:pPr lvl="1"/>
            <a:r>
              <a:rPr lang="fr-FR" dirty="0"/>
              <a:t>Extensibilité - Types, fonctions, formats, Scripts</a:t>
            </a:r>
          </a:p>
          <a:p>
            <a:pPr lvl="1"/>
            <a:r>
              <a:rPr lang="fr-FR" dirty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3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DAAF9-7B2A-14AC-B599-6FA5A000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err="1"/>
              <a:t>Composants</a:t>
            </a:r>
            <a:r>
              <a:rPr lang="en-US" altLang="fr-FR" dirty="0"/>
              <a:t> Hive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306CC-5A96-3AF0-EB8A-7498F820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Shell: permet des requêtes interactives</a:t>
            </a:r>
          </a:p>
          <a:p>
            <a:r>
              <a:rPr lang="fr-FR" dirty="0"/>
              <a:t>Driver: gestion des sessions, chercher, exécuter</a:t>
            </a:r>
          </a:p>
          <a:p>
            <a:r>
              <a:rPr lang="fr-FR" dirty="0"/>
              <a:t>Compiler: analyser, planifier, optimiser</a:t>
            </a:r>
          </a:p>
          <a:p>
            <a:r>
              <a:rPr lang="fr-FR" dirty="0"/>
              <a:t>moteur d'exécution: DAG d'étapes (MR, HDFS, métadonnées)</a:t>
            </a:r>
          </a:p>
          <a:p>
            <a:r>
              <a:rPr lang="fr-FR" dirty="0" err="1"/>
              <a:t>Metastore</a:t>
            </a:r>
            <a:r>
              <a:rPr lang="fr-FR" dirty="0"/>
              <a:t>: schéma, emplacement dans HDFS, </a:t>
            </a:r>
            <a:r>
              <a:rPr lang="fr-FR" dirty="0" err="1"/>
              <a:t>etc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1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943E4-F23E-E2AE-6424-01C250D7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</a:t>
            </a:r>
            <a:r>
              <a:rPr lang="fr-FR" dirty="0"/>
              <a:t>è</a:t>
            </a:r>
            <a:r>
              <a:rPr lang="en-US" dirty="0"/>
              <a:t>le de Donn</a:t>
            </a:r>
            <a:r>
              <a:rPr lang="fr-FR" dirty="0"/>
              <a:t>é</a:t>
            </a:r>
            <a:r>
              <a:rPr lang="en-US" dirty="0"/>
              <a:t>es Hive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413D9B-7F91-4CD2-67C9-B281B477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sz="3500" b="1" dirty="0"/>
              <a:t>Tables</a:t>
            </a:r>
          </a:p>
          <a:p>
            <a:r>
              <a:rPr lang="fr-FR" sz="3500" dirty="0"/>
              <a:t>Chaque table possède un répertoire correspondant dans HDFS</a:t>
            </a:r>
          </a:p>
          <a:p>
            <a:pPr lvl="1"/>
            <a:r>
              <a:rPr lang="fr-FR" sz="3100" dirty="0"/>
              <a:t>Les données sont stockées sous forme de fichiers dans ce répertoire</a:t>
            </a:r>
          </a:p>
          <a:p>
            <a:pPr lvl="1"/>
            <a:r>
              <a:rPr lang="fr-FR" sz="3200" dirty="0"/>
              <a:t>analogue à des tables relationnelles</a:t>
            </a:r>
          </a:p>
          <a:p>
            <a:pPr marL="118872" indent="0">
              <a:buNone/>
            </a:pPr>
            <a:r>
              <a:rPr lang="en-US" sz="4000" b="1" dirty="0"/>
              <a:t>Buckets</a:t>
            </a:r>
          </a:p>
          <a:p>
            <a:r>
              <a:rPr lang="fr-FR" sz="4000" dirty="0"/>
              <a:t>Les données de chaque partition divisés en </a:t>
            </a:r>
            <a:r>
              <a:rPr lang="en-US" sz="4000" dirty="0"/>
              <a:t>buckets (</a:t>
            </a:r>
            <a:r>
              <a:rPr lang="fr-FR" sz="4000" dirty="0"/>
              <a:t>seaux)</a:t>
            </a:r>
          </a:p>
          <a:p>
            <a:r>
              <a:rPr lang="fr-FR" sz="4000" dirty="0"/>
              <a:t>Sur la base d'une fonction de hachage de la colonne</a:t>
            </a:r>
          </a:p>
          <a:p>
            <a:r>
              <a:rPr lang="fr-FR" sz="4000" dirty="0"/>
              <a:t>Chaque </a:t>
            </a:r>
            <a:r>
              <a:rPr lang="fr-FR" sz="4000" dirty="0" err="1"/>
              <a:t>bucket</a:t>
            </a:r>
            <a:r>
              <a:rPr lang="fr-FR" sz="4000" dirty="0"/>
              <a:t> est stocké sous forme de fichier dans le répertoire de la partition</a:t>
            </a:r>
            <a:endParaRPr lang="en-US" sz="4000" dirty="0"/>
          </a:p>
          <a:p>
            <a:pPr lvl="1"/>
            <a:endParaRPr lang="fr-FR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943E4-F23E-E2AE-6424-01C250D7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de données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413D9B-7F91-4CD2-67C9-B281B477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Tous les types de données dans </a:t>
            </a:r>
            <a:r>
              <a:rPr lang="fr-FR" dirty="0" err="1"/>
              <a:t>Hive</a:t>
            </a:r>
            <a:r>
              <a:rPr lang="fr-FR" dirty="0"/>
              <a:t> sont classés en quatre types:</a:t>
            </a:r>
          </a:p>
          <a:p>
            <a:pPr lvl="1"/>
            <a:r>
              <a:rPr lang="fr-FR" dirty="0"/>
              <a:t>Types Colonne</a:t>
            </a:r>
          </a:p>
          <a:p>
            <a:pPr lvl="1"/>
            <a:r>
              <a:rPr lang="fr-FR" dirty="0"/>
              <a:t>Texte</a:t>
            </a:r>
          </a:p>
          <a:p>
            <a:pPr lvl="1"/>
            <a:r>
              <a:rPr lang="fr-FR" dirty="0" err="1"/>
              <a:t>Valueurs</a:t>
            </a:r>
            <a:r>
              <a:rPr lang="fr-FR" dirty="0"/>
              <a:t> </a:t>
            </a:r>
            <a:r>
              <a:rPr lang="fr-FR" dirty="0" err="1"/>
              <a:t>Null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Types Complexes :</a:t>
            </a:r>
          </a:p>
          <a:p>
            <a:pPr lvl="2"/>
            <a:r>
              <a:rPr lang="fr-FR" dirty="0" err="1"/>
              <a:t>Arrays</a:t>
            </a:r>
            <a:endParaRPr lang="fr-FR" dirty="0"/>
          </a:p>
          <a:p>
            <a:pPr lvl="2"/>
            <a:r>
              <a:rPr lang="fr-FR" dirty="0"/>
              <a:t>Similaire aux tableaux en  Java. </a:t>
            </a:r>
          </a:p>
          <a:p>
            <a:pPr lvl="3"/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Syntax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ARRAY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data_type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CA" dirty="0"/>
          </a:p>
          <a:p>
            <a:pPr lvl="2"/>
            <a:r>
              <a:rPr lang="en-CA" dirty="0"/>
              <a:t>Maps</a:t>
            </a:r>
          </a:p>
          <a:p>
            <a:pPr lvl="3"/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Syntax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MAP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primitive_type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data_type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CA" dirty="0"/>
          </a:p>
          <a:p>
            <a:pPr lvl="2"/>
            <a:r>
              <a:rPr lang="en-CA" dirty="0" err="1"/>
              <a:t>Similaire</a:t>
            </a:r>
            <a:r>
              <a:rPr lang="en-CA" dirty="0"/>
              <a:t> aux Maps </a:t>
            </a:r>
            <a:r>
              <a:rPr lang="en-CA" dirty="0" err="1"/>
              <a:t>en</a:t>
            </a:r>
            <a:r>
              <a:rPr lang="en-CA" dirty="0"/>
              <a:t> Java .</a:t>
            </a:r>
            <a:endParaRPr lang="fr-FR" dirty="0"/>
          </a:p>
          <a:p>
            <a:pPr lvl="2"/>
            <a:r>
              <a:rPr lang="fr-FR" dirty="0" err="1"/>
              <a:t>Structs</a:t>
            </a:r>
            <a:r>
              <a:rPr lang="fr-FR" dirty="0"/>
              <a:t> </a:t>
            </a:r>
          </a:p>
          <a:p>
            <a:pPr lvl="3"/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Syntax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STRUCT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col_name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data_type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COMMENT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col_comment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],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...&gt;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fr-FR" dirty="0"/>
          </a:p>
          <a:p>
            <a:pPr lvl="1"/>
            <a:r>
              <a:rPr lang="fr-FR" dirty="0"/>
              <a:t>Similaire à l'utilisation des données complexes avec un commentaire.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3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5B05C-636A-743B-06F3-077865D3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Load</a:t>
            </a:r>
            <a:r>
              <a:rPr lang="fr-FR" dirty="0"/>
              <a:t> Data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FCFEC-272E-F72F-8311-D0789C33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Syntaxe générale </a:t>
            </a:r>
          </a:p>
          <a:p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LOAD DATA [LOCAL] INPATH '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filepath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' [OVERWRITE] INTO TABLE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tablename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[PARTITION (partcol1=val1, partcol2=val2 ...)]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fr-FR" dirty="0"/>
          </a:p>
          <a:p>
            <a:r>
              <a:rPr lang="fr-FR" dirty="0"/>
              <a:t>Les données sont chargées dans </a:t>
            </a:r>
            <a:r>
              <a:rPr lang="fr-FR" dirty="0" err="1"/>
              <a:t>Hive</a:t>
            </a:r>
            <a:r>
              <a:rPr lang="fr-FR" dirty="0"/>
              <a:t> avec la déclaration de </a:t>
            </a:r>
            <a:r>
              <a:rPr lang="fr-FR" b="1" dirty="0">
                <a:solidFill>
                  <a:schemeClr val="accent6"/>
                </a:solidFill>
              </a:rPr>
              <a:t>INPATH LOAD DATA </a:t>
            </a:r>
          </a:p>
          <a:p>
            <a:pPr lvl="1"/>
            <a:r>
              <a:rPr lang="fr-FR" dirty="0"/>
              <a:t>Suppose que les données sont déjà dans HDFS</a:t>
            </a:r>
          </a:p>
          <a:p>
            <a:r>
              <a:rPr lang="fr-FR" dirty="0"/>
              <a:t>Si les données sont sur le système de fichiers local</a:t>
            </a:r>
          </a:p>
          <a:p>
            <a:pPr marL="118872" indent="0">
              <a:buNone/>
            </a:pPr>
            <a:r>
              <a:rPr lang="fr-FR" dirty="0">
                <a:sym typeface="Wingdings" panose="05000000000000000000" pitchFamily="2" charset="2"/>
              </a:rPr>
              <a:t>	</a:t>
            </a:r>
            <a:r>
              <a:rPr lang="fr-FR" dirty="0"/>
              <a:t> utilisez </a:t>
            </a:r>
            <a:r>
              <a:rPr lang="fr-FR" b="1" dirty="0">
                <a:solidFill>
                  <a:schemeClr val="accent6"/>
                </a:solidFill>
              </a:rPr>
              <a:t>LOAD DATA LOCAL INPATH </a:t>
            </a:r>
          </a:p>
          <a:p>
            <a:pPr lvl="1"/>
            <a:r>
              <a:rPr lang="fr-FR" dirty="0"/>
              <a:t>charge automatiquement dans HDFS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4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8EB08-8E61-F53C-9785-BF290D8E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Ecrire les résultats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EF74DA-74CF-3EA6-489B-F8651F89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répertoire  HDFS  pour la sortie</a:t>
            </a:r>
            <a:endParaRPr lang="en-US" dirty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INSERT OVERWRITE DIRECTORY </a:t>
            </a:r>
            <a:r>
              <a:rPr lang="en-US" dirty="0"/>
              <a:t>'/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hdfs_out</a:t>
            </a:r>
            <a:r>
              <a:rPr lang="en-US" dirty="0"/>
              <a:t>' </a:t>
            </a:r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 </a:t>
            </a:r>
            <a:r>
              <a:rPr lang="en-US" dirty="0"/>
              <a:t>sample </a:t>
            </a:r>
            <a:r>
              <a:rPr lang="en-US" b="1" dirty="0"/>
              <a:t>WHERE</a:t>
            </a:r>
            <a:r>
              <a:rPr lang="en-US" dirty="0"/>
              <a:t> ds='2012-02-24';</a:t>
            </a:r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fr-FR" dirty="0"/>
              <a:t>Créer un répertoire  local  pour la sortie</a:t>
            </a:r>
            <a:endParaRPr lang="en-US" dirty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INSERT OVERWRITE LOCAL DIRECTORY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'/</a:t>
            </a:r>
            <a:r>
              <a:rPr lang="en-US" dirty="0" err="1"/>
              <a:t>tmp</a:t>
            </a:r>
            <a:r>
              <a:rPr lang="en-US" dirty="0"/>
              <a:t>/hive-</a:t>
            </a:r>
            <a:r>
              <a:rPr lang="en-US" dirty="0" err="1"/>
              <a:t>fichier</a:t>
            </a:r>
            <a:r>
              <a:rPr lang="en-US" dirty="0"/>
              <a:t>-out' </a:t>
            </a:r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sample;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N.B.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devrez</a:t>
            </a:r>
            <a:r>
              <a:rPr lang="en-US" dirty="0"/>
              <a:t> installer </a:t>
            </a:r>
            <a:r>
              <a:rPr lang="en-US" dirty="0" err="1"/>
              <a:t>cloudera</a:t>
            </a:r>
            <a:r>
              <a:rPr lang="en-US" dirty="0"/>
              <a:t> sur </a:t>
            </a:r>
            <a:r>
              <a:rPr lang="en-US" dirty="0" err="1"/>
              <a:t>une</a:t>
            </a:r>
            <a:r>
              <a:rPr lang="en-US" dirty="0"/>
              <a:t> machine pour </a:t>
            </a:r>
            <a:r>
              <a:rPr lang="en-US" dirty="0" err="1"/>
              <a:t>rouler</a:t>
            </a:r>
            <a:r>
              <a:rPr lang="en-US" dirty="0"/>
              <a:t> le </a:t>
            </a:r>
            <a:r>
              <a:rPr lang="en-US"/>
              <a:t>code.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4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BEF67-D1A7-2690-2980-16D768FE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de Hadoop</a:t>
            </a:r>
            <a:endParaRPr lang="en-US" dirty="0"/>
          </a:p>
        </p:txBody>
      </p:sp>
      <p:pic>
        <p:nvPicPr>
          <p:cNvPr id="4" name="Picture 2" descr="http://media.bestofmicro.com/X/8/430172/original/yarn.png">
            <a:extLst>
              <a:ext uri="{FF2B5EF4-FFF2-40B4-BE49-F238E27FC236}">
                <a16:creationId xmlns:a16="http://schemas.microsoft.com/office/drawing/2014/main" id="{2FF9F594-59C4-19E4-D1AF-C2A462A149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2291556"/>
            <a:ext cx="8172450" cy="3419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74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82046-CADB-E4AB-760C-029453D2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Composantes</a:t>
            </a:r>
            <a:r>
              <a:rPr lang="en-CA" dirty="0"/>
              <a:t> Hadoop 2.X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2A064A-798B-3D55-34FC-CE233C09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2" name="Rounded Rectangle 57">
            <a:extLst>
              <a:ext uri="{FF2B5EF4-FFF2-40B4-BE49-F238E27FC236}">
                <a16:creationId xmlns:a16="http://schemas.microsoft.com/office/drawing/2014/main" id="{AD767ACE-DABE-6115-0B1B-6DBDEBEF65BD}"/>
              </a:ext>
            </a:extLst>
          </p:cNvPr>
          <p:cNvSpPr/>
          <p:nvPr/>
        </p:nvSpPr>
        <p:spPr>
          <a:xfrm>
            <a:off x="3345179" y="1804419"/>
            <a:ext cx="4663515" cy="515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6262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IN" dirty="0">
                <a:solidFill>
                  <a:srgbClr val="262626"/>
                </a:solidFill>
                <a:latin typeface="Consolas" charset="0"/>
                <a:ea typeface="Consolas" charset="0"/>
                <a:cs typeface="Consolas" charset="0"/>
              </a:rPr>
              <a:t>Hadoop 2.x Core Components </a:t>
            </a:r>
          </a:p>
          <a:p>
            <a:pPr algn="ctr"/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63" name="Group 58">
            <a:extLst>
              <a:ext uri="{FF2B5EF4-FFF2-40B4-BE49-F238E27FC236}">
                <a16:creationId xmlns:a16="http://schemas.microsoft.com/office/drawing/2014/main" id="{4C9A947E-0581-E1C0-8B52-6EA176D2DE89}"/>
              </a:ext>
            </a:extLst>
          </p:cNvPr>
          <p:cNvGrpSpPr/>
          <p:nvPr/>
        </p:nvGrpSpPr>
        <p:grpSpPr>
          <a:xfrm>
            <a:off x="2627316" y="2224674"/>
            <a:ext cx="7278409" cy="1516666"/>
            <a:chOff x="2291609" y="1221107"/>
            <a:chExt cx="4789873" cy="1260381"/>
          </a:xfrm>
        </p:grpSpPr>
        <p:cxnSp>
          <p:nvCxnSpPr>
            <p:cNvPr id="64" name="Straight Arrow Connector 59">
              <a:extLst>
                <a:ext uri="{FF2B5EF4-FFF2-40B4-BE49-F238E27FC236}">
                  <a16:creationId xmlns:a16="http://schemas.microsoft.com/office/drawing/2014/main" id="{31E32463-A679-8312-B7BB-991CE8CA756F}"/>
                </a:ext>
              </a:extLst>
            </p:cNvPr>
            <p:cNvCxnSpPr/>
            <p:nvPr/>
          </p:nvCxnSpPr>
          <p:spPr>
            <a:xfrm flipH="1">
              <a:off x="4486073" y="1221107"/>
              <a:ext cx="1566" cy="46020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0">
              <a:extLst>
                <a:ext uri="{FF2B5EF4-FFF2-40B4-BE49-F238E27FC236}">
                  <a16:creationId xmlns:a16="http://schemas.microsoft.com/office/drawing/2014/main" id="{4DC46DEC-9A4D-DA5E-6103-04956B0D6B1A}"/>
                </a:ext>
              </a:extLst>
            </p:cNvPr>
            <p:cNvCxnSpPr/>
            <p:nvPr/>
          </p:nvCxnSpPr>
          <p:spPr>
            <a:xfrm flipH="1">
              <a:off x="2696712" y="1679862"/>
              <a:ext cx="375057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1">
              <a:extLst>
                <a:ext uri="{FF2B5EF4-FFF2-40B4-BE49-F238E27FC236}">
                  <a16:creationId xmlns:a16="http://schemas.microsoft.com/office/drawing/2014/main" id="{4DCE7C3E-8231-9D11-A0FC-6E712CBC4B9E}"/>
                </a:ext>
              </a:extLst>
            </p:cNvPr>
            <p:cNvCxnSpPr/>
            <p:nvPr/>
          </p:nvCxnSpPr>
          <p:spPr>
            <a:xfrm>
              <a:off x="2701047" y="1679862"/>
              <a:ext cx="0" cy="36576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2">
              <a:extLst>
                <a:ext uri="{FF2B5EF4-FFF2-40B4-BE49-F238E27FC236}">
                  <a16:creationId xmlns:a16="http://schemas.microsoft.com/office/drawing/2014/main" id="{F97554C5-E391-A08F-CE53-B7ECB374033D}"/>
                </a:ext>
              </a:extLst>
            </p:cNvPr>
            <p:cNvCxnSpPr/>
            <p:nvPr/>
          </p:nvCxnSpPr>
          <p:spPr>
            <a:xfrm>
              <a:off x="6442954" y="1679862"/>
              <a:ext cx="0" cy="36576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3">
              <a:extLst>
                <a:ext uri="{FF2B5EF4-FFF2-40B4-BE49-F238E27FC236}">
                  <a16:creationId xmlns:a16="http://schemas.microsoft.com/office/drawing/2014/main" id="{069CDA66-C017-D6FD-C68A-9CAD4DB0D75F}"/>
                </a:ext>
              </a:extLst>
            </p:cNvPr>
            <p:cNvGrpSpPr/>
            <p:nvPr/>
          </p:nvGrpSpPr>
          <p:grpSpPr>
            <a:xfrm>
              <a:off x="2291609" y="2054675"/>
              <a:ext cx="1043631" cy="426813"/>
              <a:chOff x="3689367" y="3319960"/>
              <a:chExt cx="1043631" cy="426813"/>
            </a:xfrm>
          </p:grpSpPr>
          <p:sp>
            <p:nvSpPr>
              <p:cNvPr id="72" name="Rounded Rectangle 67">
                <a:extLst>
                  <a:ext uri="{FF2B5EF4-FFF2-40B4-BE49-F238E27FC236}">
                    <a16:creationId xmlns:a16="http://schemas.microsoft.com/office/drawing/2014/main" id="{5ECEDEB0-4A5B-A7D9-71F4-DE4E7C148120}"/>
                  </a:ext>
                </a:extLst>
              </p:cNvPr>
              <p:cNvSpPr/>
              <p:nvPr/>
            </p:nvSpPr>
            <p:spPr>
              <a:xfrm>
                <a:off x="3689367" y="3319960"/>
                <a:ext cx="810205" cy="39196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93E16D4-0BFB-38BD-D28D-ACED90302A39}"/>
                  </a:ext>
                </a:extLst>
              </p:cNvPr>
              <p:cNvSpPr/>
              <p:nvPr/>
            </p:nvSpPr>
            <p:spPr>
              <a:xfrm>
                <a:off x="3811378" y="3377441"/>
                <a:ext cx="921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14337"/>
                <a:r>
                  <a:rPr lang="en-IN" dirty="0">
                    <a:solidFill>
                      <a:srgbClr val="262626"/>
                    </a:solidFill>
                    <a:latin typeface="Consolas" charset="0"/>
                    <a:ea typeface="Consolas" charset="0"/>
                    <a:cs typeface="Consolas" charset="0"/>
                  </a:rPr>
                  <a:t>HDFS</a:t>
                </a:r>
              </a:p>
            </p:txBody>
          </p:sp>
        </p:grpSp>
        <p:grpSp>
          <p:nvGrpSpPr>
            <p:cNvPr id="69" name="Group 64">
              <a:extLst>
                <a:ext uri="{FF2B5EF4-FFF2-40B4-BE49-F238E27FC236}">
                  <a16:creationId xmlns:a16="http://schemas.microsoft.com/office/drawing/2014/main" id="{A4B2E353-B6B2-1FDF-C464-91607EC6F415}"/>
                </a:ext>
              </a:extLst>
            </p:cNvPr>
            <p:cNvGrpSpPr/>
            <p:nvPr/>
          </p:nvGrpSpPr>
          <p:grpSpPr>
            <a:xfrm>
              <a:off x="6037851" y="2045623"/>
              <a:ext cx="1043631" cy="426812"/>
              <a:chOff x="3689367" y="3319961"/>
              <a:chExt cx="1043631" cy="426812"/>
            </a:xfrm>
          </p:grpSpPr>
          <p:sp>
            <p:nvSpPr>
              <p:cNvPr id="70" name="Rounded Rectangle 65">
                <a:extLst>
                  <a:ext uri="{FF2B5EF4-FFF2-40B4-BE49-F238E27FC236}">
                    <a16:creationId xmlns:a16="http://schemas.microsoft.com/office/drawing/2014/main" id="{AF438285-3517-5BBA-17C6-C2B9BDE87ECA}"/>
                  </a:ext>
                </a:extLst>
              </p:cNvPr>
              <p:cNvSpPr/>
              <p:nvPr/>
            </p:nvSpPr>
            <p:spPr>
              <a:xfrm>
                <a:off x="3689367" y="3319961"/>
                <a:ext cx="810205" cy="3887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C272264-0E43-31D4-5254-F7B33B737EDD}"/>
                  </a:ext>
                </a:extLst>
              </p:cNvPr>
              <p:cNvSpPr/>
              <p:nvPr/>
            </p:nvSpPr>
            <p:spPr>
              <a:xfrm>
                <a:off x="3811378" y="3377441"/>
                <a:ext cx="921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14337"/>
                <a:r>
                  <a:rPr lang="en-IN" dirty="0">
                    <a:solidFill>
                      <a:srgbClr val="262626"/>
                    </a:solidFill>
                    <a:latin typeface="Consolas" charset="0"/>
                    <a:ea typeface="Consolas" charset="0"/>
                    <a:cs typeface="Consolas" charset="0"/>
                  </a:rPr>
                  <a:t>YARN</a:t>
                </a:r>
              </a:p>
            </p:txBody>
          </p:sp>
        </p:grp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F8FBB923-0F85-1302-CB8E-0E3287F0BCE6}"/>
              </a:ext>
            </a:extLst>
          </p:cNvPr>
          <p:cNvSpPr/>
          <p:nvPr/>
        </p:nvSpPr>
        <p:spPr>
          <a:xfrm>
            <a:off x="2093683" y="4327326"/>
            <a:ext cx="3427191" cy="216554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5" name="Rounded Rectangle 70">
            <a:extLst>
              <a:ext uri="{FF2B5EF4-FFF2-40B4-BE49-F238E27FC236}">
                <a16:creationId xmlns:a16="http://schemas.microsoft.com/office/drawing/2014/main" id="{FF8E9023-A9EE-434E-AD34-FD98CFA73B47}"/>
              </a:ext>
            </a:extLst>
          </p:cNvPr>
          <p:cNvSpPr/>
          <p:nvPr/>
        </p:nvSpPr>
        <p:spPr>
          <a:xfrm>
            <a:off x="3507641" y="5667172"/>
            <a:ext cx="1706070" cy="468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DataNode </a:t>
            </a:r>
          </a:p>
        </p:txBody>
      </p:sp>
      <p:sp>
        <p:nvSpPr>
          <p:cNvPr id="76" name="Rounded Rectangle 71">
            <a:extLst>
              <a:ext uri="{FF2B5EF4-FFF2-40B4-BE49-F238E27FC236}">
                <a16:creationId xmlns:a16="http://schemas.microsoft.com/office/drawing/2014/main" id="{0518643F-7536-A72A-FA32-C5388AA422E1}"/>
              </a:ext>
            </a:extLst>
          </p:cNvPr>
          <p:cNvSpPr/>
          <p:nvPr/>
        </p:nvSpPr>
        <p:spPr>
          <a:xfrm>
            <a:off x="3721283" y="4485579"/>
            <a:ext cx="1633409" cy="468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NameNode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910A7E-08CA-885A-CD7D-492290EEFF2C}"/>
              </a:ext>
            </a:extLst>
          </p:cNvPr>
          <p:cNvSpPr/>
          <p:nvPr/>
        </p:nvSpPr>
        <p:spPr>
          <a:xfrm>
            <a:off x="7727180" y="4380633"/>
            <a:ext cx="2416550" cy="204279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8" name="Rounded Rectangle 73">
            <a:extLst>
              <a:ext uri="{FF2B5EF4-FFF2-40B4-BE49-F238E27FC236}">
                <a16:creationId xmlns:a16="http://schemas.microsoft.com/office/drawing/2014/main" id="{36FB1557-86D6-0F86-37EC-BBB8DC9A023A}"/>
              </a:ext>
            </a:extLst>
          </p:cNvPr>
          <p:cNvSpPr/>
          <p:nvPr/>
        </p:nvSpPr>
        <p:spPr>
          <a:xfrm>
            <a:off x="7791666" y="4479216"/>
            <a:ext cx="2332747" cy="468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Resource Manager</a:t>
            </a:r>
          </a:p>
        </p:txBody>
      </p:sp>
      <p:sp>
        <p:nvSpPr>
          <p:cNvPr id="79" name="Rounded Rectangle 74">
            <a:extLst>
              <a:ext uri="{FF2B5EF4-FFF2-40B4-BE49-F238E27FC236}">
                <a16:creationId xmlns:a16="http://schemas.microsoft.com/office/drawing/2014/main" id="{B94FE206-B461-B481-9438-1AF0CCE6C1D2}"/>
              </a:ext>
            </a:extLst>
          </p:cNvPr>
          <p:cNvSpPr/>
          <p:nvPr/>
        </p:nvSpPr>
        <p:spPr>
          <a:xfrm>
            <a:off x="7769081" y="5667172"/>
            <a:ext cx="2332747" cy="468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Node Manager </a:t>
            </a:r>
          </a:p>
        </p:txBody>
      </p:sp>
      <p:cxnSp>
        <p:nvCxnSpPr>
          <p:cNvPr id="80" name="Straight Arrow Connector 75">
            <a:extLst>
              <a:ext uri="{FF2B5EF4-FFF2-40B4-BE49-F238E27FC236}">
                <a16:creationId xmlns:a16="http://schemas.microsoft.com/office/drawing/2014/main" id="{206A7DE0-637C-8F10-D105-0497B36E8499}"/>
              </a:ext>
            </a:extLst>
          </p:cNvPr>
          <p:cNvCxnSpPr>
            <a:stCxn id="76" idx="3"/>
            <a:endCxn id="84" idx="1"/>
          </p:cNvCxnSpPr>
          <p:nvPr/>
        </p:nvCxnSpPr>
        <p:spPr>
          <a:xfrm>
            <a:off x="5354692" y="4719693"/>
            <a:ext cx="722642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76">
            <a:extLst>
              <a:ext uri="{FF2B5EF4-FFF2-40B4-BE49-F238E27FC236}">
                <a16:creationId xmlns:a16="http://schemas.microsoft.com/office/drawing/2014/main" id="{C4672A6D-ACB2-366A-B0B0-B033AFC0121E}"/>
              </a:ext>
            </a:extLst>
          </p:cNvPr>
          <p:cNvCxnSpPr>
            <a:stCxn id="75" idx="3"/>
            <a:endCxn id="85" idx="1"/>
          </p:cNvCxnSpPr>
          <p:nvPr/>
        </p:nvCxnSpPr>
        <p:spPr>
          <a:xfrm flipV="1">
            <a:off x="5213711" y="5886959"/>
            <a:ext cx="736622" cy="14327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77">
            <a:extLst>
              <a:ext uri="{FF2B5EF4-FFF2-40B4-BE49-F238E27FC236}">
                <a16:creationId xmlns:a16="http://schemas.microsoft.com/office/drawing/2014/main" id="{AD43A24B-6D29-81F8-5147-F048F3D659E2}"/>
              </a:ext>
            </a:extLst>
          </p:cNvPr>
          <p:cNvCxnSpPr>
            <a:stCxn id="78" idx="1"/>
            <a:endCxn id="84" idx="3"/>
          </p:cNvCxnSpPr>
          <p:nvPr/>
        </p:nvCxnSpPr>
        <p:spPr>
          <a:xfrm flipH="1">
            <a:off x="7054529" y="4713330"/>
            <a:ext cx="737137" cy="636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78">
            <a:extLst>
              <a:ext uri="{FF2B5EF4-FFF2-40B4-BE49-F238E27FC236}">
                <a16:creationId xmlns:a16="http://schemas.microsoft.com/office/drawing/2014/main" id="{18B8CE86-28C4-8667-B269-6D449E9147DF}"/>
              </a:ext>
            </a:extLst>
          </p:cNvPr>
          <p:cNvCxnSpPr>
            <a:stCxn id="79" idx="1"/>
            <a:endCxn id="85" idx="3"/>
          </p:cNvCxnSpPr>
          <p:nvPr/>
        </p:nvCxnSpPr>
        <p:spPr>
          <a:xfrm flipH="1" flipV="1">
            <a:off x="7210385" y="5886959"/>
            <a:ext cx="558696" cy="14327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9">
            <a:extLst>
              <a:ext uri="{FF2B5EF4-FFF2-40B4-BE49-F238E27FC236}">
                <a16:creationId xmlns:a16="http://schemas.microsoft.com/office/drawing/2014/main" id="{1DBA65B5-F0A7-7F00-90C2-BA4DEECFB9C0}"/>
              </a:ext>
            </a:extLst>
          </p:cNvPr>
          <p:cNvSpPr txBox="1"/>
          <p:nvPr/>
        </p:nvSpPr>
        <p:spPr>
          <a:xfrm>
            <a:off x="6077334" y="4535027"/>
            <a:ext cx="97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Master</a:t>
            </a:r>
          </a:p>
        </p:txBody>
      </p:sp>
      <p:sp>
        <p:nvSpPr>
          <p:cNvPr id="85" name="TextBox 80">
            <a:extLst>
              <a:ext uri="{FF2B5EF4-FFF2-40B4-BE49-F238E27FC236}">
                <a16:creationId xmlns:a16="http://schemas.microsoft.com/office/drawing/2014/main" id="{247F367E-110D-192B-E991-EEFDC24B3CE0}"/>
              </a:ext>
            </a:extLst>
          </p:cNvPr>
          <p:cNvSpPr txBox="1"/>
          <p:nvPr/>
        </p:nvSpPr>
        <p:spPr>
          <a:xfrm>
            <a:off x="5950333" y="5702293"/>
            <a:ext cx="126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Slave</a:t>
            </a:r>
          </a:p>
        </p:txBody>
      </p:sp>
      <p:sp>
        <p:nvSpPr>
          <p:cNvPr id="86" name="Rounded Rectangle 81">
            <a:extLst>
              <a:ext uri="{FF2B5EF4-FFF2-40B4-BE49-F238E27FC236}">
                <a16:creationId xmlns:a16="http://schemas.microsoft.com/office/drawing/2014/main" id="{EC2D56FE-AA4D-5632-0539-EE7D738EB836}"/>
              </a:ext>
            </a:extLst>
          </p:cNvPr>
          <p:cNvSpPr/>
          <p:nvPr/>
        </p:nvSpPr>
        <p:spPr>
          <a:xfrm>
            <a:off x="2137236" y="5018630"/>
            <a:ext cx="1639566" cy="4914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Secondary</a:t>
            </a:r>
          </a:p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NameNode</a:t>
            </a:r>
          </a:p>
        </p:txBody>
      </p:sp>
      <p:cxnSp>
        <p:nvCxnSpPr>
          <p:cNvPr id="87" name="Straight Arrow Connector 82">
            <a:extLst>
              <a:ext uri="{FF2B5EF4-FFF2-40B4-BE49-F238E27FC236}">
                <a16:creationId xmlns:a16="http://schemas.microsoft.com/office/drawing/2014/main" id="{15A176EC-58F2-9EA5-95C7-F76E4EB63505}"/>
              </a:ext>
            </a:extLst>
          </p:cNvPr>
          <p:cNvCxnSpPr/>
          <p:nvPr/>
        </p:nvCxnSpPr>
        <p:spPr>
          <a:xfrm>
            <a:off x="3249474" y="3831144"/>
            <a:ext cx="0" cy="44013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3">
            <a:extLst>
              <a:ext uri="{FF2B5EF4-FFF2-40B4-BE49-F238E27FC236}">
                <a16:creationId xmlns:a16="http://schemas.microsoft.com/office/drawing/2014/main" id="{D8905FA6-6CF9-91FE-CC3D-4D5E9B0E4124}"/>
              </a:ext>
            </a:extLst>
          </p:cNvPr>
          <p:cNvCxnSpPr>
            <a:stCxn id="70" idx="2"/>
            <a:endCxn id="77" idx="0"/>
          </p:cNvCxnSpPr>
          <p:nvPr/>
        </p:nvCxnSpPr>
        <p:spPr>
          <a:xfrm>
            <a:off x="8935455" y="3684701"/>
            <a:ext cx="0" cy="69593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2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30555-19D9-519F-45E6-72495180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MapReduce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510D4-E387-2966-0C6D-E5017D66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5056"/>
            <a:r>
              <a:rPr lang="en-US" altLang="fr-FR" dirty="0"/>
              <a:t>MapReduce </a:t>
            </a:r>
          </a:p>
          <a:p>
            <a:pPr marL="937584" lvl="1"/>
            <a:r>
              <a:rPr lang="en-US" altLang="fr-FR" dirty="0"/>
              <a:t>Un </a:t>
            </a:r>
            <a:r>
              <a:rPr lang="en-US" altLang="fr-FR" dirty="0" err="1"/>
              <a:t>modèle</a:t>
            </a:r>
            <a:r>
              <a:rPr lang="en-US" altLang="fr-FR" dirty="0"/>
              <a:t> de </a:t>
            </a:r>
            <a:r>
              <a:rPr lang="en-US" altLang="fr-FR" dirty="0" err="1"/>
              <a:t>programmation</a:t>
            </a:r>
            <a:r>
              <a:rPr lang="en-US" altLang="fr-FR" dirty="0"/>
              <a:t> pour faire du </a:t>
            </a:r>
            <a:r>
              <a:rPr lang="en-US" altLang="fr-FR" dirty="0" err="1"/>
              <a:t>calcul</a:t>
            </a:r>
            <a:r>
              <a:rPr lang="en-US" altLang="fr-FR" dirty="0"/>
              <a:t> </a:t>
            </a:r>
            <a:r>
              <a:rPr lang="en-US" altLang="fr-FR" dirty="0" err="1"/>
              <a:t>distribué</a:t>
            </a:r>
            <a:endParaRPr lang="en-US" altLang="fr-FR" dirty="0"/>
          </a:p>
          <a:p>
            <a:pPr marL="937584" lvl="1"/>
            <a:r>
              <a:rPr lang="en-US" altLang="fr-FR" dirty="0" err="1"/>
              <a:t>Implémentation</a:t>
            </a:r>
            <a:r>
              <a:rPr lang="en-US" altLang="fr-FR" dirty="0"/>
              <a:t> Open-Source dans Hadoop</a:t>
            </a:r>
          </a:p>
          <a:p>
            <a:pPr marL="937584" lvl="1"/>
            <a:r>
              <a:rPr lang="en-US" altLang="fr-FR" dirty="0" err="1"/>
              <a:t>découper</a:t>
            </a:r>
            <a:r>
              <a:rPr lang="en-US" altLang="fr-FR" dirty="0"/>
              <a:t> le </a:t>
            </a:r>
            <a:r>
              <a:rPr lang="en-US" altLang="fr-FR" dirty="0" err="1"/>
              <a:t>problème</a:t>
            </a:r>
            <a:r>
              <a:rPr lang="en-US" altLang="fr-FR" dirty="0"/>
              <a:t> </a:t>
            </a:r>
            <a:r>
              <a:rPr lang="en-US" altLang="fr-FR" dirty="0" err="1"/>
              <a:t>en</a:t>
            </a:r>
            <a:r>
              <a:rPr lang="en-US" altLang="fr-FR" dirty="0"/>
              <a:t> </a:t>
            </a:r>
            <a:r>
              <a:rPr lang="en-US" altLang="fr-FR" dirty="0" err="1"/>
              <a:t>plusieurs</a:t>
            </a:r>
            <a:r>
              <a:rPr lang="en-US" altLang="fr-FR" dirty="0"/>
              <a:t> </a:t>
            </a:r>
            <a:r>
              <a:rPr lang="en-US" altLang="fr-FR" dirty="0" err="1"/>
              <a:t>problèmes</a:t>
            </a:r>
            <a:r>
              <a:rPr lang="en-US" altLang="fr-FR" dirty="0"/>
              <a:t> de taille </a:t>
            </a:r>
            <a:r>
              <a:rPr lang="en-US" altLang="fr-FR" dirty="0" err="1"/>
              <a:t>réduite</a:t>
            </a:r>
            <a:r>
              <a:rPr lang="en-US" altLang="fr-FR" dirty="0"/>
              <a:t> </a:t>
            </a:r>
          </a:p>
          <a:p>
            <a:pPr marL="937584" lvl="1"/>
            <a:r>
              <a:rPr lang="en-US" altLang="fr-FR" dirty="0" err="1"/>
              <a:t>exécuter</a:t>
            </a:r>
            <a:r>
              <a:rPr lang="en-US" altLang="fr-FR" dirty="0"/>
              <a:t> sur </a:t>
            </a:r>
            <a:r>
              <a:rPr lang="en-US" altLang="fr-FR" dirty="0" err="1"/>
              <a:t>chaque</a:t>
            </a:r>
            <a:r>
              <a:rPr lang="en-US" altLang="fr-FR" dirty="0"/>
              <a:t> machine du cluster</a:t>
            </a:r>
          </a:p>
          <a:p>
            <a:pPr marL="937584" lvl="1"/>
            <a:endParaRPr lang="en-US" alt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0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0A0B8-4EE8-B743-CF93-4AC201C1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z="4400" dirty="0" err="1"/>
              <a:t>Fonctionnement</a:t>
            </a:r>
            <a:r>
              <a:rPr lang="en-US" altLang="fr-FR" sz="4400" dirty="0"/>
              <a:t> de MapReduce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34B25-8679-168E-BBD8-8504DE1F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156" indent="0">
              <a:buNone/>
            </a:pPr>
            <a:r>
              <a:rPr lang="en-US" altLang="fr-FR" dirty="0" err="1"/>
              <a:t>Traitement</a:t>
            </a:r>
            <a:r>
              <a:rPr lang="en-US" altLang="fr-FR" dirty="0"/>
              <a:t> </a:t>
            </a:r>
            <a:r>
              <a:rPr lang="en-US" altLang="fr-FR" dirty="0" err="1"/>
              <a:t>distribué</a:t>
            </a:r>
            <a:r>
              <a:rPr lang="en-US" altLang="fr-FR" dirty="0"/>
              <a:t> de </a:t>
            </a:r>
            <a:r>
              <a:rPr lang="en-US" altLang="fr-FR" dirty="0" err="1"/>
              <a:t>données</a:t>
            </a:r>
            <a:r>
              <a:rPr lang="en-US" altLang="fr-FR" dirty="0"/>
              <a:t> </a:t>
            </a:r>
            <a:r>
              <a:rPr lang="en-US" altLang="fr-FR" dirty="0" err="1"/>
              <a:t>en</a:t>
            </a:r>
            <a:r>
              <a:rPr lang="en-US" altLang="fr-FR" dirty="0"/>
              <a:t> deux </a:t>
            </a:r>
            <a:r>
              <a:rPr lang="en-US" altLang="fr-FR" dirty="0" err="1"/>
              <a:t>fonctions</a:t>
            </a:r>
            <a:endParaRPr lang="en-US" altLang="fr-FR" dirty="0"/>
          </a:p>
          <a:p>
            <a:pPr marL="282156" indent="0">
              <a:buNone/>
            </a:pPr>
            <a:endParaRPr lang="en-US" altLang="fr-FR" dirty="0"/>
          </a:p>
          <a:p>
            <a:pPr marL="625056"/>
            <a:r>
              <a:rPr lang="en-US" altLang="fr-FR" b="1" dirty="0">
                <a:solidFill>
                  <a:srgbClr val="C00000"/>
                </a:solidFill>
              </a:rPr>
              <a:t>Map</a:t>
            </a:r>
            <a:r>
              <a:rPr lang="en-US" altLang="fr-FR" dirty="0"/>
              <a:t> : </a:t>
            </a:r>
            <a:r>
              <a:rPr lang="en-US" altLang="fr-FR" dirty="0" err="1"/>
              <a:t>fonction</a:t>
            </a:r>
            <a:r>
              <a:rPr lang="en-US" altLang="fr-FR" dirty="0"/>
              <a:t> de </a:t>
            </a:r>
            <a:r>
              <a:rPr lang="en-US" altLang="fr-FR" dirty="0" err="1"/>
              <a:t>traitement</a:t>
            </a:r>
            <a:r>
              <a:rPr lang="en-US" altLang="fr-FR" dirty="0"/>
              <a:t> par </a:t>
            </a:r>
            <a:r>
              <a:rPr lang="en-US" altLang="fr-FR" dirty="0" err="1"/>
              <a:t>décomposition</a:t>
            </a:r>
            <a:r>
              <a:rPr lang="en-US" altLang="fr-FR" dirty="0"/>
              <a:t> </a:t>
            </a:r>
            <a:r>
              <a:rPr lang="en-US" altLang="fr-FR" dirty="0" err="1"/>
              <a:t>en</a:t>
            </a:r>
            <a:r>
              <a:rPr lang="en-US" altLang="fr-FR" dirty="0"/>
              <a:t> sous-</a:t>
            </a:r>
            <a:r>
              <a:rPr lang="en-US" altLang="fr-FR" dirty="0" err="1"/>
              <a:t>problèmes</a:t>
            </a:r>
            <a:r>
              <a:rPr lang="en-US" altLang="fr-FR" dirty="0"/>
              <a:t>  </a:t>
            </a:r>
          </a:p>
          <a:p>
            <a:pPr marL="396456" indent="0">
              <a:buNone/>
            </a:pPr>
            <a:endParaRPr lang="en-US" altLang="fr-FR" b="1" dirty="0">
              <a:solidFill>
                <a:srgbClr val="C00000"/>
              </a:solidFill>
            </a:endParaRPr>
          </a:p>
          <a:p>
            <a:pPr marL="625056"/>
            <a:r>
              <a:rPr lang="en-US" altLang="fr-FR" b="1" dirty="0">
                <a:solidFill>
                  <a:srgbClr val="C00000"/>
                </a:solidFill>
              </a:rPr>
              <a:t>Reduce</a:t>
            </a:r>
            <a:r>
              <a:rPr lang="en-US" altLang="fr-FR" dirty="0"/>
              <a:t> : </a:t>
            </a:r>
            <a:r>
              <a:rPr lang="en-US" altLang="fr-FR" dirty="0" err="1"/>
              <a:t>fonction</a:t>
            </a:r>
            <a:r>
              <a:rPr lang="en-US" altLang="fr-FR" dirty="0"/>
              <a:t> </a:t>
            </a:r>
            <a:r>
              <a:rPr lang="en-US" altLang="fr-FR" dirty="0" err="1"/>
              <a:t>d’aggrégation</a:t>
            </a:r>
            <a:r>
              <a:rPr lang="en-US" altLang="fr-FR" dirty="0"/>
              <a:t> des </a:t>
            </a:r>
            <a:r>
              <a:rPr lang="en-US" altLang="fr-FR" dirty="0" err="1"/>
              <a:t>résultats</a:t>
            </a:r>
            <a:r>
              <a:rPr lang="en-US" altLang="fr-FR" dirty="0"/>
              <a:t> pour composer </a:t>
            </a:r>
            <a:r>
              <a:rPr lang="en-US" altLang="fr-FR" dirty="0" err="1"/>
              <a:t>une</a:t>
            </a:r>
            <a:r>
              <a:rPr lang="en-US" altLang="fr-FR" dirty="0"/>
              <a:t> unique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2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55089-C35D-FD42-5EC1-A0923D1F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MapReduce dans Hadoop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43F9F-AEDF-A1CF-E8D4-B89FFCC9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dirty="0" err="1"/>
              <a:t>Utilise</a:t>
            </a:r>
            <a:r>
              <a:rPr lang="en-US" altLang="fr-FR" dirty="0"/>
              <a:t> HDFS </a:t>
            </a:r>
            <a:r>
              <a:rPr lang="en-US" altLang="fr-FR" dirty="0" err="1"/>
              <a:t>en</a:t>
            </a:r>
            <a:r>
              <a:rPr lang="en-US" altLang="fr-FR" dirty="0"/>
              <a:t> mode </a:t>
            </a:r>
            <a:r>
              <a:rPr lang="en-US" altLang="fr-FR" dirty="0" err="1"/>
              <a:t>distribué</a:t>
            </a:r>
            <a:endParaRPr lang="en-US" altLang="fr-FR" dirty="0"/>
          </a:p>
          <a:p>
            <a:r>
              <a:rPr lang="en-US" altLang="fr-FR" b="1" dirty="0" err="1">
                <a:solidFill>
                  <a:srgbClr val="C00000"/>
                </a:solidFill>
              </a:rPr>
              <a:t>JobTracker</a:t>
            </a:r>
            <a:r>
              <a:rPr lang="en-US" altLang="fr-FR" b="1" dirty="0">
                <a:solidFill>
                  <a:srgbClr val="C00000"/>
                </a:solidFill>
              </a:rPr>
              <a:t> </a:t>
            </a:r>
            <a:endParaRPr lang="en-US" altLang="fr-FR" dirty="0"/>
          </a:p>
          <a:p>
            <a:pPr lvl="1"/>
            <a:r>
              <a:rPr lang="en-US" altLang="fr-FR" dirty="0" err="1"/>
              <a:t>Noeud</a:t>
            </a:r>
            <a:r>
              <a:rPr lang="en-US" altLang="fr-FR" dirty="0"/>
              <a:t> maître </a:t>
            </a:r>
            <a:r>
              <a:rPr lang="en-US" altLang="fr-FR" dirty="0" err="1"/>
              <a:t>responsable</a:t>
            </a:r>
            <a:r>
              <a:rPr lang="en-US" altLang="fr-FR" dirty="0"/>
              <a:t> de </a:t>
            </a:r>
            <a:r>
              <a:rPr lang="en-US" altLang="fr-FR" dirty="0" err="1"/>
              <a:t>l’exécution</a:t>
            </a:r>
            <a:r>
              <a:rPr lang="en-US" altLang="fr-FR" dirty="0"/>
              <a:t> de </a:t>
            </a:r>
            <a:r>
              <a:rPr lang="en-US" altLang="fr-FR" dirty="0" err="1"/>
              <a:t>tâches</a:t>
            </a:r>
            <a:r>
              <a:rPr lang="en-US" altLang="fr-FR" dirty="0"/>
              <a:t> sur un cluster</a:t>
            </a:r>
          </a:p>
          <a:p>
            <a:r>
              <a:rPr lang="en-US" altLang="fr-FR" b="1" dirty="0" err="1">
                <a:solidFill>
                  <a:srgbClr val="C00000"/>
                </a:solidFill>
              </a:rPr>
              <a:t>TaskTracker</a:t>
            </a:r>
            <a:r>
              <a:rPr lang="en-US" altLang="fr-FR" dirty="0"/>
              <a:t> </a:t>
            </a:r>
          </a:p>
          <a:p>
            <a:pPr lvl="1"/>
            <a:r>
              <a:rPr lang="en-US" altLang="fr-FR" dirty="0" err="1"/>
              <a:t>Noeud</a:t>
            </a:r>
            <a:r>
              <a:rPr lang="en-US" altLang="fr-FR" dirty="0"/>
              <a:t> </a:t>
            </a:r>
            <a:r>
              <a:rPr lang="en-US" altLang="fr-FR" dirty="0" err="1"/>
              <a:t>esclave</a:t>
            </a:r>
            <a:r>
              <a:rPr lang="en-US" altLang="fr-FR" dirty="0"/>
              <a:t> </a:t>
            </a:r>
            <a:r>
              <a:rPr lang="en-US" altLang="fr-FR" dirty="0" err="1"/>
              <a:t>exécutant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tâche</a:t>
            </a:r>
            <a:r>
              <a:rPr lang="en-US" altLang="fr-FR" dirty="0"/>
              <a:t> (map) sur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partie</a:t>
            </a:r>
            <a:r>
              <a:rPr lang="en-US" altLang="fr-FR" dirty="0"/>
              <a:t> des </a:t>
            </a:r>
            <a:r>
              <a:rPr lang="en-US" altLang="fr-FR" dirty="0" err="1"/>
              <a:t>données</a:t>
            </a:r>
            <a:endParaRPr lang="en-US" alt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71FB7-6328-67D4-042B-83BFF21B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du data sur </a:t>
            </a:r>
            <a:r>
              <a:rPr lang="en-US" dirty="0" err="1"/>
              <a:t>hdfs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E015E-EC6E-CD01-7231-0DE628000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2653506"/>
            <a:ext cx="8172450" cy="2695575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3C33468-574F-C9EB-5398-9AD2E0AF73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8308032" cy="10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Replication sur  3 node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6CE05-5021-8BDE-F644-49203792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err="1"/>
              <a:t>Écosystème</a:t>
            </a:r>
            <a:r>
              <a:rPr lang="en-US" altLang="fr-FR" dirty="0"/>
              <a:t> Hadoop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9E675-4114-07CC-B719-356AB17E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Data </a:t>
            </a:r>
            <a:r>
              <a:rPr lang="fr-FR" b="1" dirty="0" err="1">
                <a:solidFill>
                  <a:srgbClr val="C00000"/>
                </a:solidFill>
              </a:rPr>
              <a:t>processing</a:t>
            </a:r>
            <a:r>
              <a:rPr lang="fr-FR" b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fr-FR" dirty="0"/>
              <a:t>MapReduce</a:t>
            </a:r>
          </a:p>
          <a:p>
            <a:pPr lvl="1"/>
            <a:endParaRPr lang="fr-FR" dirty="0"/>
          </a:p>
          <a:p>
            <a:r>
              <a:rPr lang="fr-FR" b="1" dirty="0">
                <a:solidFill>
                  <a:srgbClr val="C00000"/>
                </a:solidFill>
              </a:rPr>
              <a:t>Data exploration </a:t>
            </a:r>
          </a:p>
          <a:p>
            <a:pPr lvl="1"/>
            <a:r>
              <a:rPr lang="fr-FR" dirty="0"/>
              <a:t> Cloudera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1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E5B79-8869-71BF-3D35-FEBE49E8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Concepts de base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B8AF7-2467-85AE-C45E-6492A27C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A" dirty="0"/>
              <a:t> Dans MapReduce, tout est basé sur le concept </a:t>
            </a:r>
          </a:p>
          <a:p>
            <a:pPr lvl="1"/>
            <a:r>
              <a:rPr lang="fr-CA" b="1" dirty="0">
                <a:solidFill>
                  <a:srgbClr val="C00000"/>
                </a:solidFill>
              </a:rPr>
              <a:t>&lt;key, value&gt;</a:t>
            </a:r>
          </a:p>
          <a:p>
            <a:pPr lvl="1"/>
            <a:endParaRPr lang="fr-CA" b="1" dirty="0">
              <a:solidFill>
                <a:srgbClr val="C00000"/>
              </a:solidFill>
            </a:endParaRPr>
          </a:p>
          <a:p>
            <a:pPr lvl="1"/>
            <a:r>
              <a:rPr lang="fr-CA" dirty="0"/>
              <a:t>Composants obligatoires</a:t>
            </a:r>
          </a:p>
          <a:p>
            <a:pPr lvl="1"/>
            <a:r>
              <a:rPr lang="fr-CA" b="1" dirty="0"/>
              <a:t>Input, Mapper, </a:t>
            </a:r>
            <a:r>
              <a:rPr lang="fr-CA" b="1" dirty="0" err="1"/>
              <a:t>Reducer</a:t>
            </a:r>
            <a:r>
              <a:rPr lang="fr-CA" b="1" dirty="0"/>
              <a:t>, Driver, output</a:t>
            </a:r>
          </a:p>
          <a:p>
            <a:pPr lvl="1"/>
            <a:endParaRPr lang="fr-CA" b="1" dirty="0"/>
          </a:p>
          <a:p>
            <a:pPr lvl="1"/>
            <a:r>
              <a:rPr lang="fr-CA" dirty="0"/>
              <a:t>Composants optionnels</a:t>
            </a:r>
          </a:p>
          <a:p>
            <a:pPr lvl="1"/>
            <a:r>
              <a:rPr lang="fr-CA" b="1" dirty="0"/>
              <a:t>Combiner et </a:t>
            </a:r>
            <a:r>
              <a:rPr lang="fr-CA" b="1" dirty="0" err="1"/>
              <a:t>Partitioner</a:t>
            </a:r>
            <a:endParaRPr lang="fr-CA" b="1" dirty="0"/>
          </a:p>
          <a:p>
            <a:pPr lvl="1"/>
            <a:endParaRPr lang="fr-CA" b="1" dirty="0"/>
          </a:p>
          <a:p>
            <a:pPr lvl="1"/>
            <a:r>
              <a:rPr lang="fr-CA" b="1" dirty="0"/>
              <a:t>Importance des clés choisies doit avoir un sens par rapport au </a:t>
            </a:r>
            <a:r>
              <a:rPr lang="fr-CA" b="1" dirty="0" err="1"/>
              <a:t>pronpblème</a:t>
            </a:r>
            <a:r>
              <a:rPr lang="fr-CA" b="1" dirty="0"/>
              <a:t> à résoudre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06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700</Words>
  <Application>Microsoft Office PowerPoint</Application>
  <PresentationFormat>Grand écran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Menlo</vt:lpstr>
      <vt:lpstr>Thème Office</vt:lpstr>
      <vt:lpstr>Python</vt:lpstr>
      <vt:lpstr>Version de Hadoop</vt:lpstr>
      <vt:lpstr>Composantes Hadoop 2.X</vt:lpstr>
      <vt:lpstr>MapReduce</vt:lpstr>
      <vt:lpstr>Fonctionnement de MapReduce</vt:lpstr>
      <vt:lpstr>MapReduce dans Hadoop</vt:lpstr>
      <vt:lpstr>Distribution du data sur hdfs</vt:lpstr>
      <vt:lpstr>Écosystème Hadoop</vt:lpstr>
      <vt:lpstr>Concepts de base</vt:lpstr>
      <vt:lpstr>MRJob | Caractéristiques </vt:lpstr>
      <vt:lpstr>Étape 1</vt:lpstr>
      <vt:lpstr>Présentation PowerPoint</vt:lpstr>
      <vt:lpstr>Hive</vt:lpstr>
      <vt:lpstr>Composants Hive</vt:lpstr>
      <vt:lpstr>Modèle de Données Hive </vt:lpstr>
      <vt:lpstr>Type de données</vt:lpstr>
      <vt:lpstr>Load Data </vt:lpstr>
      <vt:lpstr>Ecrire les 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Jean-Francois Pedneault</dc:creator>
  <cp:lastModifiedBy>Jean-Francois Pedneault</cp:lastModifiedBy>
  <cp:revision>11</cp:revision>
  <dcterms:created xsi:type="dcterms:W3CDTF">2023-01-27T01:08:06Z</dcterms:created>
  <dcterms:modified xsi:type="dcterms:W3CDTF">2023-01-27T02:31:09Z</dcterms:modified>
</cp:coreProperties>
</file>