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1" r:id="rId5"/>
    <p:sldId id="284" r:id="rId6"/>
    <p:sldId id="280" r:id="rId7"/>
    <p:sldId id="278" r:id="rId8"/>
    <p:sldId id="261" r:id="rId9"/>
    <p:sldId id="273" r:id="rId10"/>
    <p:sldId id="279" r:id="rId11"/>
    <p:sldId id="265" r:id="rId12"/>
    <p:sldId id="293" r:id="rId13"/>
    <p:sldId id="294" r:id="rId14"/>
    <p:sldId id="295" r:id="rId15"/>
    <p:sldId id="277" r:id="rId16"/>
    <p:sldId id="266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4BFA4-C943-145C-5D18-95E2AC5C171D}" v="594" dt="2024-12-12T04:12:12.569"/>
    <p1510:client id="{5432AC05-CF87-2B64-173E-77AA4A22465F}" v="224" dt="2024-12-12T23:06:31.194"/>
    <p1510:client id="{683B960B-06D1-18FB-A9CB-4A65F2472755}" v="156" dt="2024-12-12T17:21:38.233"/>
    <p1510:client id="{E716CB3E-C8A5-9CB6-36A9-22187DF14B54}" v="1224" dt="2024-12-12T01:58:31.151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94932" autoAdjust="0"/>
  </p:normalViewPr>
  <p:slideViewPr>
    <p:cSldViewPr snapToGrid="0">
      <p:cViewPr varScale="1">
        <p:scale>
          <a:sx n="120" d="100"/>
          <a:sy n="120" d="100"/>
        </p:scale>
        <p:origin x="704" y="19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CE73A-053A-4ECF-A444-F2AE14407EA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DE8B421-3A68-4EC1-8AAC-F82590E54F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Seek feedback</a:t>
          </a:r>
        </a:p>
      </dgm:t>
    </dgm:pt>
    <dgm:pt modelId="{3D03599C-F221-4160-B006-0FDA9AB6EB1B}" type="parTrans" cxnId="{978D345E-EC8C-4480-8FAB-B7B00CADECA7}">
      <dgm:prSet/>
      <dgm:spPr/>
      <dgm:t>
        <a:bodyPr/>
        <a:lstStyle/>
        <a:p>
          <a:endParaRPr lang="en-US"/>
        </a:p>
      </dgm:t>
    </dgm:pt>
    <dgm:pt modelId="{CEBF1667-5F3C-48B7-B609-C42BD487C165}" type="sibTrans" cxnId="{978D345E-EC8C-4480-8FAB-B7B00CADECA7}">
      <dgm:prSet/>
      <dgm:spPr/>
      <dgm:t>
        <a:bodyPr/>
        <a:lstStyle/>
        <a:p>
          <a:endParaRPr lang="en-US"/>
        </a:p>
      </dgm:t>
    </dgm:pt>
    <dgm:pt modelId="{E417A490-8957-4F1A-AA3D-11D0DEE64F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Reflect on performance</a:t>
          </a:r>
        </a:p>
      </dgm:t>
    </dgm:pt>
    <dgm:pt modelId="{008FD553-F283-43B9-9A6E-BE517D6EFA82}" type="parTrans" cxnId="{7755DD13-EB35-4F7A-8ADE-E95C0ED45FB9}">
      <dgm:prSet/>
      <dgm:spPr/>
      <dgm:t>
        <a:bodyPr/>
        <a:lstStyle/>
        <a:p>
          <a:endParaRPr lang="en-US"/>
        </a:p>
      </dgm:t>
    </dgm:pt>
    <dgm:pt modelId="{DB04CF70-FF5A-4174-82A7-C9313F2DE3C7}" type="sibTrans" cxnId="{7755DD13-EB35-4F7A-8ADE-E95C0ED45FB9}">
      <dgm:prSet/>
      <dgm:spPr/>
      <dgm:t>
        <a:bodyPr/>
        <a:lstStyle/>
        <a:p>
          <a:endParaRPr lang="en-US"/>
        </a:p>
      </dgm:t>
    </dgm:pt>
    <dgm:pt modelId="{12D9B95B-207E-4C6F-8029-5B50E976DA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Explore new techniques</a:t>
          </a:r>
        </a:p>
      </dgm:t>
    </dgm:pt>
    <dgm:pt modelId="{3B39E01F-5465-457D-B348-DD7EDB612156}" type="parTrans" cxnId="{1219A276-A96C-4795-94CF-8F98223A3425}">
      <dgm:prSet/>
      <dgm:spPr/>
      <dgm:t>
        <a:bodyPr/>
        <a:lstStyle/>
        <a:p>
          <a:endParaRPr lang="en-US"/>
        </a:p>
      </dgm:t>
    </dgm:pt>
    <dgm:pt modelId="{00DD713C-6D6E-4907-A823-17ED4927F31C}" type="sibTrans" cxnId="{1219A276-A96C-4795-94CF-8F98223A3425}">
      <dgm:prSet/>
      <dgm:spPr/>
      <dgm:t>
        <a:bodyPr/>
        <a:lstStyle/>
        <a:p>
          <a:endParaRPr lang="en-US"/>
        </a:p>
      </dgm:t>
    </dgm:pt>
    <dgm:pt modelId="{282E3504-5EB9-4669-9500-2A599F9491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Set personal goals</a:t>
          </a:r>
        </a:p>
      </dgm:t>
    </dgm:pt>
    <dgm:pt modelId="{A948646B-3F42-4BD3-BBD0-EDAA507B9D9A}" type="parTrans" cxnId="{6F9E21C9-AC80-44E6-BF86-55CCA129284B}">
      <dgm:prSet/>
      <dgm:spPr/>
      <dgm:t>
        <a:bodyPr/>
        <a:lstStyle/>
        <a:p>
          <a:endParaRPr lang="en-US"/>
        </a:p>
      </dgm:t>
    </dgm:pt>
    <dgm:pt modelId="{B247C61A-63F1-40D9-993C-473180B398A0}" type="sibTrans" cxnId="{6F9E21C9-AC80-44E6-BF86-55CCA129284B}">
      <dgm:prSet/>
      <dgm:spPr/>
      <dgm:t>
        <a:bodyPr/>
        <a:lstStyle/>
        <a:p>
          <a:endParaRPr lang="en-US"/>
        </a:p>
      </dgm:t>
    </dgm:pt>
    <dgm:pt modelId="{18BE963C-2EB4-474A-8520-54107DA4FF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Iterate and adapt</a:t>
          </a:r>
        </a:p>
      </dgm:t>
    </dgm:pt>
    <dgm:pt modelId="{BEA0971F-10F6-41CC-A4E9-F54215EE5E68}" type="parTrans" cxnId="{1E700085-B75D-4E59-A4A5-688505DA01E1}">
      <dgm:prSet/>
      <dgm:spPr/>
      <dgm:t>
        <a:bodyPr/>
        <a:lstStyle/>
        <a:p>
          <a:endParaRPr lang="en-US"/>
        </a:p>
      </dgm:t>
    </dgm:pt>
    <dgm:pt modelId="{12700A78-AF68-4734-8C39-3AFD203EF0DD}" type="sibTrans" cxnId="{1E700085-B75D-4E59-A4A5-688505DA01E1}">
      <dgm:prSet/>
      <dgm:spPr/>
      <dgm:t>
        <a:bodyPr/>
        <a:lstStyle/>
        <a:p>
          <a:endParaRPr lang="en-US"/>
        </a:p>
      </dgm:t>
    </dgm:pt>
    <dgm:pt modelId="{2D3EA5DD-B4C9-4E6B-9844-704112028F40}" type="pres">
      <dgm:prSet presAssocID="{CD7CE73A-053A-4ECF-A444-F2AE14407EAB}" presName="root" presStyleCnt="0">
        <dgm:presLayoutVars>
          <dgm:dir/>
          <dgm:resizeHandles val="exact"/>
        </dgm:presLayoutVars>
      </dgm:prSet>
      <dgm:spPr/>
    </dgm:pt>
    <dgm:pt modelId="{645F0E02-1278-4718-8AAF-0CB0C5B3BC98}" type="pres">
      <dgm:prSet presAssocID="{EDE8B421-3A68-4EC1-8AAC-F82590E54F35}" presName="compNode" presStyleCnt="0"/>
      <dgm:spPr/>
    </dgm:pt>
    <dgm:pt modelId="{2E9685FF-4B05-44F8-B4CA-10375120D3F2}" type="pres">
      <dgm:prSet presAssocID="{EDE8B421-3A68-4EC1-8AAC-F82590E54F35}" presName="iconBgRect" presStyleLbl="bgShp" presStyleIdx="0" presStyleCnt="5"/>
      <dgm:spPr/>
    </dgm:pt>
    <dgm:pt modelId="{366495AF-6076-46C4-B9CF-BB3AAE006B84}" type="pres">
      <dgm:prSet presAssocID="{EDE8B421-3A68-4EC1-8AAC-F82590E54F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B34A140-641A-4532-AA68-02F3D703F1D2}" type="pres">
      <dgm:prSet presAssocID="{EDE8B421-3A68-4EC1-8AAC-F82590E54F35}" presName="spaceRect" presStyleCnt="0"/>
      <dgm:spPr/>
    </dgm:pt>
    <dgm:pt modelId="{AC165D22-03F2-490C-8C7C-F3707161FF02}" type="pres">
      <dgm:prSet presAssocID="{EDE8B421-3A68-4EC1-8AAC-F82590E54F35}" presName="textRect" presStyleLbl="revTx" presStyleIdx="0" presStyleCnt="5">
        <dgm:presLayoutVars>
          <dgm:chMax val="1"/>
          <dgm:chPref val="1"/>
        </dgm:presLayoutVars>
      </dgm:prSet>
      <dgm:spPr/>
    </dgm:pt>
    <dgm:pt modelId="{AF25F252-AF86-4304-8C3D-1A3F4C10FA06}" type="pres">
      <dgm:prSet presAssocID="{CEBF1667-5F3C-48B7-B609-C42BD487C165}" presName="sibTrans" presStyleCnt="0"/>
      <dgm:spPr/>
    </dgm:pt>
    <dgm:pt modelId="{8D49F0E9-9CA2-4E87-8014-E901AB166965}" type="pres">
      <dgm:prSet presAssocID="{E417A490-8957-4F1A-AA3D-11D0DEE64F03}" presName="compNode" presStyleCnt="0"/>
      <dgm:spPr/>
    </dgm:pt>
    <dgm:pt modelId="{A1094171-E1EF-4D46-B0EF-8460764C0C9E}" type="pres">
      <dgm:prSet presAssocID="{E417A490-8957-4F1A-AA3D-11D0DEE64F03}" presName="iconBgRect" presStyleLbl="bgShp" presStyleIdx="1" presStyleCnt="5"/>
      <dgm:spPr/>
    </dgm:pt>
    <dgm:pt modelId="{1EA352F7-B4DC-4C26-8590-2329CE4B7B46}" type="pres">
      <dgm:prSet presAssocID="{E417A490-8957-4F1A-AA3D-11D0DEE64F0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ABB58417-7266-4447-96FA-E133EF936CCC}" type="pres">
      <dgm:prSet presAssocID="{E417A490-8957-4F1A-AA3D-11D0DEE64F03}" presName="spaceRect" presStyleCnt="0"/>
      <dgm:spPr/>
    </dgm:pt>
    <dgm:pt modelId="{5D0E1583-0CDB-4159-A7D7-6ABDD01F3E7B}" type="pres">
      <dgm:prSet presAssocID="{E417A490-8957-4F1A-AA3D-11D0DEE64F03}" presName="textRect" presStyleLbl="revTx" presStyleIdx="1" presStyleCnt="5">
        <dgm:presLayoutVars>
          <dgm:chMax val="1"/>
          <dgm:chPref val="1"/>
        </dgm:presLayoutVars>
      </dgm:prSet>
      <dgm:spPr/>
    </dgm:pt>
    <dgm:pt modelId="{D9E59E57-074C-43EA-B623-29EBD480E8A7}" type="pres">
      <dgm:prSet presAssocID="{DB04CF70-FF5A-4174-82A7-C9313F2DE3C7}" presName="sibTrans" presStyleCnt="0"/>
      <dgm:spPr/>
    </dgm:pt>
    <dgm:pt modelId="{727093C4-8B31-42E9-9800-4710615A6EAA}" type="pres">
      <dgm:prSet presAssocID="{12D9B95B-207E-4C6F-8029-5B50E976DAB4}" presName="compNode" presStyleCnt="0"/>
      <dgm:spPr/>
    </dgm:pt>
    <dgm:pt modelId="{58246092-A64C-4C2B-96D4-FC8E9259CF19}" type="pres">
      <dgm:prSet presAssocID="{12D9B95B-207E-4C6F-8029-5B50E976DAB4}" presName="iconBgRect" presStyleLbl="bgShp" presStyleIdx="2" presStyleCnt="5"/>
      <dgm:spPr/>
    </dgm:pt>
    <dgm:pt modelId="{01EBDF97-C358-449E-8B7E-8650347299B3}" type="pres">
      <dgm:prSet presAssocID="{12D9B95B-207E-4C6F-8029-5B50E976DAB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CF137C9-50A7-4C6C-8C15-62ABD45C08E5}" type="pres">
      <dgm:prSet presAssocID="{12D9B95B-207E-4C6F-8029-5B50E976DAB4}" presName="spaceRect" presStyleCnt="0"/>
      <dgm:spPr/>
    </dgm:pt>
    <dgm:pt modelId="{3DE5A9FD-4C33-4958-B760-225857E1CDAF}" type="pres">
      <dgm:prSet presAssocID="{12D9B95B-207E-4C6F-8029-5B50E976DAB4}" presName="textRect" presStyleLbl="revTx" presStyleIdx="2" presStyleCnt="5">
        <dgm:presLayoutVars>
          <dgm:chMax val="1"/>
          <dgm:chPref val="1"/>
        </dgm:presLayoutVars>
      </dgm:prSet>
      <dgm:spPr/>
    </dgm:pt>
    <dgm:pt modelId="{E5F54F24-5932-40AE-B0D5-712E6C0D8BFE}" type="pres">
      <dgm:prSet presAssocID="{00DD713C-6D6E-4907-A823-17ED4927F31C}" presName="sibTrans" presStyleCnt="0"/>
      <dgm:spPr/>
    </dgm:pt>
    <dgm:pt modelId="{85736787-4ECD-4DCB-AF2B-A500D93762E7}" type="pres">
      <dgm:prSet presAssocID="{282E3504-5EB9-4669-9500-2A599F949195}" presName="compNode" presStyleCnt="0"/>
      <dgm:spPr/>
    </dgm:pt>
    <dgm:pt modelId="{CE57C543-B664-4C9F-A950-E246C490F2FC}" type="pres">
      <dgm:prSet presAssocID="{282E3504-5EB9-4669-9500-2A599F949195}" presName="iconBgRect" presStyleLbl="bgShp" presStyleIdx="3" presStyleCnt="5"/>
      <dgm:spPr/>
    </dgm:pt>
    <dgm:pt modelId="{CE6F4440-5993-4BD3-BD10-C779D9921221}" type="pres">
      <dgm:prSet presAssocID="{282E3504-5EB9-4669-9500-2A599F94919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CC993B2-5C6F-4FFB-A895-6D89FEEE5E59}" type="pres">
      <dgm:prSet presAssocID="{282E3504-5EB9-4669-9500-2A599F949195}" presName="spaceRect" presStyleCnt="0"/>
      <dgm:spPr/>
    </dgm:pt>
    <dgm:pt modelId="{75B57229-9BA1-49A9-BA48-D35834547909}" type="pres">
      <dgm:prSet presAssocID="{282E3504-5EB9-4669-9500-2A599F949195}" presName="textRect" presStyleLbl="revTx" presStyleIdx="3" presStyleCnt="5">
        <dgm:presLayoutVars>
          <dgm:chMax val="1"/>
          <dgm:chPref val="1"/>
        </dgm:presLayoutVars>
      </dgm:prSet>
      <dgm:spPr/>
    </dgm:pt>
    <dgm:pt modelId="{CFFBB350-9E7C-4AAF-9314-E450C61EC5EF}" type="pres">
      <dgm:prSet presAssocID="{B247C61A-63F1-40D9-993C-473180B398A0}" presName="sibTrans" presStyleCnt="0"/>
      <dgm:spPr/>
    </dgm:pt>
    <dgm:pt modelId="{223BDF26-173F-4DE7-B01F-CA3CFF1A3CC7}" type="pres">
      <dgm:prSet presAssocID="{18BE963C-2EB4-474A-8520-54107DA4FF47}" presName="compNode" presStyleCnt="0"/>
      <dgm:spPr/>
    </dgm:pt>
    <dgm:pt modelId="{E6214E18-786B-4748-B8A7-55D256B9EFC2}" type="pres">
      <dgm:prSet presAssocID="{18BE963C-2EB4-474A-8520-54107DA4FF47}" presName="iconBgRect" presStyleLbl="bgShp" presStyleIdx="4" presStyleCnt="5"/>
      <dgm:spPr/>
    </dgm:pt>
    <dgm:pt modelId="{C9AF58CA-BDEC-4657-BB84-BEC51DE64DD5}" type="pres">
      <dgm:prSet presAssocID="{18BE963C-2EB4-474A-8520-54107DA4FF4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35B1C15F-705D-4CE1-8A95-B000B8EFA313}" type="pres">
      <dgm:prSet presAssocID="{18BE963C-2EB4-474A-8520-54107DA4FF47}" presName="spaceRect" presStyleCnt="0"/>
      <dgm:spPr/>
    </dgm:pt>
    <dgm:pt modelId="{E0AAA109-0425-4029-8338-31EC33D35772}" type="pres">
      <dgm:prSet presAssocID="{18BE963C-2EB4-474A-8520-54107DA4FF4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5032507-63F0-4EFB-92F2-4033291B351A}" type="presOf" srcId="{282E3504-5EB9-4669-9500-2A599F949195}" destId="{75B57229-9BA1-49A9-BA48-D35834547909}" srcOrd="0" destOrd="0" presId="urn:microsoft.com/office/officeart/2018/5/layout/IconCircleLabelList"/>
    <dgm:cxn modelId="{2B19920A-549B-487E-831E-19E9AC6E9FA9}" type="presOf" srcId="{18BE963C-2EB4-474A-8520-54107DA4FF47}" destId="{E0AAA109-0425-4029-8338-31EC33D35772}" srcOrd="0" destOrd="0" presId="urn:microsoft.com/office/officeart/2018/5/layout/IconCircleLabelList"/>
    <dgm:cxn modelId="{7755DD13-EB35-4F7A-8ADE-E95C0ED45FB9}" srcId="{CD7CE73A-053A-4ECF-A444-F2AE14407EAB}" destId="{E417A490-8957-4F1A-AA3D-11D0DEE64F03}" srcOrd="1" destOrd="0" parTransId="{008FD553-F283-43B9-9A6E-BE517D6EFA82}" sibTransId="{DB04CF70-FF5A-4174-82A7-C9313F2DE3C7}"/>
    <dgm:cxn modelId="{978D345E-EC8C-4480-8FAB-B7B00CADECA7}" srcId="{CD7CE73A-053A-4ECF-A444-F2AE14407EAB}" destId="{EDE8B421-3A68-4EC1-8AAC-F82590E54F35}" srcOrd="0" destOrd="0" parTransId="{3D03599C-F221-4160-B006-0FDA9AB6EB1B}" sibTransId="{CEBF1667-5F3C-48B7-B609-C42BD487C165}"/>
    <dgm:cxn modelId="{A2B75C61-79F4-48D3-8F71-0890C6EA819C}" type="presOf" srcId="{E417A490-8957-4F1A-AA3D-11D0DEE64F03}" destId="{5D0E1583-0CDB-4159-A7D7-6ABDD01F3E7B}" srcOrd="0" destOrd="0" presId="urn:microsoft.com/office/officeart/2018/5/layout/IconCircleLabelList"/>
    <dgm:cxn modelId="{1219A276-A96C-4795-94CF-8F98223A3425}" srcId="{CD7CE73A-053A-4ECF-A444-F2AE14407EAB}" destId="{12D9B95B-207E-4C6F-8029-5B50E976DAB4}" srcOrd="2" destOrd="0" parTransId="{3B39E01F-5465-457D-B348-DD7EDB612156}" sibTransId="{00DD713C-6D6E-4907-A823-17ED4927F31C}"/>
    <dgm:cxn modelId="{55BE4280-7C2B-4D1D-9769-3A53B96B600D}" type="presOf" srcId="{EDE8B421-3A68-4EC1-8AAC-F82590E54F35}" destId="{AC165D22-03F2-490C-8C7C-F3707161FF02}" srcOrd="0" destOrd="0" presId="urn:microsoft.com/office/officeart/2018/5/layout/IconCircleLabelList"/>
    <dgm:cxn modelId="{EF139D80-7264-49C7-B0D0-766D35D96091}" type="presOf" srcId="{CD7CE73A-053A-4ECF-A444-F2AE14407EAB}" destId="{2D3EA5DD-B4C9-4E6B-9844-704112028F40}" srcOrd="0" destOrd="0" presId="urn:microsoft.com/office/officeart/2018/5/layout/IconCircleLabelList"/>
    <dgm:cxn modelId="{1E700085-B75D-4E59-A4A5-688505DA01E1}" srcId="{CD7CE73A-053A-4ECF-A444-F2AE14407EAB}" destId="{18BE963C-2EB4-474A-8520-54107DA4FF47}" srcOrd="4" destOrd="0" parTransId="{BEA0971F-10F6-41CC-A4E9-F54215EE5E68}" sibTransId="{12700A78-AF68-4734-8C39-3AFD203EF0DD}"/>
    <dgm:cxn modelId="{6F9E21C9-AC80-44E6-BF86-55CCA129284B}" srcId="{CD7CE73A-053A-4ECF-A444-F2AE14407EAB}" destId="{282E3504-5EB9-4669-9500-2A599F949195}" srcOrd="3" destOrd="0" parTransId="{A948646B-3F42-4BD3-BBD0-EDAA507B9D9A}" sibTransId="{B247C61A-63F1-40D9-993C-473180B398A0}"/>
    <dgm:cxn modelId="{56902ED1-E75F-4F49-896B-51347342DF4B}" type="presOf" srcId="{12D9B95B-207E-4C6F-8029-5B50E976DAB4}" destId="{3DE5A9FD-4C33-4958-B760-225857E1CDAF}" srcOrd="0" destOrd="0" presId="urn:microsoft.com/office/officeart/2018/5/layout/IconCircleLabelList"/>
    <dgm:cxn modelId="{744AECD7-673A-4DD6-95BC-02FFCEEFF698}" type="presParOf" srcId="{2D3EA5DD-B4C9-4E6B-9844-704112028F40}" destId="{645F0E02-1278-4718-8AAF-0CB0C5B3BC98}" srcOrd="0" destOrd="0" presId="urn:microsoft.com/office/officeart/2018/5/layout/IconCircleLabelList"/>
    <dgm:cxn modelId="{B70672DB-DDF3-486B-8881-8CF7686DC243}" type="presParOf" srcId="{645F0E02-1278-4718-8AAF-0CB0C5B3BC98}" destId="{2E9685FF-4B05-44F8-B4CA-10375120D3F2}" srcOrd="0" destOrd="0" presId="urn:microsoft.com/office/officeart/2018/5/layout/IconCircleLabelList"/>
    <dgm:cxn modelId="{B1FBDE01-A537-4C74-9A89-66374759C903}" type="presParOf" srcId="{645F0E02-1278-4718-8AAF-0CB0C5B3BC98}" destId="{366495AF-6076-46C4-B9CF-BB3AAE006B84}" srcOrd="1" destOrd="0" presId="urn:microsoft.com/office/officeart/2018/5/layout/IconCircleLabelList"/>
    <dgm:cxn modelId="{D49B89F3-F07F-45A3-A6B9-EF1E0D577C92}" type="presParOf" srcId="{645F0E02-1278-4718-8AAF-0CB0C5B3BC98}" destId="{EB34A140-641A-4532-AA68-02F3D703F1D2}" srcOrd="2" destOrd="0" presId="urn:microsoft.com/office/officeart/2018/5/layout/IconCircleLabelList"/>
    <dgm:cxn modelId="{6D0FF95C-E472-4C51-863B-D5FE56E4A606}" type="presParOf" srcId="{645F0E02-1278-4718-8AAF-0CB0C5B3BC98}" destId="{AC165D22-03F2-490C-8C7C-F3707161FF02}" srcOrd="3" destOrd="0" presId="urn:microsoft.com/office/officeart/2018/5/layout/IconCircleLabelList"/>
    <dgm:cxn modelId="{AAAE0C96-D712-45F2-8147-B2D5507340AC}" type="presParOf" srcId="{2D3EA5DD-B4C9-4E6B-9844-704112028F40}" destId="{AF25F252-AF86-4304-8C3D-1A3F4C10FA06}" srcOrd="1" destOrd="0" presId="urn:microsoft.com/office/officeart/2018/5/layout/IconCircleLabelList"/>
    <dgm:cxn modelId="{F2F00612-330E-4AD2-BF79-22C839A65D0B}" type="presParOf" srcId="{2D3EA5DD-B4C9-4E6B-9844-704112028F40}" destId="{8D49F0E9-9CA2-4E87-8014-E901AB166965}" srcOrd="2" destOrd="0" presId="urn:microsoft.com/office/officeart/2018/5/layout/IconCircleLabelList"/>
    <dgm:cxn modelId="{4D21268A-5CD1-4A88-8390-C04D2116481E}" type="presParOf" srcId="{8D49F0E9-9CA2-4E87-8014-E901AB166965}" destId="{A1094171-E1EF-4D46-B0EF-8460764C0C9E}" srcOrd="0" destOrd="0" presId="urn:microsoft.com/office/officeart/2018/5/layout/IconCircleLabelList"/>
    <dgm:cxn modelId="{8EC8A827-7EC0-4B31-8755-F36B16D480D8}" type="presParOf" srcId="{8D49F0E9-9CA2-4E87-8014-E901AB166965}" destId="{1EA352F7-B4DC-4C26-8590-2329CE4B7B46}" srcOrd="1" destOrd="0" presId="urn:microsoft.com/office/officeart/2018/5/layout/IconCircleLabelList"/>
    <dgm:cxn modelId="{AFECEC6B-DEAA-48F4-BBDA-49E0C7085105}" type="presParOf" srcId="{8D49F0E9-9CA2-4E87-8014-E901AB166965}" destId="{ABB58417-7266-4447-96FA-E133EF936CCC}" srcOrd="2" destOrd="0" presId="urn:microsoft.com/office/officeart/2018/5/layout/IconCircleLabelList"/>
    <dgm:cxn modelId="{C5D0E796-0B96-40F5-B1BE-F21A0CBDBC9F}" type="presParOf" srcId="{8D49F0E9-9CA2-4E87-8014-E901AB166965}" destId="{5D0E1583-0CDB-4159-A7D7-6ABDD01F3E7B}" srcOrd="3" destOrd="0" presId="urn:microsoft.com/office/officeart/2018/5/layout/IconCircleLabelList"/>
    <dgm:cxn modelId="{F3BDA27B-13EE-4058-891F-BA7F60978FAB}" type="presParOf" srcId="{2D3EA5DD-B4C9-4E6B-9844-704112028F40}" destId="{D9E59E57-074C-43EA-B623-29EBD480E8A7}" srcOrd="3" destOrd="0" presId="urn:microsoft.com/office/officeart/2018/5/layout/IconCircleLabelList"/>
    <dgm:cxn modelId="{CB444559-BE88-4FA6-AE4D-01148D8053A0}" type="presParOf" srcId="{2D3EA5DD-B4C9-4E6B-9844-704112028F40}" destId="{727093C4-8B31-42E9-9800-4710615A6EAA}" srcOrd="4" destOrd="0" presId="urn:microsoft.com/office/officeart/2018/5/layout/IconCircleLabelList"/>
    <dgm:cxn modelId="{6D03D9B9-D459-4D72-BEF8-BFE667D1483D}" type="presParOf" srcId="{727093C4-8B31-42E9-9800-4710615A6EAA}" destId="{58246092-A64C-4C2B-96D4-FC8E9259CF19}" srcOrd="0" destOrd="0" presId="urn:microsoft.com/office/officeart/2018/5/layout/IconCircleLabelList"/>
    <dgm:cxn modelId="{79F33F48-023E-4826-8C91-D4A0BE893041}" type="presParOf" srcId="{727093C4-8B31-42E9-9800-4710615A6EAA}" destId="{01EBDF97-C358-449E-8B7E-8650347299B3}" srcOrd="1" destOrd="0" presId="urn:microsoft.com/office/officeart/2018/5/layout/IconCircleLabelList"/>
    <dgm:cxn modelId="{9CAC69DD-F565-42E4-AD09-DCD312E1148B}" type="presParOf" srcId="{727093C4-8B31-42E9-9800-4710615A6EAA}" destId="{3CF137C9-50A7-4C6C-8C15-62ABD45C08E5}" srcOrd="2" destOrd="0" presId="urn:microsoft.com/office/officeart/2018/5/layout/IconCircleLabelList"/>
    <dgm:cxn modelId="{D0242B22-8FB8-451B-91A7-6CCDA0DF59E2}" type="presParOf" srcId="{727093C4-8B31-42E9-9800-4710615A6EAA}" destId="{3DE5A9FD-4C33-4958-B760-225857E1CDAF}" srcOrd="3" destOrd="0" presId="urn:microsoft.com/office/officeart/2018/5/layout/IconCircleLabelList"/>
    <dgm:cxn modelId="{6AB88C6A-B595-4A17-9D46-BDF6634275B5}" type="presParOf" srcId="{2D3EA5DD-B4C9-4E6B-9844-704112028F40}" destId="{E5F54F24-5932-40AE-B0D5-712E6C0D8BFE}" srcOrd="5" destOrd="0" presId="urn:microsoft.com/office/officeart/2018/5/layout/IconCircleLabelList"/>
    <dgm:cxn modelId="{C442D21E-14F3-4833-9E90-5A1FB1974790}" type="presParOf" srcId="{2D3EA5DD-B4C9-4E6B-9844-704112028F40}" destId="{85736787-4ECD-4DCB-AF2B-A500D93762E7}" srcOrd="6" destOrd="0" presId="urn:microsoft.com/office/officeart/2018/5/layout/IconCircleLabelList"/>
    <dgm:cxn modelId="{7C33465A-F572-4DA7-9E18-A31A123C88F8}" type="presParOf" srcId="{85736787-4ECD-4DCB-AF2B-A500D93762E7}" destId="{CE57C543-B664-4C9F-A950-E246C490F2FC}" srcOrd="0" destOrd="0" presId="urn:microsoft.com/office/officeart/2018/5/layout/IconCircleLabelList"/>
    <dgm:cxn modelId="{0C5CE000-1952-49F2-829A-CC631F70649E}" type="presParOf" srcId="{85736787-4ECD-4DCB-AF2B-A500D93762E7}" destId="{CE6F4440-5993-4BD3-BD10-C779D9921221}" srcOrd="1" destOrd="0" presId="urn:microsoft.com/office/officeart/2018/5/layout/IconCircleLabelList"/>
    <dgm:cxn modelId="{2638E050-7D59-4CCD-9FC4-C65D02207D28}" type="presParOf" srcId="{85736787-4ECD-4DCB-AF2B-A500D93762E7}" destId="{BCC993B2-5C6F-4FFB-A895-6D89FEEE5E59}" srcOrd="2" destOrd="0" presId="urn:microsoft.com/office/officeart/2018/5/layout/IconCircleLabelList"/>
    <dgm:cxn modelId="{F2FC5A47-E4E9-442B-927C-5B15BAEC535D}" type="presParOf" srcId="{85736787-4ECD-4DCB-AF2B-A500D93762E7}" destId="{75B57229-9BA1-49A9-BA48-D35834547909}" srcOrd="3" destOrd="0" presId="urn:microsoft.com/office/officeart/2018/5/layout/IconCircleLabelList"/>
    <dgm:cxn modelId="{4B114B37-D929-446F-80D7-7005E448F934}" type="presParOf" srcId="{2D3EA5DD-B4C9-4E6B-9844-704112028F40}" destId="{CFFBB350-9E7C-4AAF-9314-E450C61EC5EF}" srcOrd="7" destOrd="0" presId="urn:microsoft.com/office/officeart/2018/5/layout/IconCircleLabelList"/>
    <dgm:cxn modelId="{0AA7B204-A437-4492-BA90-8F8B9D84FF8A}" type="presParOf" srcId="{2D3EA5DD-B4C9-4E6B-9844-704112028F40}" destId="{223BDF26-173F-4DE7-B01F-CA3CFF1A3CC7}" srcOrd="8" destOrd="0" presId="urn:microsoft.com/office/officeart/2018/5/layout/IconCircleLabelList"/>
    <dgm:cxn modelId="{8B1D1175-BC96-4F72-B1CC-BA66FC3F50E0}" type="presParOf" srcId="{223BDF26-173F-4DE7-B01F-CA3CFF1A3CC7}" destId="{E6214E18-786B-4748-B8A7-55D256B9EFC2}" srcOrd="0" destOrd="0" presId="urn:microsoft.com/office/officeart/2018/5/layout/IconCircleLabelList"/>
    <dgm:cxn modelId="{42DF69A9-02DC-436C-B7EC-8D5DF02208EB}" type="presParOf" srcId="{223BDF26-173F-4DE7-B01F-CA3CFF1A3CC7}" destId="{C9AF58CA-BDEC-4657-BB84-BEC51DE64DD5}" srcOrd="1" destOrd="0" presId="urn:microsoft.com/office/officeart/2018/5/layout/IconCircleLabelList"/>
    <dgm:cxn modelId="{2B5976FD-309C-4D8B-8E50-A9906E67E854}" type="presParOf" srcId="{223BDF26-173F-4DE7-B01F-CA3CFF1A3CC7}" destId="{35B1C15F-705D-4CE1-8A95-B000B8EFA313}" srcOrd="2" destOrd="0" presId="urn:microsoft.com/office/officeart/2018/5/layout/IconCircleLabelList"/>
    <dgm:cxn modelId="{116E318D-99CD-4055-94DD-0C0AAFC27E4C}" type="presParOf" srcId="{223BDF26-173F-4DE7-B01F-CA3CFF1A3CC7}" destId="{E0AAA109-0425-4029-8338-31EC33D357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685FF-4B05-44F8-B4CA-10375120D3F2}">
      <dsp:nvSpPr>
        <dsp:cNvPr id="0" name=""/>
        <dsp:cNvSpPr/>
      </dsp:nvSpPr>
      <dsp:spPr>
        <a:xfrm>
          <a:off x="285104" y="133111"/>
          <a:ext cx="891052" cy="8910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495AF-6076-46C4-B9CF-BB3AAE006B84}">
      <dsp:nvSpPr>
        <dsp:cNvPr id="0" name=""/>
        <dsp:cNvSpPr/>
      </dsp:nvSpPr>
      <dsp:spPr>
        <a:xfrm>
          <a:off x="475001" y="323007"/>
          <a:ext cx="511259" cy="511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65D22-03F2-490C-8C7C-F3707161FF02}">
      <dsp:nvSpPr>
        <dsp:cNvPr id="0" name=""/>
        <dsp:cNvSpPr/>
      </dsp:nvSpPr>
      <dsp:spPr>
        <a:xfrm>
          <a:off x="259" y="1301704"/>
          <a:ext cx="1460742" cy="58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Seek feedback</a:t>
          </a:r>
        </a:p>
      </dsp:txBody>
      <dsp:txXfrm>
        <a:off x="259" y="1301704"/>
        <a:ext cx="1460742" cy="584296"/>
      </dsp:txXfrm>
    </dsp:sp>
    <dsp:sp modelId="{A1094171-E1EF-4D46-B0EF-8460764C0C9E}">
      <dsp:nvSpPr>
        <dsp:cNvPr id="0" name=""/>
        <dsp:cNvSpPr/>
      </dsp:nvSpPr>
      <dsp:spPr>
        <a:xfrm>
          <a:off x="2001476" y="133111"/>
          <a:ext cx="891052" cy="8910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352F7-B4DC-4C26-8590-2329CE4B7B46}">
      <dsp:nvSpPr>
        <dsp:cNvPr id="0" name=""/>
        <dsp:cNvSpPr/>
      </dsp:nvSpPr>
      <dsp:spPr>
        <a:xfrm>
          <a:off x="2191373" y="323007"/>
          <a:ext cx="511259" cy="511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E1583-0CDB-4159-A7D7-6ABDD01F3E7B}">
      <dsp:nvSpPr>
        <dsp:cNvPr id="0" name=""/>
        <dsp:cNvSpPr/>
      </dsp:nvSpPr>
      <dsp:spPr>
        <a:xfrm>
          <a:off x="1716631" y="1301704"/>
          <a:ext cx="1460742" cy="58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Reflect on performance</a:t>
          </a:r>
        </a:p>
      </dsp:txBody>
      <dsp:txXfrm>
        <a:off x="1716631" y="1301704"/>
        <a:ext cx="1460742" cy="584296"/>
      </dsp:txXfrm>
    </dsp:sp>
    <dsp:sp modelId="{58246092-A64C-4C2B-96D4-FC8E9259CF19}">
      <dsp:nvSpPr>
        <dsp:cNvPr id="0" name=""/>
        <dsp:cNvSpPr/>
      </dsp:nvSpPr>
      <dsp:spPr>
        <a:xfrm>
          <a:off x="3717848" y="133111"/>
          <a:ext cx="891052" cy="8910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BDF97-C358-449E-8B7E-8650347299B3}">
      <dsp:nvSpPr>
        <dsp:cNvPr id="0" name=""/>
        <dsp:cNvSpPr/>
      </dsp:nvSpPr>
      <dsp:spPr>
        <a:xfrm>
          <a:off x="3907745" y="323007"/>
          <a:ext cx="511259" cy="511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5A9FD-4C33-4958-B760-225857E1CDAF}">
      <dsp:nvSpPr>
        <dsp:cNvPr id="0" name=""/>
        <dsp:cNvSpPr/>
      </dsp:nvSpPr>
      <dsp:spPr>
        <a:xfrm>
          <a:off x="3433003" y="1301704"/>
          <a:ext cx="1460742" cy="58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Explore new techniques</a:t>
          </a:r>
        </a:p>
      </dsp:txBody>
      <dsp:txXfrm>
        <a:off x="3433003" y="1301704"/>
        <a:ext cx="1460742" cy="584296"/>
      </dsp:txXfrm>
    </dsp:sp>
    <dsp:sp modelId="{CE57C543-B664-4C9F-A950-E246C490F2FC}">
      <dsp:nvSpPr>
        <dsp:cNvPr id="0" name=""/>
        <dsp:cNvSpPr/>
      </dsp:nvSpPr>
      <dsp:spPr>
        <a:xfrm>
          <a:off x="1143290" y="2251187"/>
          <a:ext cx="891052" cy="8910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F4440-5993-4BD3-BD10-C779D9921221}">
      <dsp:nvSpPr>
        <dsp:cNvPr id="0" name=""/>
        <dsp:cNvSpPr/>
      </dsp:nvSpPr>
      <dsp:spPr>
        <a:xfrm>
          <a:off x="1333187" y="2441083"/>
          <a:ext cx="511259" cy="511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57229-9BA1-49A9-BA48-D35834547909}">
      <dsp:nvSpPr>
        <dsp:cNvPr id="0" name=""/>
        <dsp:cNvSpPr/>
      </dsp:nvSpPr>
      <dsp:spPr>
        <a:xfrm>
          <a:off x="858445" y="3419781"/>
          <a:ext cx="1460742" cy="58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Set personal goals</a:t>
          </a:r>
        </a:p>
      </dsp:txBody>
      <dsp:txXfrm>
        <a:off x="858445" y="3419781"/>
        <a:ext cx="1460742" cy="584296"/>
      </dsp:txXfrm>
    </dsp:sp>
    <dsp:sp modelId="{E6214E18-786B-4748-B8A7-55D256B9EFC2}">
      <dsp:nvSpPr>
        <dsp:cNvPr id="0" name=""/>
        <dsp:cNvSpPr/>
      </dsp:nvSpPr>
      <dsp:spPr>
        <a:xfrm>
          <a:off x="2859662" y="2251187"/>
          <a:ext cx="891052" cy="8910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F58CA-BDEC-4657-BB84-BEC51DE64DD5}">
      <dsp:nvSpPr>
        <dsp:cNvPr id="0" name=""/>
        <dsp:cNvSpPr/>
      </dsp:nvSpPr>
      <dsp:spPr>
        <a:xfrm>
          <a:off x="3049559" y="2441083"/>
          <a:ext cx="511259" cy="511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AA109-0425-4029-8338-31EC33D35772}">
      <dsp:nvSpPr>
        <dsp:cNvPr id="0" name=""/>
        <dsp:cNvSpPr/>
      </dsp:nvSpPr>
      <dsp:spPr>
        <a:xfrm>
          <a:off x="2574817" y="3419781"/>
          <a:ext cx="1460742" cy="58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Iterate and adapt</a:t>
          </a:r>
        </a:p>
      </dsp:txBody>
      <dsp:txXfrm>
        <a:off x="2574817" y="3419781"/>
        <a:ext cx="1460742" cy="584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Bacchus Winery Case Study </a:t>
            </a:r>
            <a:br>
              <a:rPr lang="en-US" dirty="0"/>
            </a:br>
            <a:endParaRPr lang="en-US">
              <a:ea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F999E-C265-950B-9C61-D68D1BC6AF52}"/>
              </a:ext>
            </a:extLst>
          </p:cNvPr>
          <p:cNvSpPr txBox="1"/>
          <p:nvPr/>
        </p:nvSpPr>
        <p:spPr>
          <a:xfrm>
            <a:off x="3372955" y="4824268"/>
            <a:ext cx="60065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Alisa Steensen, Jose Franco, Usiel Figueroa, Carmen Mendoza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2510-2B08-9D19-A6C6-3BA7EB6C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/>
              <a:t>Wine Sales Report 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586B9E-921F-44BC-B3FC-B278E41695EE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4720617" y="1535600"/>
            <a:ext cx="2750765" cy="4035237"/>
          </a:xfrm>
        </p:spPr>
      </p:pic>
    </p:spTree>
    <p:extLst>
      <p:ext uri="{BB962C8B-B14F-4D97-AF65-F5344CB8AC3E}">
        <p14:creationId xmlns:p14="http://schemas.microsoft.com/office/powerpoint/2010/main" val="65958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005C-277B-84E9-367C-5EC2BDF9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/>
              <a:t>Employee Hours Report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2D53B-0C82-6D5E-5DB4-F1C5C7D4D8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10926" y="1982954"/>
            <a:ext cx="2767761" cy="4138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BEEE6-2F47-0A0A-8C75-BC6A38D9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119" y="1982954"/>
            <a:ext cx="2767762" cy="4107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08A6E-6695-58C4-C3DB-E8C74217F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314" y="1982954"/>
            <a:ext cx="3600450" cy="41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3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Assumptions &amp; Design Decisions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 b="1" dirty="0"/>
              <a:t>Assumptions: </a:t>
            </a:r>
          </a:p>
          <a:p>
            <a:pPr marL="285750" indent="-28575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700" dirty="0"/>
              <a:t>Transition from manual to digital systems with investment in online platforms. </a:t>
            </a:r>
          </a:p>
          <a:p>
            <a:pPr marL="285750" indent="-28575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700" dirty="0"/>
              <a:t>Suppliers and distributors provide detailed data for tracking. </a:t>
            </a:r>
          </a:p>
          <a:p>
            <a:pPr>
              <a:lnSpc>
                <a:spcPct val="140000"/>
              </a:lnSpc>
            </a:pPr>
            <a:r>
              <a:rPr lang="en-US" sz="1700" b="1" dirty="0"/>
              <a:t>Design Decisions: </a:t>
            </a:r>
          </a:p>
          <a:p>
            <a:pPr marL="285750" indent="-28575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700" dirty="0"/>
              <a:t>The focus is on automating key business processes. </a:t>
            </a:r>
          </a:p>
          <a:p>
            <a:pPr marL="285750" indent="-28575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700" dirty="0"/>
              <a:t>Enabling comprehensive reporting for management insights. </a:t>
            </a:r>
          </a:p>
        </p:txBody>
      </p:sp>
      <p:pic>
        <p:nvPicPr>
          <p:cNvPr id="15" name="Picture Placeholder 5" descr="A large field with trees and a body of water&#10;&#10;Description automatically generated">
            <a:extLst>
              <a:ext uri="{FF2B5EF4-FFF2-40B4-BE49-F238E27FC236}">
                <a16:creationId xmlns:a16="http://schemas.microsoft.com/office/drawing/2014/main" id="{BBD84AA8-495D-1210-1B06-DA73C5BCF36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3"/>
          <a:stretch/>
        </p:blipFill>
        <p:spPr>
          <a:xfrm>
            <a:off x="6219464" y="2138523"/>
            <a:ext cx="5134335" cy="3416666"/>
          </a:xfrm>
          <a:noFill/>
        </p:spPr>
      </p:pic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err="1"/>
              <a:t>COnclusion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4137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designed database system aligns with Bacchus Winery's operational needs and addresses inefficiencies in supply chain management, employee hour tracking, and wine distribution analysis.  </a:t>
            </a:r>
          </a:p>
          <a:p>
            <a:r>
              <a:rPr lang="en-US" dirty="0"/>
              <a:t>Reports provide actionable insights for better decision making, such as identifying delayed suppliers, improving wine sales strategies, and evaluating employee productivity.  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Improved operational efficiency through automation of manual processes. </a:t>
            </a:r>
          </a:p>
          <a:p>
            <a:r>
              <a:rPr lang="en-US" dirty="0">
                <a:ea typeface="Calibri"/>
                <a:cs typeface="Calibri"/>
              </a:rPr>
              <a:t>Real-time tracking and reporting to enable proactive issue resolution. </a:t>
            </a:r>
          </a:p>
          <a:p>
            <a:r>
              <a:rPr lang="en-US" dirty="0">
                <a:ea typeface="Calibri"/>
                <a:cs typeface="Calibri"/>
              </a:rPr>
              <a:t>A scalable solution that can grow with the business as new requirements emerge.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630162E5-5DAC-5B7A-2723-86EA8D6D9995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04680914"/>
              </p:ext>
            </p:extLst>
          </p:nvPr>
        </p:nvGraphicFramePr>
        <p:xfrm>
          <a:off x="6459795" y="2024780"/>
          <a:ext cx="4894006" cy="4137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Alisa Steensen </a:t>
            </a:r>
          </a:p>
          <a:p>
            <a:r>
              <a:rPr lang="en-US" dirty="0">
                <a:ea typeface="Calibri"/>
                <a:cs typeface="Calibri"/>
              </a:rPr>
              <a:t>Jose Franco </a:t>
            </a:r>
          </a:p>
          <a:p>
            <a:r>
              <a:rPr lang="en-US" dirty="0">
                <a:ea typeface="Calibri"/>
                <a:cs typeface="Calibri"/>
              </a:rPr>
              <a:t>Usiel Figueroa </a:t>
            </a:r>
          </a:p>
          <a:p>
            <a:r>
              <a:rPr lang="en-US" dirty="0">
                <a:ea typeface="Calibri"/>
                <a:cs typeface="Calibri"/>
              </a:rPr>
              <a:t>Carmen Mendoza 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5" name="Picture Placeholder 14" descr="A bottle and glasses of wine&#10;&#10;Description automatically generated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263" r="20263"/>
          <a:stretch/>
        </p:blipFill>
        <p:spPr>
          <a:xfrm>
            <a:off x="-28882" y="0"/>
            <a:ext cx="611505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  <a:noFill/>
        </p:spPr>
        <p:txBody>
          <a:bodyPr anchor="t">
            <a:normAutofit lnSpcReduction="10000"/>
          </a:bodyPr>
          <a:lstStyle/>
          <a:p>
            <a:r>
              <a:rPr lang="en-US" dirty="0"/>
              <a:t>Group INTRODUCTION</a:t>
            </a:r>
          </a:p>
          <a:p>
            <a:r>
              <a:rPr lang="en-US" dirty="0">
                <a:ea typeface="Calibri"/>
                <a:cs typeface="Calibri"/>
              </a:rPr>
              <a:t>Case study overview</a:t>
            </a:r>
          </a:p>
          <a:p>
            <a:r>
              <a:rPr lang="en-US" dirty="0">
                <a:ea typeface="Calibri"/>
                <a:cs typeface="Calibri"/>
              </a:rPr>
              <a:t>Finalized erd</a:t>
            </a:r>
          </a:p>
          <a:p>
            <a:r>
              <a:rPr lang="en-US" dirty="0">
                <a:ea typeface="Calibri"/>
                <a:cs typeface="Calibri"/>
              </a:rPr>
              <a:t>reports</a:t>
            </a:r>
          </a:p>
          <a:p>
            <a:r>
              <a:rPr lang="en-US" dirty="0">
                <a:ea typeface="Calibri"/>
                <a:cs typeface="Calibri"/>
              </a:rPr>
              <a:t>Assumptions &amp; design Decisions</a:t>
            </a:r>
          </a:p>
          <a:p>
            <a:r>
              <a:rPr lang="en-US" dirty="0">
                <a:ea typeface="Calibri"/>
                <a:cs typeface="Calibr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Meet the team </a:t>
            </a:r>
            <a:endParaRPr lang="en-US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</p:spPr>
        <p:txBody>
          <a:bodyPr anchor="ctr">
            <a:normAutofit/>
          </a:bodyPr>
          <a:lstStyle/>
          <a:p>
            <a:r>
              <a:rPr lang="en-US"/>
              <a:t>The Team </a:t>
            </a:r>
          </a:p>
        </p:txBody>
      </p:sp>
      <p:pic>
        <p:nvPicPr>
          <p:cNvPr id="91" name="Picture Placeholder 90" descr="A logo for a winery&#10;&#10;Description automatically generated">
            <a:extLst>
              <a:ext uri="{FF2B5EF4-FFF2-40B4-BE49-F238E27FC236}">
                <a16:creationId xmlns:a16="http://schemas.microsoft.com/office/drawing/2014/main" id="{BC622EA4-CCB7-907A-0126-D0A68A5DC7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739" r="18739"/>
          <a:stretch/>
        </p:blipFill>
        <p:spPr>
          <a:xfrm>
            <a:off x="20" y="10"/>
            <a:ext cx="4287818" cy="6857990"/>
          </a:xfrm>
          <a:noFill/>
        </p:spPr>
      </p:pic>
      <p:sp>
        <p:nvSpPr>
          <p:cNvPr id="96" name="Content Placeholder 3">
            <a:extLst>
              <a:ext uri="{FF2B5EF4-FFF2-40B4-BE49-F238E27FC236}">
                <a16:creationId xmlns:a16="http://schemas.microsoft.com/office/drawing/2014/main" id="{1FE83CEF-8C53-1DB7-A1BA-862A2A2E2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/>
          <a:p>
            <a:r>
              <a:rPr lang="en-US" sz="1500" dirty="0"/>
              <a:t>Alisa Steensen: Lead Analyst - Played a pivotal role in gathering detailed business requirements and ensuring that the project goals were clearly defined and aligned with Bacchus Winery's operational objectives. </a:t>
            </a:r>
          </a:p>
          <a:p>
            <a:r>
              <a:rPr lang="en-US" sz="1500" dirty="0" err="1"/>
              <a:t>Usiel</a:t>
            </a:r>
            <a:r>
              <a:rPr lang="en-US" sz="1500" dirty="0"/>
              <a:t> Figueroa: Database Designer – Expertly designed the ERD and database schema, ensuring normalization and establishing efficient relationships between entities.</a:t>
            </a:r>
          </a:p>
          <a:p>
            <a:r>
              <a:rPr lang="en-US" sz="1500" dirty="0"/>
              <a:t>Jose Franco: Query Specialist – Developed comprehensive SQL queries to retrieve and analyze critical data, facilitating insightful reporting for business decisions. </a:t>
            </a:r>
          </a:p>
          <a:p>
            <a:r>
              <a:rPr lang="en-US" sz="1500" dirty="0"/>
              <a:t>Carmen Mendoza: Report Specialist - Focuses on interpreting query results and creating visually engaging report templates that communicate key findings.  </a:t>
            </a:r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Case study Overview</a:t>
            </a:r>
          </a:p>
        </p:txBody>
      </p:sp>
      <p:pic>
        <p:nvPicPr>
          <p:cNvPr id="20" name="Picture Placeholder 7" descr="A glass of red wine next to a bottle of wine&#10;&#10;Description automatically generated">
            <a:extLst>
              <a:ext uri="{FF2B5EF4-FFF2-40B4-BE49-F238E27FC236}">
                <a16:creationId xmlns:a16="http://schemas.microsoft.com/office/drawing/2014/main" id="{59669B42-CC26-1A2A-1FE7-526E425D019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3"/>
          <a:stretch/>
        </p:blipFill>
        <p:spPr>
          <a:xfrm>
            <a:off x="838200" y="2138523"/>
            <a:ext cx="5134335" cy="3416666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19464" y="1790329"/>
            <a:ext cx="5134335" cy="411305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700" b="1" dirty="0"/>
              <a:t>Objective</a:t>
            </a:r>
            <a:r>
              <a:rPr lang="en-US" sz="1700" dirty="0"/>
              <a:t>: Transition from manual processes to a digital database system for efficiency. </a:t>
            </a:r>
            <a:endParaRPr lang="en-US" sz="1700" dirty="0">
              <a:ea typeface="Calibri"/>
              <a:cs typeface="Calibri"/>
            </a:endParaRPr>
          </a:p>
          <a:p>
            <a:pPr marL="285750" indent="-28575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600" b="1" dirty="0"/>
              <a:t>Business Rules: </a:t>
            </a:r>
          </a:p>
          <a:p>
            <a:pPr marL="285750" indent="-28575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700" dirty="0"/>
              <a:t>Monitor supplier delivery times and inventory monthly. </a:t>
            </a:r>
          </a:p>
          <a:p>
            <a:pPr marL="285750" indent="-28575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700" dirty="0"/>
              <a:t>Track employee work hours and generate quarterly reports. </a:t>
            </a:r>
          </a:p>
          <a:p>
            <a:pPr marL="285750" indent="-28575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700" dirty="0"/>
              <a:t>Evaluate win distribution performance using monthly sales data. </a:t>
            </a:r>
          </a:p>
          <a:p>
            <a:pPr marL="285750" indent="-28575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700" dirty="0"/>
              <a:t>Create annual comprehensive reports identifying gaps. </a:t>
            </a:r>
          </a:p>
          <a:p>
            <a:pPr marL="285750" indent="-28575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600" b="1" dirty="0"/>
              <a:t>Assumptions: </a:t>
            </a:r>
          </a:p>
          <a:p>
            <a:pPr marL="285750" indent="-28575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600" dirty="0"/>
              <a:t>Existing processes are manual. </a:t>
            </a:r>
          </a:p>
          <a:p>
            <a:pPr marL="285750" indent="-28575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600" dirty="0"/>
              <a:t>Investment in online platforms is planned. </a:t>
            </a:r>
          </a:p>
          <a:p>
            <a:pPr marL="285750" indent="-28575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600" dirty="0"/>
              <a:t>Distributors provide detailed sales data. 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Finalized eRD 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B92B808-40C8-E92A-3E28-2FC92FA4D71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Calibri"/>
                <a:cs typeface="Calibri"/>
              </a:rPr>
              <a:t> 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E89756"/>
                </a:solidFill>
                <a:latin typeface="Arial"/>
                <a:ea typeface="Calibri"/>
                <a:cs typeface="Arial"/>
              </a:rPr>
              <a:t>•</a:t>
            </a:r>
            <a:r>
              <a:rPr lang="en-US" dirty="0">
                <a:ea typeface="Calibri"/>
                <a:cs typeface="Calibri"/>
              </a:rPr>
              <a:t>Employees are assigned to departments, and each department has a manager. Many to One, One to One </a:t>
            </a:r>
            <a:endParaRPr lang="en-US" dirty="0"/>
          </a:p>
          <a:p>
            <a:r>
              <a:rPr lang="en-US" dirty="0">
                <a:solidFill>
                  <a:srgbClr val="E89756"/>
                </a:solidFill>
                <a:latin typeface="Arial"/>
                <a:ea typeface="Calibri"/>
                <a:cs typeface="Arial"/>
              </a:rPr>
              <a:t>•</a:t>
            </a:r>
            <a:r>
              <a:rPr lang="en-US" dirty="0">
                <a:ea typeface="Calibri"/>
                <a:cs typeface="Calibri"/>
              </a:rPr>
              <a:t>The winery produces four types of wines, which are distributed by distributors. (Many wines to many distributers) Many to Many</a:t>
            </a:r>
            <a:endParaRPr lang="en-US" dirty="0"/>
          </a:p>
          <a:p>
            <a:r>
              <a:rPr lang="en-US" dirty="0">
                <a:solidFill>
                  <a:srgbClr val="E89756"/>
                </a:solidFill>
                <a:latin typeface="Arial"/>
                <a:ea typeface="Calibri"/>
                <a:cs typeface="Arial"/>
              </a:rPr>
              <a:t>•</a:t>
            </a:r>
            <a:r>
              <a:rPr lang="en-US" dirty="0">
                <a:ea typeface="Calibri"/>
                <a:cs typeface="Calibri"/>
              </a:rPr>
              <a:t>Distributors carry one or more wines, and wines can be carried by multiple distributors. Many to Many</a:t>
            </a:r>
            <a:endParaRPr lang="en-US" dirty="0"/>
          </a:p>
          <a:p>
            <a:r>
              <a:rPr lang="en-US" dirty="0">
                <a:solidFill>
                  <a:srgbClr val="E89756"/>
                </a:solidFill>
                <a:latin typeface="Arial"/>
                <a:ea typeface="Calibri"/>
                <a:cs typeface="Arial"/>
              </a:rPr>
              <a:t>•</a:t>
            </a:r>
            <a:r>
              <a:rPr lang="en-US" dirty="0">
                <a:ea typeface="Calibri"/>
                <a:cs typeface="Calibri"/>
              </a:rPr>
              <a:t>Suppliers provide specific supplies to the winery, tracked by type. One to Many</a:t>
            </a:r>
            <a:endParaRPr lang="en-US" dirty="0"/>
          </a:p>
          <a:p>
            <a:endParaRPr lang="en-US" b="1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b="1" dirty="0">
              <a:ea typeface="Calibri"/>
              <a:cs typeface="Calibri"/>
            </a:endParaRPr>
          </a:p>
        </p:txBody>
      </p:sp>
      <p:pic>
        <p:nvPicPr>
          <p:cNvPr id="7" name="Content Placeholder 6" descr="A diagram of a wine company&#10;&#10;Description automatically generated">
            <a:extLst>
              <a:ext uri="{FF2B5EF4-FFF2-40B4-BE49-F238E27FC236}">
                <a16:creationId xmlns:a16="http://schemas.microsoft.com/office/drawing/2014/main" id="{6463AB3D-CBE8-8CE2-3136-D6D7D23DD1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3404"/>
            <a:ext cx="5211763" cy="4059929"/>
          </a:xfrm>
        </p:spPr>
      </p:pic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Reports generated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Supplier Delivery Performance Report: Identifies delayed deliveries and supplier gaps. </a:t>
            </a:r>
          </a:p>
          <a:p>
            <a:r>
              <a:rPr lang="en-US" dirty="0"/>
              <a:t>Monthly Delivery Gaps Report: Compares delays and total orders for each supplier by month. </a:t>
            </a:r>
          </a:p>
          <a:p>
            <a:r>
              <a:rPr lang="en-US" dirty="0"/>
              <a:t>Wine Sales Performance Report: Tracks total quantities shipped and sold by wine and distributors. </a:t>
            </a:r>
          </a:p>
          <a:p>
            <a:r>
              <a:rPr lang="en-US" dirty="0"/>
              <a:t>Employee Hours Report: Summarizes hours worked in the last four quarters </a:t>
            </a:r>
          </a:p>
        </p:txBody>
      </p:sp>
      <p:pic>
        <p:nvPicPr>
          <p:cNvPr id="9" name="Content Placeholder 8" descr="A person holding a clipboard with a paper and a pen&#10;&#10;Description automatically generated">
            <a:extLst>
              <a:ext uri="{FF2B5EF4-FFF2-40B4-BE49-F238E27FC236}">
                <a16:creationId xmlns:a16="http://schemas.microsoft.com/office/drawing/2014/main" id="{6464E633-1767-1256-1AFE-A44C81AC02F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rcRect l="8401" r="8276" b="2"/>
          <a:stretch/>
        </p:blipFill>
        <p:spPr>
          <a:xfrm>
            <a:off x="6219464" y="1790329"/>
            <a:ext cx="5134335" cy="4113054"/>
          </a:xfr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Supplier Reports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AB99BE1-F211-2324-3517-34C4B017A4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081148" y="1928813"/>
            <a:ext cx="2036053" cy="4138612"/>
          </a:xfr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3A75-0E5B-7C97-C50A-E172A612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/>
              <a:t>Monthly Delivery gaps report</a:t>
            </a:r>
            <a:endParaRPr lang="en-US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4AAB359-B5C9-4957-5750-131D7D0DFA0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087289" y="1941436"/>
            <a:ext cx="4328829" cy="4137189"/>
          </a:xfrm>
          <a:noFill/>
        </p:spPr>
      </p:pic>
    </p:spTree>
    <p:extLst>
      <p:ext uri="{BB962C8B-B14F-4D97-AF65-F5344CB8AC3E}">
        <p14:creationId xmlns:p14="http://schemas.microsoft.com/office/powerpoint/2010/main" val="12229160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in32_SL_V16" id="{C08B0D31-9878-4B86-9AA2-489D9D63805D}" vid="{DECC9CCA-8386-4D88-B03D-E024FA4FDF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38</TotalTime>
  <Words>529</Words>
  <Application>Microsoft Macintosh PowerPoint</Application>
  <PresentationFormat>Widescreen</PresentationFormat>
  <Paragraphs>74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Wingdings</vt:lpstr>
      <vt:lpstr>Custom</vt:lpstr>
      <vt:lpstr>Bacchus Winery Case Study  </vt:lpstr>
      <vt:lpstr>AGENDA</vt:lpstr>
      <vt:lpstr>Meet the team </vt:lpstr>
      <vt:lpstr>The Team </vt:lpstr>
      <vt:lpstr>Case study Overview</vt:lpstr>
      <vt:lpstr>Finalized eRD </vt:lpstr>
      <vt:lpstr>Reports generated </vt:lpstr>
      <vt:lpstr>Supplier Reports </vt:lpstr>
      <vt:lpstr>Monthly Delivery gaps report</vt:lpstr>
      <vt:lpstr>Wine Sales Report </vt:lpstr>
      <vt:lpstr>Employee Hours Report </vt:lpstr>
      <vt:lpstr>Assumptions &amp; Design Decisions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Usiel Figueroa</cp:lastModifiedBy>
  <cp:revision>622</cp:revision>
  <dcterms:created xsi:type="dcterms:W3CDTF">2024-12-11T19:57:31Z</dcterms:created>
  <dcterms:modified xsi:type="dcterms:W3CDTF">2024-12-15T17:08:21Z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