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44"/>
    <p:restoredTop sz="94567"/>
  </p:normalViewPr>
  <p:slideViewPr>
    <p:cSldViewPr snapToGrid="0" snapToObjects="1">
      <p:cViewPr varScale="1">
        <p:scale>
          <a:sx n="75" d="100"/>
          <a:sy n="75" d="100"/>
        </p:scale>
        <p:origin x="13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E86F1-E3F9-4EBB-BBEC-1C4AFC0CE0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CA2F30A-F618-41BB-B0B0-AA8D1DD5555F}">
      <dgm:prSet/>
      <dgm:spPr/>
      <dgm:t>
        <a:bodyPr/>
        <a:lstStyle/>
        <a:p>
          <a:r>
            <a:rPr lang="en-US"/>
            <a:t>Definition: A sequence of activities that transforms a business hypothesis into a technology-enabled service delivering value to the customer.</a:t>
          </a:r>
        </a:p>
      </dgm:t>
    </dgm:pt>
    <dgm:pt modelId="{8AB552AE-C798-4158-824E-B6DD4A9A09AA}" type="parTrans" cxnId="{048CC469-01B1-4CBE-92C4-18942CBDA1D3}">
      <dgm:prSet/>
      <dgm:spPr/>
      <dgm:t>
        <a:bodyPr/>
        <a:lstStyle/>
        <a:p>
          <a:endParaRPr lang="en-US"/>
        </a:p>
      </dgm:t>
    </dgm:pt>
    <dgm:pt modelId="{451DF659-3B97-43D6-8A24-4039298E0E67}" type="sibTrans" cxnId="{048CC469-01B1-4CBE-92C4-18942CBDA1D3}">
      <dgm:prSet/>
      <dgm:spPr/>
      <dgm:t>
        <a:bodyPr/>
        <a:lstStyle/>
        <a:p>
          <a:endParaRPr lang="en-US"/>
        </a:p>
      </dgm:t>
    </dgm:pt>
    <dgm:pt modelId="{0D8EBD77-346A-4E65-AC96-5B6114B07F5B}">
      <dgm:prSet/>
      <dgm:spPr/>
      <dgm:t>
        <a:bodyPr/>
        <a:lstStyle/>
        <a:p>
          <a:r>
            <a:rPr lang="en-US"/>
            <a:t>Encompasses everything from idea to deployment.</a:t>
          </a:r>
        </a:p>
      </dgm:t>
    </dgm:pt>
    <dgm:pt modelId="{DD34140D-20D8-4116-856F-C96F496EDC4B}" type="parTrans" cxnId="{E879DC17-4A96-4453-94A6-BEC1A7199531}">
      <dgm:prSet/>
      <dgm:spPr/>
      <dgm:t>
        <a:bodyPr/>
        <a:lstStyle/>
        <a:p>
          <a:endParaRPr lang="en-US"/>
        </a:p>
      </dgm:t>
    </dgm:pt>
    <dgm:pt modelId="{1E68880F-691E-4481-A206-D736AF7301E9}" type="sibTrans" cxnId="{E879DC17-4A96-4453-94A6-BEC1A7199531}">
      <dgm:prSet/>
      <dgm:spPr/>
      <dgm:t>
        <a:bodyPr/>
        <a:lstStyle/>
        <a:p>
          <a:endParaRPr lang="en-US"/>
        </a:p>
      </dgm:t>
    </dgm:pt>
    <dgm:pt modelId="{B86D68CC-C88F-44A2-BE15-CBC0C917749F}">
      <dgm:prSet/>
      <dgm:spPr/>
      <dgm:t>
        <a:bodyPr/>
        <a:lstStyle/>
        <a:p>
          <a:r>
            <a:rPr lang="en-US"/>
            <a:t>Critical for identifying bottlenecks, improving efficiency, and ensuring customer satisfaction.</a:t>
          </a:r>
        </a:p>
      </dgm:t>
    </dgm:pt>
    <dgm:pt modelId="{2D3B1764-669A-44C6-94F1-E55800B94AB0}" type="parTrans" cxnId="{0FF827C3-B8BD-441F-B892-F2E775A1B5D7}">
      <dgm:prSet/>
      <dgm:spPr/>
      <dgm:t>
        <a:bodyPr/>
        <a:lstStyle/>
        <a:p>
          <a:endParaRPr lang="en-US"/>
        </a:p>
      </dgm:t>
    </dgm:pt>
    <dgm:pt modelId="{372F77A1-5ADA-422E-B281-51DA9E7F16F3}" type="sibTrans" cxnId="{0FF827C3-B8BD-441F-B892-F2E775A1B5D7}">
      <dgm:prSet/>
      <dgm:spPr/>
      <dgm:t>
        <a:bodyPr/>
        <a:lstStyle/>
        <a:p>
          <a:endParaRPr lang="en-US"/>
        </a:p>
      </dgm:t>
    </dgm:pt>
    <dgm:pt modelId="{BBAE8958-687D-4004-B50C-1A380B36FB7A}" type="pres">
      <dgm:prSet presAssocID="{5EEE86F1-E3F9-4EBB-BBEC-1C4AFC0CE089}" presName="root" presStyleCnt="0">
        <dgm:presLayoutVars>
          <dgm:dir/>
          <dgm:resizeHandles val="exact"/>
        </dgm:presLayoutVars>
      </dgm:prSet>
      <dgm:spPr/>
    </dgm:pt>
    <dgm:pt modelId="{6E56DA3A-BC00-4CEF-8B15-8B02B69E2107}" type="pres">
      <dgm:prSet presAssocID="{9CA2F30A-F618-41BB-B0B0-AA8D1DD5555F}" presName="compNode" presStyleCnt="0"/>
      <dgm:spPr/>
    </dgm:pt>
    <dgm:pt modelId="{31F4CAE4-6779-459B-96DB-E4A2D857F1B6}" type="pres">
      <dgm:prSet presAssocID="{9CA2F30A-F618-41BB-B0B0-AA8D1DD5555F}" presName="bgRect" presStyleLbl="bgShp" presStyleIdx="0" presStyleCnt="3"/>
      <dgm:spPr/>
    </dgm:pt>
    <dgm:pt modelId="{FBE31D3F-E09D-44FB-8410-E49E9684025D}" type="pres">
      <dgm:prSet presAssocID="{9CA2F30A-F618-41BB-B0B0-AA8D1DD555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DF60ECE-0888-4440-B6DD-B32C4F0B4B9B}" type="pres">
      <dgm:prSet presAssocID="{9CA2F30A-F618-41BB-B0B0-AA8D1DD5555F}" presName="spaceRect" presStyleCnt="0"/>
      <dgm:spPr/>
    </dgm:pt>
    <dgm:pt modelId="{3C54FF31-1764-41C2-B1C4-8DAA8C1CF7ED}" type="pres">
      <dgm:prSet presAssocID="{9CA2F30A-F618-41BB-B0B0-AA8D1DD5555F}" presName="parTx" presStyleLbl="revTx" presStyleIdx="0" presStyleCnt="3">
        <dgm:presLayoutVars>
          <dgm:chMax val="0"/>
          <dgm:chPref val="0"/>
        </dgm:presLayoutVars>
      </dgm:prSet>
      <dgm:spPr/>
    </dgm:pt>
    <dgm:pt modelId="{852BE647-8EC0-459D-89D4-E27304CA294F}" type="pres">
      <dgm:prSet presAssocID="{451DF659-3B97-43D6-8A24-4039298E0E67}" presName="sibTrans" presStyleCnt="0"/>
      <dgm:spPr/>
    </dgm:pt>
    <dgm:pt modelId="{E384E3CA-82BC-44B0-B8B3-26D126D71D9D}" type="pres">
      <dgm:prSet presAssocID="{0D8EBD77-346A-4E65-AC96-5B6114B07F5B}" presName="compNode" presStyleCnt="0"/>
      <dgm:spPr/>
    </dgm:pt>
    <dgm:pt modelId="{4CB7702E-7BFC-4D28-9344-03A700710104}" type="pres">
      <dgm:prSet presAssocID="{0D8EBD77-346A-4E65-AC96-5B6114B07F5B}" presName="bgRect" presStyleLbl="bgShp" presStyleIdx="1" presStyleCnt="3"/>
      <dgm:spPr/>
    </dgm:pt>
    <dgm:pt modelId="{807151DD-7A64-40B7-939C-D0F4D3779E60}" type="pres">
      <dgm:prSet presAssocID="{0D8EBD77-346A-4E65-AC96-5B6114B07F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BCA3B33-20BB-429B-971D-A43C29D3347A}" type="pres">
      <dgm:prSet presAssocID="{0D8EBD77-346A-4E65-AC96-5B6114B07F5B}" presName="spaceRect" presStyleCnt="0"/>
      <dgm:spPr/>
    </dgm:pt>
    <dgm:pt modelId="{4775D1F2-F434-43ED-A184-B17619A7249B}" type="pres">
      <dgm:prSet presAssocID="{0D8EBD77-346A-4E65-AC96-5B6114B07F5B}" presName="parTx" presStyleLbl="revTx" presStyleIdx="1" presStyleCnt="3">
        <dgm:presLayoutVars>
          <dgm:chMax val="0"/>
          <dgm:chPref val="0"/>
        </dgm:presLayoutVars>
      </dgm:prSet>
      <dgm:spPr/>
    </dgm:pt>
    <dgm:pt modelId="{A7AAD630-39D6-486C-858A-2C7FD9F715E3}" type="pres">
      <dgm:prSet presAssocID="{1E68880F-691E-4481-A206-D736AF7301E9}" presName="sibTrans" presStyleCnt="0"/>
      <dgm:spPr/>
    </dgm:pt>
    <dgm:pt modelId="{394596A4-7948-449E-8F69-2A4E0ED95370}" type="pres">
      <dgm:prSet presAssocID="{B86D68CC-C88F-44A2-BE15-CBC0C917749F}" presName="compNode" presStyleCnt="0"/>
      <dgm:spPr/>
    </dgm:pt>
    <dgm:pt modelId="{160EF88B-FB8F-45A7-A246-1753CF5FC2BB}" type="pres">
      <dgm:prSet presAssocID="{B86D68CC-C88F-44A2-BE15-CBC0C917749F}" presName="bgRect" presStyleLbl="bgShp" presStyleIdx="2" presStyleCnt="3"/>
      <dgm:spPr/>
    </dgm:pt>
    <dgm:pt modelId="{2737E6B0-9B58-4A5C-90C3-60D0CB0407CD}" type="pres">
      <dgm:prSet presAssocID="{B86D68CC-C88F-44A2-BE15-CBC0C91774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22AB1A99-8207-40B6-8917-B7A2FD8A6994}" type="pres">
      <dgm:prSet presAssocID="{B86D68CC-C88F-44A2-BE15-CBC0C917749F}" presName="spaceRect" presStyleCnt="0"/>
      <dgm:spPr/>
    </dgm:pt>
    <dgm:pt modelId="{17F8B13D-BF3D-4FF0-BC5B-49DE45DC8BFD}" type="pres">
      <dgm:prSet presAssocID="{B86D68CC-C88F-44A2-BE15-CBC0C917749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8879808-3EFD-4E38-ACB9-C552CE724E59}" type="presOf" srcId="{0D8EBD77-346A-4E65-AC96-5B6114B07F5B}" destId="{4775D1F2-F434-43ED-A184-B17619A7249B}" srcOrd="0" destOrd="0" presId="urn:microsoft.com/office/officeart/2018/2/layout/IconVerticalSolidList"/>
    <dgm:cxn modelId="{E879DC17-4A96-4453-94A6-BEC1A7199531}" srcId="{5EEE86F1-E3F9-4EBB-BBEC-1C4AFC0CE089}" destId="{0D8EBD77-346A-4E65-AC96-5B6114B07F5B}" srcOrd="1" destOrd="0" parTransId="{DD34140D-20D8-4116-856F-C96F496EDC4B}" sibTransId="{1E68880F-691E-4481-A206-D736AF7301E9}"/>
    <dgm:cxn modelId="{840A8D23-AB59-44F3-B783-2F3F6D8ACC89}" type="presOf" srcId="{5EEE86F1-E3F9-4EBB-BBEC-1C4AFC0CE089}" destId="{BBAE8958-687D-4004-B50C-1A380B36FB7A}" srcOrd="0" destOrd="0" presId="urn:microsoft.com/office/officeart/2018/2/layout/IconVerticalSolidList"/>
    <dgm:cxn modelId="{AED1912C-C180-4356-935E-B750B4084BDC}" type="presOf" srcId="{9CA2F30A-F618-41BB-B0B0-AA8D1DD5555F}" destId="{3C54FF31-1764-41C2-B1C4-8DAA8C1CF7ED}" srcOrd="0" destOrd="0" presId="urn:microsoft.com/office/officeart/2018/2/layout/IconVerticalSolidList"/>
    <dgm:cxn modelId="{048CC469-01B1-4CBE-92C4-18942CBDA1D3}" srcId="{5EEE86F1-E3F9-4EBB-BBEC-1C4AFC0CE089}" destId="{9CA2F30A-F618-41BB-B0B0-AA8D1DD5555F}" srcOrd="0" destOrd="0" parTransId="{8AB552AE-C798-4158-824E-B6DD4A9A09AA}" sibTransId="{451DF659-3B97-43D6-8A24-4039298E0E67}"/>
    <dgm:cxn modelId="{C86C7088-9D4E-446B-B429-43B8BC777D19}" type="presOf" srcId="{B86D68CC-C88F-44A2-BE15-CBC0C917749F}" destId="{17F8B13D-BF3D-4FF0-BC5B-49DE45DC8BFD}" srcOrd="0" destOrd="0" presId="urn:microsoft.com/office/officeart/2018/2/layout/IconVerticalSolidList"/>
    <dgm:cxn modelId="{0FF827C3-B8BD-441F-B892-F2E775A1B5D7}" srcId="{5EEE86F1-E3F9-4EBB-BBEC-1C4AFC0CE089}" destId="{B86D68CC-C88F-44A2-BE15-CBC0C917749F}" srcOrd="2" destOrd="0" parTransId="{2D3B1764-669A-44C6-94F1-E55800B94AB0}" sibTransId="{372F77A1-5ADA-422E-B281-51DA9E7F16F3}"/>
    <dgm:cxn modelId="{9E4F76E8-7AFC-42AC-932A-7FF6E17016AB}" type="presParOf" srcId="{BBAE8958-687D-4004-B50C-1A380B36FB7A}" destId="{6E56DA3A-BC00-4CEF-8B15-8B02B69E2107}" srcOrd="0" destOrd="0" presId="urn:microsoft.com/office/officeart/2018/2/layout/IconVerticalSolidList"/>
    <dgm:cxn modelId="{E93EAFD7-DB1D-4B6C-A95E-DC546BE54551}" type="presParOf" srcId="{6E56DA3A-BC00-4CEF-8B15-8B02B69E2107}" destId="{31F4CAE4-6779-459B-96DB-E4A2D857F1B6}" srcOrd="0" destOrd="0" presId="urn:microsoft.com/office/officeart/2018/2/layout/IconVerticalSolidList"/>
    <dgm:cxn modelId="{E74049FC-B0D6-43CA-8A22-FE967705A26F}" type="presParOf" srcId="{6E56DA3A-BC00-4CEF-8B15-8B02B69E2107}" destId="{FBE31D3F-E09D-44FB-8410-E49E9684025D}" srcOrd="1" destOrd="0" presId="urn:microsoft.com/office/officeart/2018/2/layout/IconVerticalSolidList"/>
    <dgm:cxn modelId="{78E5771A-A791-405E-ABFA-0C4C34C000F9}" type="presParOf" srcId="{6E56DA3A-BC00-4CEF-8B15-8B02B69E2107}" destId="{7DF60ECE-0888-4440-B6DD-B32C4F0B4B9B}" srcOrd="2" destOrd="0" presId="urn:microsoft.com/office/officeart/2018/2/layout/IconVerticalSolidList"/>
    <dgm:cxn modelId="{5A1F641E-E82C-4E27-BBB1-1725A6118974}" type="presParOf" srcId="{6E56DA3A-BC00-4CEF-8B15-8B02B69E2107}" destId="{3C54FF31-1764-41C2-B1C4-8DAA8C1CF7ED}" srcOrd="3" destOrd="0" presId="urn:microsoft.com/office/officeart/2018/2/layout/IconVerticalSolidList"/>
    <dgm:cxn modelId="{2435A5A2-03CE-4AE3-951D-5C77824599D3}" type="presParOf" srcId="{BBAE8958-687D-4004-B50C-1A380B36FB7A}" destId="{852BE647-8EC0-459D-89D4-E27304CA294F}" srcOrd="1" destOrd="0" presId="urn:microsoft.com/office/officeart/2018/2/layout/IconVerticalSolidList"/>
    <dgm:cxn modelId="{EADD166A-F5BB-4F0E-A8DF-DAADD54BDBCB}" type="presParOf" srcId="{BBAE8958-687D-4004-B50C-1A380B36FB7A}" destId="{E384E3CA-82BC-44B0-B8B3-26D126D71D9D}" srcOrd="2" destOrd="0" presId="urn:microsoft.com/office/officeart/2018/2/layout/IconVerticalSolidList"/>
    <dgm:cxn modelId="{E0126DFC-5D58-4E32-ADB6-815BD55D9118}" type="presParOf" srcId="{E384E3CA-82BC-44B0-B8B3-26D126D71D9D}" destId="{4CB7702E-7BFC-4D28-9344-03A700710104}" srcOrd="0" destOrd="0" presId="urn:microsoft.com/office/officeart/2018/2/layout/IconVerticalSolidList"/>
    <dgm:cxn modelId="{DF584A34-E354-4E6A-ACF9-5BB43230A2F3}" type="presParOf" srcId="{E384E3CA-82BC-44B0-B8B3-26D126D71D9D}" destId="{807151DD-7A64-40B7-939C-D0F4D3779E60}" srcOrd="1" destOrd="0" presId="urn:microsoft.com/office/officeart/2018/2/layout/IconVerticalSolidList"/>
    <dgm:cxn modelId="{8430CBE8-B3C1-4DC2-A08E-3BB9F4241688}" type="presParOf" srcId="{E384E3CA-82BC-44B0-B8B3-26D126D71D9D}" destId="{ABCA3B33-20BB-429B-971D-A43C29D3347A}" srcOrd="2" destOrd="0" presId="urn:microsoft.com/office/officeart/2018/2/layout/IconVerticalSolidList"/>
    <dgm:cxn modelId="{7227DB47-2326-4CBE-99A7-3368D9FB4EBB}" type="presParOf" srcId="{E384E3CA-82BC-44B0-B8B3-26D126D71D9D}" destId="{4775D1F2-F434-43ED-A184-B17619A7249B}" srcOrd="3" destOrd="0" presId="urn:microsoft.com/office/officeart/2018/2/layout/IconVerticalSolidList"/>
    <dgm:cxn modelId="{21709DD6-CE92-414E-BBE9-52B08A5EF37A}" type="presParOf" srcId="{BBAE8958-687D-4004-B50C-1A380B36FB7A}" destId="{A7AAD630-39D6-486C-858A-2C7FD9F715E3}" srcOrd="3" destOrd="0" presId="urn:microsoft.com/office/officeart/2018/2/layout/IconVerticalSolidList"/>
    <dgm:cxn modelId="{DAAACDFA-B6F8-472A-A328-1EF3F04D6219}" type="presParOf" srcId="{BBAE8958-687D-4004-B50C-1A380B36FB7A}" destId="{394596A4-7948-449E-8F69-2A4E0ED95370}" srcOrd="4" destOrd="0" presId="urn:microsoft.com/office/officeart/2018/2/layout/IconVerticalSolidList"/>
    <dgm:cxn modelId="{939C792C-9FA2-4FE0-91E2-748437982637}" type="presParOf" srcId="{394596A4-7948-449E-8F69-2A4E0ED95370}" destId="{160EF88B-FB8F-45A7-A246-1753CF5FC2BB}" srcOrd="0" destOrd="0" presId="urn:microsoft.com/office/officeart/2018/2/layout/IconVerticalSolidList"/>
    <dgm:cxn modelId="{32B22FB7-7620-4772-84D7-ADAC16F14923}" type="presParOf" srcId="{394596A4-7948-449E-8F69-2A4E0ED95370}" destId="{2737E6B0-9B58-4A5C-90C3-60D0CB0407CD}" srcOrd="1" destOrd="0" presId="urn:microsoft.com/office/officeart/2018/2/layout/IconVerticalSolidList"/>
    <dgm:cxn modelId="{A677C1AB-DD74-4315-BE10-24281BD49AB5}" type="presParOf" srcId="{394596A4-7948-449E-8F69-2A4E0ED95370}" destId="{22AB1A99-8207-40B6-8917-B7A2FD8A6994}" srcOrd="2" destOrd="0" presId="urn:microsoft.com/office/officeart/2018/2/layout/IconVerticalSolidList"/>
    <dgm:cxn modelId="{9645CB18-61CE-42F6-B760-BB95ACE997E2}" type="presParOf" srcId="{394596A4-7948-449E-8F69-2A4E0ED95370}" destId="{17F8B13D-BF3D-4FF0-BC5B-49DE45DC8B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A47068-55AA-4F0C-9223-BF4CFD11105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547894-7258-4743-B9A6-58947997AB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Lead Time: Total duration from a request initiation to its fulfillment.</a:t>
          </a:r>
        </a:p>
      </dgm:t>
    </dgm:pt>
    <dgm:pt modelId="{F8011AA6-2A6A-4B99-9A49-7FB89DFFE5B5}" type="parTrans" cxnId="{860873F6-E914-4F9A-93F3-DBF168B248BE}">
      <dgm:prSet/>
      <dgm:spPr/>
      <dgm:t>
        <a:bodyPr/>
        <a:lstStyle/>
        <a:p>
          <a:endParaRPr lang="en-US"/>
        </a:p>
      </dgm:t>
    </dgm:pt>
    <dgm:pt modelId="{F3740104-E707-47C3-8885-1E1456D11647}" type="sibTrans" cxnId="{860873F6-E914-4F9A-93F3-DBF168B248BE}">
      <dgm:prSet/>
      <dgm:spPr/>
      <dgm:t>
        <a:bodyPr/>
        <a:lstStyle/>
        <a:p>
          <a:endParaRPr lang="en-US"/>
        </a:p>
      </dgm:t>
    </dgm:pt>
    <dgm:pt modelId="{3393379A-C5C5-48FD-B64B-F3EF8176FB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Processing Time: Actual time spent working on the request, excluding delays.</a:t>
          </a:r>
        </a:p>
      </dgm:t>
    </dgm:pt>
    <dgm:pt modelId="{F33C43DF-0E92-4D98-8341-ECFC56CD9AAC}" type="parTrans" cxnId="{45BE27E2-CFEC-44CD-926A-EC34FB510551}">
      <dgm:prSet/>
      <dgm:spPr/>
      <dgm:t>
        <a:bodyPr/>
        <a:lstStyle/>
        <a:p>
          <a:endParaRPr lang="en-US"/>
        </a:p>
      </dgm:t>
    </dgm:pt>
    <dgm:pt modelId="{49146132-A26A-431C-AB4D-2749C36C2A08}" type="sibTrans" cxnId="{45BE27E2-CFEC-44CD-926A-EC34FB510551}">
      <dgm:prSet/>
      <dgm:spPr/>
      <dgm:t>
        <a:bodyPr/>
        <a:lstStyle/>
        <a:p>
          <a:endParaRPr lang="en-US"/>
        </a:p>
      </dgm:t>
    </dgm:pt>
    <dgm:pt modelId="{4110EDCB-A0B4-4F8C-B8CA-2B3793D6435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Goal: Minimize lead time to enhance responsiveness and customer satisfaction.</a:t>
          </a:r>
        </a:p>
      </dgm:t>
    </dgm:pt>
    <dgm:pt modelId="{BB31E8C7-7673-4ACC-9148-2DBAD480ACCB}" type="parTrans" cxnId="{95B9319D-FB85-47B1-AC64-25EE44870661}">
      <dgm:prSet/>
      <dgm:spPr/>
      <dgm:t>
        <a:bodyPr/>
        <a:lstStyle/>
        <a:p>
          <a:endParaRPr lang="en-US"/>
        </a:p>
      </dgm:t>
    </dgm:pt>
    <dgm:pt modelId="{A95F2F81-124C-40F2-9AF3-0A9AA7435CE6}" type="sibTrans" cxnId="{95B9319D-FB85-47B1-AC64-25EE44870661}">
      <dgm:prSet/>
      <dgm:spPr/>
      <dgm:t>
        <a:bodyPr/>
        <a:lstStyle/>
        <a:p>
          <a:endParaRPr lang="en-US"/>
        </a:p>
      </dgm:t>
    </dgm:pt>
    <dgm:pt modelId="{F58EC625-D7CC-4A1D-BFB0-7F2192C4704A}" type="pres">
      <dgm:prSet presAssocID="{28A47068-55AA-4F0C-9223-BF4CFD11105B}" presName="root" presStyleCnt="0">
        <dgm:presLayoutVars>
          <dgm:dir/>
          <dgm:resizeHandles val="exact"/>
        </dgm:presLayoutVars>
      </dgm:prSet>
      <dgm:spPr/>
    </dgm:pt>
    <dgm:pt modelId="{3166324B-73FB-413B-8330-93D18C324BEB}" type="pres">
      <dgm:prSet presAssocID="{39547894-7258-4743-B9A6-58947997ABE6}" presName="compNode" presStyleCnt="0"/>
      <dgm:spPr/>
    </dgm:pt>
    <dgm:pt modelId="{62776DF2-A36E-4167-9661-04378DAF3B03}" type="pres">
      <dgm:prSet presAssocID="{39547894-7258-4743-B9A6-58947997ABE6}" presName="iconBgRect" presStyleLbl="bgShp" presStyleIdx="0" presStyleCnt="3"/>
      <dgm:spPr/>
    </dgm:pt>
    <dgm:pt modelId="{BF93F2ED-5DAB-453E-A857-A7E734035E14}" type="pres">
      <dgm:prSet presAssocID="{39547894-7258-4743-B9A6-58947997AB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121E3FD7-6654-4BA3-BF22-AECDEAFFCCE6}" type="pres">
      <dgm:prSet presAssocID="{39547894-7258-4743-B9A6-58947997ABE6}" presName="spaceRect" presStyleCnt="0"/>
      <dgm:spPr/>
    </dgm:pt>
    <dgm:pt modelId="{99544A79-9DAD-4BCE-8CCB-5D1C443D6E91}" type="pres">
      <dgm:prSet presAssocID="{39547894-7258-4743-B9A6-58947997ABE6}" presName="textRect" presStyleLbl="revTx" presStyleIdx="0" presStyleCnt="3">
        <dgm:presLayoutVars>
          <dgm:chMax val="1"/>
          <dgm:chPref val="1"/>
        </dgm:presLayoutVars>
      </dgm:prSet>
      <dgm:spPr/>
    </dgm:pt>
    <dgm:pt modelId="{0AD28AC8-6421-4828-B69D-FA12D0154F5E}" type="pres">
      <dgm:prSet presAssocID="{F3740104-E707-47C3-8885-1E1456D11647}" presName="sibTrans" presStyleCnt="0"/>
      <dgm:spPr/>
    </dgm:pt>
    <dgm:pt modelId="{72CAEA50-2033-46EC-8E81-2160251501BB}" type="pres">
      <dgm:prSet presAssocID="{3393379A-C5C5-48FD-B64B-F3EF8176FB3D}" presName="compNode" presStyleCnt="0"/>
      <dgm:spPr/>
    </dgm:pt>
    <dgm:pt modelId="{F77A81F5-DD50-49FC-8FC0-B3827F209F1F}" type="pres">
      <dgm:prSet presAssocID="{3393379A-C5C5-48FD-B64B-F3EF8176FB3D}" presName="iconBgRect" presStyleLbl="bgShp" presStyleIdx="1" presStyleCnt="3"/>
      <dgm:spPr/>
    </dgm:pt>
    <dgm:pt modelId="{0D3F76AC-85D4-4D18-BC3D-45D941E5E201}" type="pres">
      <dgm:prSet presAssocID="{3393379A-C5C5-48FD-B64B-F3EF8176FB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D5E7D25-1A89-45E8-BB26-D536F4051CFA}" type="pres">
      <dgm:prSet presAssocID="{3393379A-C5C5-48FD-B64B-F3EF8176FB3D}" presName="spaceRect" presStyleCnt="0"/>
      <dgm:spPr/>
    </dgm:pt>
    <dgm:pt modelId="{97E59DD6-522A-44CB-A97A-344D936E81F8}" type="pres">
      <dgm:prSet presAssocID="{3393379A-C5C5-48FD-B64B-F3EF8176FB3D}" presName="textRect" presStyleLbl="revTx" presStyleIdx="1" presStyleCnt="3">
        <dgm:presLayoutVars>
          <dgm:chMax val="1"/>
          <dgm:chPref val="1"/>
        </dgm:presLayoutVars>
      </dgm:prSet>
      <dgm:spPr/>
    </dgm:pt>
    <dgm:pt modelId="{30F0D9E1-F5C6-477D-8CD6-3BE06B9CA55C}" type="pres">
      <dgm:prSet presAssocID="{49146132-A26A-431C-AB4D-2749C36C2A08}" presName="sibTrans" presStyleCnt="0"/>
      <dgm:spPr/>
    </dgm:pt>
    <dgm:pt modelId="{03878128-6FC0-4D11-BD26-42A01C30995C}" type="pres">
      <dgm:prSet presAssocID="{4110EDCB-A0B4-4F8C-B8CA-2B3793D6435D}" presName="compNode" presStyleCnt="0"/>
      <dgm:spPr/>
    </dgm:pt>
    <dgm:pt modelId="{8640E555-6227-4420-8BA7-F2B3F4A15970}" type="pres">
      <dgm:prSet presAssocID="{4110EDCB-A0B4-4F8C-B8CA-2B3793D6435D}" presName="iconBgRect" presStyleLbl="bgShp" presStyleIdx="2" presStyleCnt="3"/>
      <dgm:spPr/>
    </dgm:pt>
    <dgm:pt modelId="{8E94103A-FFEB-4671-9A5C-5A72512D5A2E}" type="pres">
      <dgm:prSet presAssocID="{4110EDCB-A0B4-4F8C-B8CA-2B3793D643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C0BE5D4-87B9-4806-9171-6FD7F224FECE}" type="pres">
      <dgm:prSet presAssocID="{4110EDCB-A0B4-4F8C-B8CA-2B3793D6435D}" presName="spaceRect" presStyleCnt="0"/>
      <dgm:spPr/>
    </dgm:pt>
    <dgm:pt modelId="{FCB5BC2F-59AE-46B7-B6F4-A7E734AA4556}" type="pres">
      <dgm:prSet presAssocID="{4110EDCB-A0B4-4F8C-B8CA-2B3793D6435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075E748-42C8-5045-A37B-00B7547ECB49}" type="presOf" srcId="{39547894-7258-4743-B9A6-58947997ABE6}" destId="{99544A79-9DAD-4BCE-8CCB-5D1C443D6E91}" srcOrd="0" destOrd="0" presId="urn:microsoft.com/office/officeart/2018/5/layout/IconCircleLabelList"/>
    <dgm:cxn modelId="{95B9319D-FB85-47B1-AC64-25EE44870661}" srcId="{28A47068-55AA-4F0C-9223-BF4CFD11105B}" destId="{4110EDCB-A0B4-4F8C-B8CA-2B3793D6435D}" srcOrd="2" destOrd="0" parTransId="{BB31E8C7-7673-4ACC-9148-2DBAD480ACCB}" sibTransId="{A95F2F81-124C-40F2-9AF3-0A9AA7435CE6}"/>
    <dgm:cxn modelId="{45BE27E2-CFEC-44CD-926A-EC34FB510551}" srcId="{28A47068-55AA-4F0C-9223-BF4CFD11105B}" destId="{3393379A-C5C5-48FD-B64B-F3EF8176FB3D}" srcOrd="1" destOrd="0" parTransId="{F33C43DF-0E92-4D98-8341-ECFC56CD9AAC}" sibTransId="{49146132-A26A-431C-AB4D-2749C36C2A08}"/>
    <dgm:cxn modelId="{9467F1F1-AD13-554F-96F0-6A0C6F7F3F7C}" type="presOf" srcId="{3393379A-C5C5-48FD-B64B-F3EF8176FB3D}" destId="{97E59DD6-522A-44CB-A97A-344D936E81F8}" srcOrd="0" destOrd="0" presId="urn:microsoft.com/office/officeart/2018/5/layout/IconCircleLabelList"/>
    <dgm:cxn modelId="{47D501F4-97BC-3043-8667-88B3436362E7}" type="presOf" srcId="{4110EDCB-A0B4-4F8C-B8CA-2B3793D6435D}" destId="{FCB5BC2F-59AE-46B7-B6F4-A7E734AA4556}" srcOrd="0" destOrd="0" presId="urn:microsoft.com/office/officeart/2018/5/layout/IconCircleLabelList"/>
    <dgm:cxn modelId="{860873F6-E914-4F9A-93F3-DBF168B248BE}" srcId="{28A47068-55AA-4F0C-9223-BF4CFD11105B}" destId="{39547894-7258-4743-B9A6-58947997ABE6}" srcOrd="0" destOrd="0" parTransId="{F8011AA6-2A6A-4B99-9A49-7FB89DFFE5B5}" sibTransId="{F3740104-E707-47C3-8885-1E1456D11647}"/>
    <dgm:cxn modelId="{9B3396F9-8E4B-3F4D-8B9E-4925768C7005}" type="presOf" srcId="{28A47068-55AA-4F0C-9223-BF4CFD11105B}" destId="{F58EC625-D7CC-4A1D-BFB0-7F2192C4704A}" srcOrd="0" destOrd="0" presId="urn:microsoft.com/office/officeart/2018/5/layout/IconCircleLabelList"/>
    <dgm:cxn modelId="{47BCD6E1-44CC-324B-A4A6-BF29B3EC8519}" type="presParOf" srcId="{F58EC625-D7CC-4A1D-BFB0-7F2192C4704A}" destId="{3166324B-73FB-413B-8330-93D18C324BEB}" srcOrd="0" destOrd="0" presId="urn:microsoft.com/office/officeart/2018/5/layout/IconCircleLabelList"/>
    <dgm:cxn modelId="{0DB275AA-E627-004A-AB88-E9F5F0DB4618}" type="presParOf" srcId="{3166324B-73FB-413B-8330-93D18C324BEB}" destId="{62776DF2-A36E-4167-9661-04378DAF3B03}" srcOrd="0" destOrd="0" presId="urn:microsoft.com/office/officeart/2018/5/layout/IconCircleLabelList"/>
    <dgm:cxn modelId="{784E7020-B3DA-8E41-9AE2-1A6FD93CCAEC}" type="presParOf" srcId="{3166324B-73FB-413B-8330-93D18C324BEB}" destId="{BF93F2ED-5DAB-453E-A857-A7E734035E14}" srcOrd="1" destOrd="0" presId="urn:microsoft.com/office/officeart/2018/5/layout/IconCircleLabelList"/>
    <dgm:cxn modelId="{75CC075C-3207-3245-9BB8-0528C413A138}" type="presParOf" srcId="{3166324B-73FB-413B-8330-93D18C324BEB}" destId="{121E3FD7-6654-4BA3-BF22-AECDEAFFCCE6}" srcOrd="2" destOrd="0" presId="urn:microsoft.com/office/officeart/2018/5/layout/IconCircleLabelList"/>
    <dgm:cxn modelId="{512114EF-32C0-4943-A8E1-963A0BDF1983}" type="presParOf" srcId="{3166324B-73FB-413B-8330-93D18C324BEB}" destId="{99544A79-9DAD-4BCE-8CCB-5D1C443D6E91}" srcOrd="3" destOrd="0" presId="urn:microsoft.com/office/officeart/2018/5/layout/IconCircleLabelList"/>
    <dgm:cxn modelId="{C16E331A-9115-E240-8B44-5F9D434C5C55}" type="presParOf" srcId="{F58EC625-D7CC-4A1D-BFB0-7F2192C4704A}" destId="{0AD28AC8-6421-4828-B69D-FA12D0154F5E}" srcOrd="1" destOrd="0" presId="urn:microsoft.com/office/officeart/2018/5/layout/IconCircleLabelList"/>
    <dgm:cxn modelId="{49265331-AA12-7B43-9E2E-A36FC7E0623B}" type="presParOf" srcId="{F58EC625-D7CC-4A1D-BFB0-7F2192C4704A}" destId="{72CAEA50-2033-46EC-8E81-2160251501BB}" srcOrd="2" destOrd="0" presId="urn:microsoft.com/office/officeart/2018/5/layout/IconCircleLabelList"/>
    <dgm:cxn modelId="{B93859CB-A13A-5248-A9F9-BB291B7F84F7}" type="presParOf" srcId="{72CAEA50-2033-46EC-8E81-2160251501BB}" destId="{F77A81F5-DD50-49FC-8FC0-B3827F209F1F}" srcOrd="0" destOrd="0" presId="urn:microsoft.com/office/officeart/2018/5/layout/IconCircleLabelList"/>
    <dgm:cxn modelId="{8D4D2757-509E-2B41-9C9D-7B06F33E7153}" type="presParOf" srcId="{72CAEA50-2033-46EC-8E81-2160251501BB}" destId="{0D3F76AC-85D4-4D18-BC3D-45D941E5E201}" srcOrd="1" destOrd="0" presId="urn:microsoft.com/office/officeart/2018/5/layout/IconCircleLabelList"/>
    <dgm:cxn modelId="{B566B1F7-A394-594F-8C12-682BE66FB648}" type="presParOf" srcId="{72CAEA50-2033-46EC-8E81-2160251501BB}" destId="{2D5E7D25-1A89-45E8-BB26-D536F4051CFA}" srcOrd="2" destOrd="0" presId="urn:microsoft.com/office/officeart/2018/5/layout/IconCircleLabelList"/>
    <dgm:cxn modelId="{CD7DDBB8-191F-724E-AED3-315C0E071336}" type="presParOf" srcId="{72CAEA50-2033-46EC-8E81-2160251501BB}" destId="{97E59DD6-522A-44CB-A97A-344D936E81F8}" srcOrd="3" destOrd="0" presId="urn:microsoft.com/office/officeart/2018/5/layout/IconCircleLabelList"/>
    <dgm:cxn modelId="{E2FA079E-1173-694C-A195-1B70FC1C8CEB}" type="presParOf" srcId="{F58EC625-D7CC-4A1D-BFB0-7F2192C4704A}" destId="{30F0D9E1-F5C6-477D-8CD6-3BE06B9CA55C}" srcOrd="3" destOrd="0" presId="urn:microsoft.com/office/officeart/2018/5/layout/IconCircleLabelList"/>
    <dgm:cxn modelId="{F8F79289-41B1-DD48-9531-7D0DCAFC88C3}" type="presParOf" srcId="{F58EC625-D7CC-4A1D-BFB0-7F2192C4704A}" destId="{03878128-6FC0-4D11-BD26-42A01C30995C}" srcOrd="4" destOrd="0" presId="urn:microsoft.com/office/officeart/2018/5/layout/IconCircleLabelList"/>
    <dgm:cxn modelId="{F7D56FF7-28FF-0049-9C11-2703E4BF4D36}" type="presParOf" srcId="{03878128-6FC0-4D11-BD26-42A01C30995C}" destId="{8640E555-6227-4420-8BA7-F2B3F4A15970}" srcOrd="0" destOrd="0" presId="urn:microsoft.com/office/officeart/2018/5/layout/IconCircleLabelList"/>
    <dgm:cxn modelId="{ED3C2504-C925-2047-8BF9-F8D61F1669B2}" type="presParOf" srcId="{03878128-6FC0-4D11-BD26-42A01C30995C}" destId="{8E94103A-FFEB-4671-9A5C-5A72512D5A2E}" srcOrd="1" destOrd="0" presId="urn:microsoft.com/office/officeart/2018/5/layout/IconCircleLabelList"/>
    <dgm:cxn modelId="{29E555C9-1C5D-5B4F-B504-CC7D779BCE87}" type="presParOf" srcId="{03878128-6FC0-4D11-BD26-42A01C30995C}" destId="{9C0BE5D4-87B9-4806-9171-6FD7F224FECE}" srcOrd="2" destOrd="0" presId="urn:microsoft.com/office/officeart/2018/5/layout/IconCircleLabelList"/>
    <dgm:cxn modelId="{C9B458F6-45D8-9D4B-80FD-FFB6E4DC6A70}" type="presParOf" srcId="{03878128-6FC0-4D11-BD26-42A01C30995C}" destId="{FCB5BC2F-59AE-46B7-B6F4-A7E734AA45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4CAE4-6779-459B-96DB-E4A2D857F1B6}">
      <dsp:nvSpPr>
        <dsp:cNvPr id="0" name=""/>
        <dsp:cNvSpPr/>
      </dsp:nvSpPr>
      <dsp:spPr>
        <a:xfrm>
          <a:off x="0" y="531"/>
          <a:ext cx="78867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31D3F-E09D-44FB-8410-E49E9684025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4FF31-1764-41C2-B1C4-8DAA8C1CF7ED}">
      <dsp:nvSpPr>
        <dsp:cNvPr id="0" name=""/>
        <dsp:cNvSpPr/>
      </dsp:nvSpPr>
      <dsp:spPr>
        <a:xfrm>
          <a:off x="1435590" y="53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Definition: A sequence of activities that transforms a business hypothesis into a technology-enabled service delivering value to the customer.</a:t>
          </a:r>
        </a:p>
      </dsp:txBody>
      <dsp:txXfrm>
        <a:off x="1435590" y="531"/>
        <a:ext cx="6451109" cy="1242935"/>
      </dsp:txXfrm>
    </dsp:sp>
    <dsp:sp modelId="{4CB7702E-7BFC-4D28-9344-03A700710104}">
      <dsp:nvSpPr>
        <dsp:cNvPr id="0" name=""/>
        <dsp:cNvSpPr/>
      </dsp:nvSpPr>
      <dsp:spPr>
        <a:xfrm>
          <a:off x="0" y="1554201"/>
          <a:ext cx="78867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151DD-7A64-40B7-939C-D0F4D3779E6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5D1F2-F434-43ED-A184-B17619A7249B}">
      <dsp:nvSpPr>
        <dsp:cNvPr id="0" name=""/>
        <dsp:cNvSpPr/>
      </dsp:nvSpPr>
      <dsp:spPr>
        <a:xfrm>
          <a:off x="1435590" y="155420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Encompasses everything from idea to deployment.</a:t>
          </a:r>
        </a:p>
      </dsp:txBody>
      <dsp:txXfrm>
        <a:off x="1435590" y="1554201"/>
        <a:ext cx="6451109" cy="1242935"/>
      </dsp:txXfrm>
    </dsp:sp>
    <dsp:sp modelId="{160EF88B-FB8F-45A7-A246-1753CF5FC2BB}">
      <dsp:nvSpPr>
        <dsp:cNvPr id="0" name=""/>
        <dsp:cNvSpPr/>
      </dsp:nvSpPr>
      <dsp:spPr>
        <a:xfrm>
          <a:off x="0" y="3107870"/>
          <a:ext cx="78867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7E6B0-9B58-4A5C-90C3-60D0CB0407CD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8B13D-BF3D-4FF0-BC5B-49DE45DC8BFD}">
      <dsp:nvSpPr>
        <dsp:cNvPr id="0" name=""/>
        <dsp:cNvSpPr/>
      </dsp:nvSpPr>
      <dsp:spPr>
        <a:xfrm>
          <a:off x="1435590" y="3107870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Critical for identifying bottlenecks, improving efficiency, and ensuring customer satisfaction.</a:t>
          </a:r>
        </a:p>
      </dsp:txBody>
      <dsp:txXfrm>
        <a:off x="1435590" y="3107870"/>
        <a:ext cx="64511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776DF2-A36E-4167-9661-04378DAF3B03}">
      <dsp:nvSpPr>
        <dsp:cNvPr id="0" name=""/>
        <dsp:cNvSpPr/>
      </dsp:nvSpPr>
      <dsp:spPr>
        <a:xfrm>
          <a:off x="530099" y="893169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3F2ED-5DAB-453E-A857-A7E734035E14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44A79-9DAD-4BCE-8CCB-5D1C443D6E91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Lead Time: Total duration from a request initiation to its fulfillment.</a:t>
          </a:r>
        </a:p>
      </dsp:txBody>
      <dsp:txXfrm>
        <a:off x="80381" y="2738169"/>
        <a:ext cx="2306250" cy="720000"/>
      </dsp:txXfrm>
    </dsp:sp>
    <dsp:sp modelId="{F77A81F5-DD50-49FC-8FC0-B3827F209F1F}">
      <dsp:nvSpPr>
        <dsp:cNvPr id="0" name=""/>
        <dsp:cNvSpPr/>
      </dsp:nvSpPr>
      <dsp:spPr>
        <a:xfrm>
          <a:off x="3239943" y="893169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F76AC-85D4-4D18-BC3D-45D941E5E201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59DD6-522A-44CB-A97A-344D936E81F8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Processing Time: Actual time spent working on the request, excluding delays.</a:t>
          </a:r>
        </a:p>
      </dsp:txBody>
      <dsp:txXfrm>
        <a:off x="2790224" y="2738169"/>
        <a:ext cx="2306250" cy="720000"/>
      </dsp:txXfrm>
    </dsp:sp>
    <dsp:sp modelId="{8640E555-6227-4420-8BA7-F2B3F4A15970}">
      <dsp:nvSpPr>
        <dsp:cNvPr id="0" name=""/>
        <dsp:cNvSpPr/>
      </dsp:nvSpPr>
      <dsp:spPr>
        <a:xfrm>
          <a:off x="5949787" y="893169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4103A-FFEB-4671-9A5C-5A72512D5A2E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5BC2F-59AE-46B7-B6F4-A7E734AA4556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Goal: Minimize lead time to enhance responsiveness and customer satisfaction.</a:t>
          </a:r>
        </a:p>
      </dsp:txBody>
      <dsp:txXfrm>
        <a:off x="5500068" y="2738169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rtdraw.com/value-stream-map/" TargetMode="External"/><Relationship Id="rId2" Type="http://schemas.openxmlformats.org/officeDocument/2006/relationships/hyperlink" Target="https://learn.microsoft.com/en-us/azure/devops/report/dashboards/cycle-time-and-lead-time?view=azure-devop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ra.dev/guides/value-stream-managemen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514" y="1973778"/>
            <a:ext cx="7100417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The Technology Value Stream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542668" y="3848668"/>
            <a:ext cx="6056111" cy="2800395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100" dirty="0"/>
              <a:t>Understanding Lead Time, Processing Time, and DevOps Ideals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BFB80-352D-FC4B-C7AB-FE3E6C732A63}"/>
              </a:ext>
            </a:extLst>
          </p:cNvPr>
          <p:cNvSpPr txBox="1"/>
          <p:nvPr/>
        </p:nvSpPr>
        <p:spPr>
          <a:xfrm>
            <a:off x="481327" y="503082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Jose Franco</a:t>
            </a:r>
          </a:p>
          <a:p>
            <a:r>
              <a:rPr lang="en-US" sz="1800" dirty="0"/>
              <a:t>CSD-380</a:t>
            </a:r>
          </a:p>
          <a:p>
            <a:r>
              <a:rPr lang="en-US" dirty="0"/>
              <a:t>Module 1.2 Assignment</a:t>
            </a:r>
            <a:endParaRPr lang="en-US" sz="1800" dirty="0"/>
          </a:p>
          <a:p>
            <a:r>
              <a:rPr lang="en-US" sz="1800" dirty="0"/>
              <a:t>05/31/2025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en-US" sz="4200"/>
              <a:t>References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Kim, G., Humble, J., Debois, P., Willis, J., Forsgren, N., &amp; Allspaw, J. (2021). </a:t>
            </a:r>
            <a:r>
              <a:rPr lang="en-US" sz="1800" i="1"/>
              <a:t>The devops handbook: How to create world-class agility, reliability, &amp; Security in Technology Organizations</a:t>
            </a:r>
            <a:r>
              <a:rPr lang="en-US" sz="1800"/>
              <a:t> (2nd ed.). IT Revolution Press. </a:t>
            </a:r>
          </a:p>
          <a:p>
            <a:pPr>
              <a:lnSpc>
                <a:spcPct val="90000"/>
              </a:lnSpc>
            </a:pPr>
            <a:r>
              <a:rPr lang="en-US" sz="1800"/>
              <a:t>Microsoft Learn. </a:t>
            </a:r>
            <a:r>
              <a:rPr lang="en-US" sz="1800">
                <a:hlinkClick r:id="rId2"/>
              </a:rPr>
              <a:t>https://learn.microsoft.com/en-us/azure/devops/report/dashboards/cycle-time-and-lead-time?view=azure-devops</a:t>
            </a:r>
            <a:r>
              <a:rPr lang="en-US" sz="1800"/>
              <a:t> </a:t>
            </a:r>
          </a:p>
          <a:p>
            <a:pPr>
              <a:lnSpc>
                <a:spcPct val="90000"/>
              </a:lnSpc>
            </a:pPr>
            <a:r>
              <a:rPr lang="en-US" sz="1800"/>
              <a:t>SmartDraw. </a:t>
            </a:r>
            <a:r>
              <a:rPr lang="en-US" sz="1800">
                <a:hlinkClick r:id="rId3"/>
              </a:rPr>
              <a:t>https://www.smartdraw.com/value-stream-map/</a:t>
            </a:r>
            <a:r>
              <a:rPr lang="en-US" sz="1800"/>
              <a:t> </a:t>
            </a:r>
          </a:p>
          <a:p>
            <a:pPr>
              <a:lnSpc>
                <a:spcPct val="90000"/>
              </a:lnSpc>
            </a:pPr>
            <a:r>
              <a:rPr lang="en-US" sz="1800"/>
              <a:t>DORA. </a:t>
            </a:r>
            <a:r>
              <a:rPr lang="en-US" sz="1800">
                <a:hlinkClick r:id="rId4"/>
              </a:rPr>
              <a:t>https://dora.dev/guides/value-stream-management/</a:t>
            </a: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381677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Introduction to the Technology Value Stream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17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7911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6996" y="821124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256" y="1336268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23D2F21E-ECD1-A55A-9B3B-BFCFC90ED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85215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381677" cy="1325563"/>
          </a:xfrm>
        </p:spPr>
        <p:txBody>
          <a:bodyPr>
            <a:normAutofit/>
          </a:bodyPr>
          <a:lstStyle/>
          <a:p>
            <a:r>
              <a:rPr lang="en-US" sz="4500"/>
              <a:t>Lead Time vs. Processing Time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17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7911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6996" y="821124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256" y="1336268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FBCC51-458D-444A-3F27-06D4EDB9F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59365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Visualizing Lead Time vs. Processing 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work process&#10;&#10;AI-generated content may be incorrect.">
            <a:extLst>
              <a:ext uri="{FF2B5EF4-FFF2-40B4-BE49-F238E27FC236}">
                <a16:creationId xmlns:a16="http://schemas.microsoft.com/office/drawing/2014/main" id="{F374E277-D2EB-BE7D-10B1-72A5744DC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71" y="3427324"/>
            <a:ext cx="3862708" cy="1909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3BF6E9-58C4-F040-C79D-BB7F7C503EF3}"/>
              </a:ext>
            </a:extLst>
          </p:cNvPr>
          <p:cNvSpPr txBox="1"/>
          <p:nvPr/>
        </p:nvSpPr>
        <p:spPr>
          <a:xfrm>
            <a:off x="4804821" y="2599509"/>
            <a:ext cx="3398174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Source: Kim, G (2021). </a:t>
            </a:r>
            <a:r>
              <a:rPr lang="en-US" sz="1700" i="1"/>
              <a:t>The devops handbook.</a:t>
            </a: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80C9EF-3CC6-4ECC-9C2D-9D0396C96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Common Scenario: Deployment Lead Times Requiring Months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9F9C501C-7AF7-3B33-9152-7AB8B11007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47" r="5656" b="2"/>
          <a:stretch>
            <a:fillRect/>
          </a:stretch>
        </p:blipFill>
        <p:spPr>
          <a:xfrm>
            <a:off x="476471" y="2524715"/>
            <a:ext cx="3862708" cy="371424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821" y="2599509"/>
            <a:ext cx="3398174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• Common in large, tightly coupled, monolithic systems.</a:t>
            </a:r>
          </a:p>
          <a:p>
            <a:r>
              <a:rPr lang="en-US" sz="1700"/>
              <a:t>Issues:</a:t>
            </a:r>
          </a:p>
          <a:p>
            <a:r>
              <a:rPr lang="en-US" sz="1700"/>
              <a:t>Long waits for integration and test environments.</a:t>
            </a:r>
          </a:p>
          <a:p>
            <a:r>
              <a:rPr lang="en-US" sz="1700"/>
              <a:t>Extensive manual testing.</a:t>
            </a:r>
          </a:p>
          <a:p>
            <a:r>
              <a:rPr lang="en-US" sz="1700"/>
              <a:t>Multiple approval gates.</a:t>
            </a:r>
          </a:p>
          <a:p>
            <a:r>
              <a:rPr lang="en-US" sz="1700"/>
              <a:t>Result: Heroics required, frequent delays, and poor customer outcomes.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Value Stream with a Three-Month Deployment Lead 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diagram of a diagram&#10;&#10;AI-generated content may be incorrect.">
            <a:extLst>
              <a:ext uri="{FF2B5EF4-FFF2-40B4-BE49-F238E27FC236}">
                <a16:creationId xmlns:a16="http://schemas.microsoft.com/office/drawing/2014/main" id="{C64EDCE1-2303-B496-9E7F-73A716BEA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471" y="3594810"/>
            <a:ext cx="3862708" cy="15740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52320F-14FF-A458-4985-F32555EB55D5}"/>
              </a:ext>
            </a:extLst>
          </p:cNvPr>
          <p:cNvSpPr txBox="1"/>
          <p:nvPr/>
        </p:nvSpPr>
        <p:spPr>
          <a:xfrm>
            <a:off x="4804821" y="2599509"/>
            <a:ext cx="3398174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Source: Kim, G (2021). </a:t>
            </a:r>
            <a:r>
              <a:rPr lang="en-US" sz="1700" i="1"/>
              <a:t>The devops handbook.</a:t>
            </a: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DevOps Ideal: Deployment Lead Times of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/>
              <a:t>Goal: Fast, continuous feedback and rapid deployment.</a:t>
            </a:r>
          </a:p>
          <a:p>
            <a:r>
              <a:rPr lang="en-US" sz="2100"/>
              <a:t>Enabled by:</a:t>
            </a:r>
          </a:p>
          <a:p>
            <a:pPr lvl="1"/>
            <a:r>
              <a:rPr lang="en-US" sz="2100"/>
              <a:t>Small, incremental code changes.</a:t>
            </a:r>
          </a:p>
          <a:p>
            <a:pPr lvl="1"/>
            <a:r>
              <a:rPr lang="en-US" sz="2100"/>
              <a:t>Automated testing and deployment pipelines.</a:t>
            </a:r>
          </a:p>
          <a:p>
            <a:pPr lvl="1"/>
            <a:r>
              <a:rPr lang="en-US" sz="2100"/>
              <a:t>Minimal manual approvals.</a:t>
            </a:r>
          </a:p>
          <a:p>
            <a:r>
              <a:rPr lang="en-US" sz="2100"/>
              <a:t>Benefits: Faster delivery, improved quality, higher confidence in deployments.</a:t>
            </a:r>
          </a:p>
          <a:p>
            <a:pPr marL="0" indent="0">
              <a:buNone/>
            </a:pPr>
            <a:endParaRPr lang="en-US" sz="21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Value Stream with Deployment Lead Time of Minutes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diagram of a test&#10;&#10;AI-generated content may be incorrect.">
            <a:extLst>
              <a:ext uri="{FF2B5EF4-FFF2-40B4-BE49-F238E27FC236}">
                <a16:creationId xmlns:a16="http://schemas.microsoft.com/office/drawing/2014/main" id="{6C46AD53-8334-A6A2-CB7E-74155B4C6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471" y="3541698"/>
            <a:ext cx="3862708" cy="16802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04788D-6302-52A4-206B-76DBB9E6DC02}"/>
              </a:ext>
            </a:extLst>
          </p:cNvPr>
          <p:cNvSpPr txBox="1"/>
          <p:nvPr/>
        </p:nvSpPr>
        <p:spPr>
          <a:xfrm>
            <a:off x="4804821" y="2599509"/>
            <a:ext cx="3398174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Source: Kim, G (2021). </a:t>
            </a:r>
            <a:r>
              <a:rPr lang="en-US" sz="1700" i="1"/>
              <a:t>The devops handbook.</a:t>
            </a: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r>
              <a:rPr lang="en-US" sz="2800"/>
              <a:t>Key Takeaways</a:t>
            </a:r>
          </a:p>
        </p:txBody>
      </p:sp>
      <p:pic>
        <p:nvPicPr>
          <p:cNvPr id="21" name="Picture 20" descr="Red toy person in front of two lines of white figures">
            <a:extLst>
              <a:ext uri="{FF2B5EF4-FFF2-40B4-BE49-F238E27FC236}">
                <a16:creationId xmlns:a16="http://schemas.microsoft.com/office/drawing/2014/main" id="{1C619773-7F7E-D90F-1D19-B555B9DC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408" r="29553"/>
          <a:stretch>
            <a:fillRect/>
          </a:stretch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17" y="2551176"/>
            <a:ext cx="4083287" cy="3591207"/>
          </a:xfrm>
        </p:spPr>
        <p:txBody>
          <a:bodyPr>
            <a:normAutofit/>
          </a:bodyPr>
          <a:lstStyle/>
          <a:p>
            <a:r>
              <a:rPr lang="en-US" sz="1700"/>
              <a:t>Lead time is crucial for customer experience.</a:t>
            </a:r>
          </a:p>
          <a:p>
            <a:r>
              <a:rPr lang="en-US" sz="1700"/>
              <a:t>Traditional models create long delays and risks.</a:t>
            </a:r>
          </a:p>
          <a:p>
            <a:r>
              <a:rPr lang="en-US" sz="1700"/>
              <a:t>DevOps principles reduce deployment times dramatically through automation and continuous feedback.</a:t>
            </a:r>
          </a:p>
          <a:p>
            <a:r>
              <a:rPr lang="en-US" sz="1700"/>
              <a:t>Focus should be on reducing both lead and process times to improve business value delivery.</a:t>
            </a:r>
          </a:p>
          <a:p>
            <a:pPr marL="0" indent="0">
              <a:buNone/>
            </a:pPr>
            <a:endParaRPr lang="en-US"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425</Words>
  <Application>Microsoft Macintosh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The Technology Value Stream</vt:lpstr>
      <vt:lpstr>Introduction to the Technology Value Stream</vt:lpstr>
      <vt:lpstr>Lead Time vs. Processing Time</vt:lpstr>
      <vt:lpstr>Visualizing Lead Time vs. Processing Time</vt:lpstr>
      <vt:lpstr>Common Scenario: Deployment Lead Times Requiring Months</vt:lpstr>
      <vt:lpstr>Value Stream with a Three-Month Deployment Lead Time</vt:lpstr>
      <vt:lpstr>DevOps Ideal: Deployment Lead Times of Minutes</vt:lpstr>
      <vt:lpstr>Value Stream with Deployment Lead Time of Minutes</vt:lpstr>
      <vt:lpstr>Key Takeaways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Jose Franco</cp:lastModifiedBy>
  <cp:revision>11</cp:revision>
  <dcterms:created xsi:type="dcterms:W3CDTF">2013-01-27T09:14:16Z</dcterms:created>
  <dcterms:modified xsi:type="dcterms:W3CDTF">2025-05-31T23:01:56Z</dcterms:modified>
  <cp:category/>
</cp:coreProperties>
</file>