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Raleway"/>
      <p:regular r:id="rId26"/>
      <p:bold r:id="rId27"/>
      <p:italic r:id="rId28"/>
      <p:boldItalic r:id="rId29"/>
    </p:embeddedFont>
    <p:embeddedFont>
      <p:font typeface="La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regular.fntdata"/><Relationship Id="rId25" Type="http://schemas.openxmlformats.org/officeDocument/2006/relationships/slide" Target="slides/slide20.xml"/><Relationship Id="rId28" Type="http://schemas.openxmlformats.org/officeDocument/2006/relationships/font" Target="fonts/Raleway-italic.fntdata"/><Relationship Id="rId27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.fntdata"/><Relationship Id="rId30" Type="http://schemas.openxmlformats.org/officeDocument/2006/relationships/font" Target="fonts/Lato-regular.fntdata"/><Relationship Id="rId11" Type="http://schemas.openxmlformats.org/officeDocument/2006/relationships/slide" Target="slides/slide6.xml"/><Relationship Id="rId33" Type="http://schemas.openxmlformats.org/officeDocument/2006/relationships/font" Target="fonts/Lato-boldItalic.fntdata"/><Relationship Id="rId10" Type="http://schemas.openxmlformats.org/officeDocument/2006/relationships/slide" Target="slides/slide5.xml"/><Relationship Id="rId32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be45fc46e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8be45fc46e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d251bb473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d251bb473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be45fc46e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8be45fc46e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8be45fc46e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8be45fc46e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8be45fc46e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8be45fc46e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8be45fc46e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8be45fc46e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723630543_1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723630543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8be45fc46e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8be45fc46e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8243348d6f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8243348d6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d251bb473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d251bb473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a51d9a63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a51d9a63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8be45fc46e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8be45fc46e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8be45fc46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8be45fc46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8be45fc46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8be45fc46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be45fc46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8be45fc46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be45fc46e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be45fc46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bf53dce0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bf53dce0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6.png"/><Relationship Id="rId6" Type="http://schemas.openxmlformats.org/officeDocument/2006/relationships/image" Target="../media/image11.png"/><Relationship Id="rId7" Type="http://schemas.openxmlformats.org/officeDocument/2006/relationships/image" Target="../media/image4.png"/><Relationship Id="rId8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to Scikit-Learn (Machine Learning)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Lecture &amp; Lab by Jordi Frank (GDI Teacher)</a:t>
            </a:r>
            <a:endParaRPr b="1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Pipeline</a:t>
            </a:r>
            <a:endParaRPr/>
          </a:p>
        </p:txBody>
      </p:sp>
      <p:pic>
        <p:nvPicPr>
          <p:cNvPr id="147" name="Google Shape;14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03575"/>
            <a:ext cx="8839200" cy="3661574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2"/>
          <p:cNvSpPr/>
          <p:nvPr/>
        </p:nvSpPr>
        <p:spPr>
          <a:xfrm>
            <a:off x="152400" y="1640625"/>
            <a:ext cx="1407300" cy="14310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2"/>
          <p:cNvSpPr/>
          <p:nvPr/>
        </p:nvSpPr>
        <p:spPr>
          <a:xfrm>
            <a:off x="5995950" y="1640625"/>
            <a:ext cx="1407300" cy="14310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2"/>
          <p:cNvSpPr/>
          <p:nvPr/>
        </p:nvSpPr>
        <p:spPr>
          <a:xfrm>
            <a:off x="3405750" y="849600"/>
            <a:ext cx="2590200" cy="31716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2"/>
          <p:cNvSpPr/>
          <p:nvPr/>
        </p:nvSpPr>
        <p:spPr>
          <a:xfrm>
            <a:off x="1907425" y="1640625"/>
            <a:ext cx="1407300" cy="14310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2"/>
          <p:cNvSpPr/>
          <p:nvPr/>
        </p:nvSpPr>
        <p:spPr>
          <a:xfrm>
            <a:off x="3997200" y="3801450"/>
            <a:ext cx="1407300" cy="14310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2"/>
          <p:cNvSpPr/>
          <p:nvPr/>
        </p:nvSpPr>
        <p:spPr>
          <a:xfrm>
            <a:off x="7584300" y="1640625"/>
            <a:ext cx="1407300" cy="14310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2600" y="3282175"/>
            <a:ext cx="1785226" cy="126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17825" y="3282176"/>
            <a:ext cx="1407300" cy="15616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47925" y="2716400"/>
            <a:ext cx="4606398" cy="214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74226" y="2790399"/>
            <a:ext cx="3047219" cy="235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142325" y="334525"/>
            <a:ext cx="2849275" cy="143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"/>
          <p:cNvSpPr txBox="1"/>
          <p:nvPr>
            <p:ph type="title"/>
          </p:nvPr>
        </p:nvSpPr>
        <p:spPr>
          <a:xfrm>
            <a:off x="283099" y="712150"/>
            <a:ext cx="86223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100"/>
              <a:t>Intro to </a:t>
            </a:r>
            <a:r>
              <a:rPr lang="en" sz="6100">
                <a:solidFill>
                  <a:schemeClr val="accent5"/>
                </a:solidFill>
              </a:rPr>
              <a:t>Scikit-Learn</a:t>
            </a:r>
            <a:endParaRPr sz="61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b="0" lang="en" sz="3200"/>
              <a:t>(...for real this time!)</a:t>
            </a:r>
            <a:endParaRPr b="0" sz="3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What is Scikit-Learn?</a:t>
            </a:r>
            <a:endParaRPr sz="1800"/>
          </a:p>
        </p:txBody>
      </p:sp>
      <p:sp>
        <p:nvSpPr>
          <p:cNvPr id="169" name="Google Shape;169;p24"/>
          <p:cNvSpPr txBox="1"/>
          <p:nvPr>
            <p:ph idx="4294967295"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-"/>
            </a:pPr>
            <a:r>
              <a:rPr b="0" lang="en" sz="1600">
                <a:latin typeface="Lato"/>
                <a:ea typeface="Lato"/>
                <a:cs typeface="Lato"/>
                <a:sym typeface="Lato"/>
              </a:rPr>
              <a:t>A Python library that contains a whole </a:t>
            </a:r>
            <a:r>
              <a:rPr b="0" lang="en" sz="1600">
                <a:latin typeface="Lato"/>
                <a:ea typeface="Lato"/>
                <a:cs typeface="Lato"/>
                <a:sym typeface="Lato"/>
              </a:rPr>
              <a:t>cornucopia</a:t>
            </a:r>
            <a:r>
              <a:rPr b="0" lang="en" sz="1600">
                <a:latin typeface="Lato"/>
                <a:ea typeface="Lato"/>
                <a:cs typeface="Lato"/>
                <a:sym typeface="Lato"/>
              </a:rPr>
              <a:t> of Machine Learning algorithms and is used in conjunction with NumPy, SciPy, and Pandas in order to enact the entire ML pipeline from data sequesturing to model deployment. </a:t>
            </a:r>
            <a:endParaRPr b="0"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-"/>
            </a:pPr>
            <a:r>
              <a:rPr b="0" lang="en" sz="1600">
                <a:latin typeface="Lato"/>
                <a:ea typeface="Lato"/>
                <a:cs typeface="Lato"/>
                <a:sym typeface="Lato"/>
              </a:rPr>
              <a:t>Was created 13 years ago as a </a:t>
            </a:r>
            <a:r>
              <a:rPr b="0" i="1" lang="en" sz="1600">
                <a:latin typeface="Lato"/>
                <a:ea typeface="Lato"/>
                <a:cs typeface="Lato"/>
                <a:sym typeface="Lato"/>
              </a:rPr>
              <a:t>Summer of Code</a:t>
            </a:r>
            <a:r>
              <a:rPr b="0" lang="en" sz="1600">
                <a:latin typeface="Lato"/>
                <a:ea typeface="Lato"/>
                <a:cs typeface="Lato"/>
                <a:sym typeface="Lato"/>
              </a:rPr>
              <a:t> project (by Google) by David Courneapeau and other developers who contributed to this project later on.  </a:t>
            </a:r>
            <a:endParaRPr b="0" sz="16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0" name="Google Shape;17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8825" y="2310925"/>
            <a:ext cx="2453826" cy="223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Scikit-Learn Models</a:t>
            </a:r>
            <a:endParaRPr/>
          </a:p>
        </p:txBody>
      </p:sp>
      <p:sp>
        <p:nvSpPr>
          <p:cNvPr id="176" name="Google Shape;176;p2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Binary Classifiers</a:t>
            </a:r>
            <a:endParaRPr b="1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Models that can handle a dataset with </a:t>
            </a:r>
            <a:r>
              <a:rPr b="1" lang="en"/>
              <a:t>one </a:t>
            </a:r>
            <a:r>
              <a:rPr lang="en"/>
              <a:t>target variable with a binary label (i.e. YES/NO). </a:t>
            </a:r>
            <a:r>
              <a:rPr b="1" lang="en"/>
              <a:t>Examples:</a:t>
            </a:r>
            <a:r>
              <a:rPr lang="en"/>
              <a:t> Logistic Regression, Ridge Classifier, Support Vector Machines (SVMs)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Multiclass Classifiers</a:t>
            </a:r>
            <a:endParaRPr b="1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Models that can handle a dataset with </a:t>
            </a:r>
            <a:r>
              <a:rPr b="1" lang="en"/>
              <a:t>one </a:t>
            </a:r>
            <a:r>
              <a:rPr lang="en"/>
              <a:t>target variable, but has multiple class outputs (i.e. different types of fruits, dogs, etc.). </a:t>
            </a:r>
            <a:r>
              <a:rPr b="1" lang="en"/>
              <a:t>Examples:</a:t>
            </a:r>
            <a:r>
              <a:rPr lang="en"/>
              <a:t> Random Forests, Decision Trees, SGD (Stochastic Gradient Descent) Classifiers, etc.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Scikit-Learn Models (cont.)</a:t>
            </a:r>
            <a:endParaRPr/>
          </a:p>
        </p:txBody>
      </p:sp>
      <p:sp>
        <p:nvSpPr>
          <p:cNvPr id="183" name="Google Shape;183;p26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Multilabel Classifiers</a:t>
            </a:r>
            <a:endParaRPr b="1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Models that can handle a certain number of labels (features) with binary classes (i.e. for feature 1, the labels can be YES/NO, feature 2, the labels can be positive or negative, etc.) </a:t>
            </a:r>
            <a:r>
              <a:rPr b="1" lang="en"/>
              <a:t>Examples:</a:t>
            </a:r>
            <a:r>
              <a:rPr lang="en"/>
              <a:t> KNeighbors Classifier (KNNs), Random Forests, MLP Classifiers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6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Multilabel Regressors</a:t>
            </a:r>
            <a:endParaRPr b="1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Similar to Multilabel Classifiers, but instead of having discrete/categorical/binary data as the classes, you have continuous numbers (i.e. housing prices, percentages, etc.) for the models to do predictions. </a:t>
            </a:r>
            <a:r>
              <a:rPr b="1" lang="en" sz="1300"/>
              <a:t>Examples: </a:t>
            </a:r>
            <a:r>
              <a:rPr lang="en" sz="1300"/>
              <a:t>Random Forests (Regressor), Tree Regressors</a:t>
            </a:r>
            <a:endParaRPr sz="13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Scikit-Learn Models (cont.)</a:t>
            </a:r>
            <a:endParaRPr/>
          </a:p>
        </p:txBody>
      </p:sp>
      <p:sp>
        <p:nvSpPr>
          <p:cNvPr id="190" name="Google Shape;190;p27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Multilabel Multiclass Classifiers </a:t>
            </a:r>
            <a:endParaRPr b="1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Models that can handle </a:t>
            </a:r>
            <a:r>
              <a:rPr b="1" lang="en"/>
              <a:t>both non-binary classes with a certain number of labels</a:t>
            </a:r>
            <a:r>
              <a:rPr lang="en"/>
              <a:t>. It’s also as known as multi-task classification. (i.e. label 1  can be the types of fruits, where as label 2 can be the types colors). </a:t>
            </a:r>
            <a:r>
              <a:rPr b="1" lang="en"/>
              <a:t>Examples:</a:t>
            </a:r>
            <a:r>
              <a:rPr lang="en"/>
              <a:t> Random Forests, Decision Trees, KNNs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8"/>
          <p:cNvSpPr txBox="1"/>
          <p:nvPr>
            <p:ph idx="1" type="body"/>
          </p:nvPr>
        </p:nvSpPr>
        <p:spPr>
          <a:xfrm>
            <a:off x="4832750" y="980400"/>
            <a:ext cx="4033800" cy="318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</a:rPr>
              <a:t>Meet the MNIST (Digit) Dataset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The MNIST dataset is one of the most popular datasets to do image classification tasks on. There are about ~70,000 images of digits from 0-9 with different image qualities, so it’s a great starter project to do image classification on. 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</p:txBody>
      </p:sp>
      <p:pic>
        <p:nvPicPr>
          <p:cNvPr id="196" name="Google Shape;19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5672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9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Classification Focus (MNIST Dataset)</a:t>
            </a:r>
            <a:endParaRPr/>
          </a:p>
        </p:txBody>
      </p:sp>
      <p:pic>
        <p:nvPicPr>
          <p:cNvPr id="202" name="Google Shape;20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03575"/>
            <a:ext cx="8839200" cy="3661574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9"/>
          <p:cNvSpPr/>
          <p:nvPr/>
        </p:nvSpPr>
        <p:spPr>
          <a:xfrm>
            <a:off x="2854450" y="933013"/>
            <a:ext cx="4674600" cy="4202700"/>
          </a:xfrm>
          <a:prstGeom prst="ellipse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0"/>
          <p:cNvSpPr txBox="1"/>
          <p:nvPr>
            <p:ph type="title"/>
          </p:nvPr>
        </p:nvSpPr>
        <p:spPr>
          <a:xfrm>
            <a:off x="283100" y="712150"/>
            <a:ext cx="8620500" cy="10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Image Classification Focus (cont.)</a:t>
            </a:r>
            <a:endParaRPr sz="4100"/>
          </a:p>
        </p:txBody>
      </p:sp>
      <p:sp>
        <p:nvSpPr>
          <p:cNvPr id="209" name="Google Shape;209;p30"/>
          <p:cNvSpPr/>
          <p:nvPr/>
        </p:nvSpPr>
        <p:spPr>
          <a:xfrm>
            <a:off x="371775" y="19889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30"/>
          <p:cNvSpPr/>
          <p:nvPr/>
        </p:nvSpPr>
        <p:spPr>
          <a:xfrm>
            <a:off x="3210432" y="19889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30"/>
          <p:cNvSpPr/>
          <p:nvPr/>
        </p:nvSpPr>
        <p:spPr>
          <a:xfrm>
            <a:off x="6049089" y="19889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30"/>
          <p:cNvSpPr txBox="1"/>
          <p:nvPr>
            <p:ph type="title"/>
          </p:nvPr>
        </p:nvSpPr>
        <p:spPr>
          <a:xfrm>
            <a:off x="6125275" y="2061900"/>
            <a:ext cx="2481600" cy="20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Hyperparameter Tuning &amp; Model Comparisons</a:t>
            </a:r>
            <a:endParaRPr sz="2100">
              <a:solidFill>
                <a:schemeClr val="lt1"/>
              </a:solidFill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Char char="-"/>
            </a:pPr>
            <a:r>
              <a:rPr b="0" lang="en" sz="1200"/>
              <a:t>Creating a pipeline and enacting a grid search to choose the best parameters for our selected model </a:t>
            </a:r>
            <a:endParaRPr b="0" sz="1200">
              <a:solidFill>
                <a:schemeClr val="lt1"/>
              </a:solidFill>
            </a:endParaRPr>
          </a:p>
        </p:txBody>
      </p:sp>
      <p:sp>
        <p:nvSpPr>
          <p:cNvPr id="213" name="Google Shape;213;p30"/>
          <p:cNvSpPr txBox="1"/>
          <p:nvPr>
            <p:ph type="title"/>
          </p:nvPr>
        </p:nvSpPr>
        <p:spPr>
          <a:xfrm>
            <a:off x="447975" y="2061900"/>
            <a:ext cx="2481600" cy="20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Model Selection &amp; Training*</a:t>
            </a:r>
            <a:endParaRPr sz="21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b="0" lang="en" sz="1400"/>
              <a:t>Logistic Regression</a:t>
            </a:r>
            <a:endParaRPr b="0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0" lang="en" sz="1400"/>
              <a:t>Stochastic Gradient Descent</a:t>
            </a:r>
            <a:endParaRPr b="0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0" lang="en" sz="1400"/>
              <a:t>Random Forest Classifier</a:t>
            </a:r>
            <a:endParaRPr b="0" sz="1400"/>
          </a:p>
        </p:txBody>
      </p:sp>
      <p:sp>
        <p:nvSpPr>
          <p:cNvPr id="214" name="Google Shape;214;p30"/>
          <p:cNvSpPr txBox="1"/>
          <p:nvPr>
            <p:ph type="title"/>
          </p:nvPr>
        </p:nvSpPr>
        <p:spPr>
          <a:xfrm>
            <a:off x="3286625" y="2061900"/>
            <a:ext cx="2481600" cy="20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Model Evaluation</a:t>
            </a:r>
            <a:endParaRPr sz="21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b="0" lang="en" sz="1400"/>
              <a:t>Precision vs. Recall</a:t>
            </a:r>
            <a:endParaRPr b="0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0" lang="en" sz="1400"/>
              <a:t>ROC (</a:t>
            </a:r>
            <a:r>
              <a:rPr lang="en" sz="1400"/>
              <a:t>R</a:t>
            </a:r>
            <a:r>
              <a:rPr b="0" lang="en" sz="1400"/>
              <a:t>eceiver </a:t>
            </a:r>
            <a:r>
              <a:rPr lang="en" sz="1400"/>
              <a:t>O</a:t>
            </a:r>
            <a:r>
              <a:rPr b="0" lang="en" sz="1400"/>
              <a:t>perating </a:t>
            </a:r>
            <a:r>
              <a:rPr lang="en" sz="1400"/>
              <a:t>C</a:t>
            </a:r>
            <a:r>
              <a:rPr b="0" lang="en" sz="1400"/>
              <a:t>haracteristic)</a:t>
            </a:r>
            <a:endParaRPr b="0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0" lang="en" sz="1400"/>
              <a:t>ROC-AUC (</a:t>
            </a:r>
            <a:r>
              <a:rPr lang="en" sz="1400"/>
              <a:t>A</a:t>
            </a:r>
            <a:r>
              <a:rPr b="0" lang="en" sz="1400"/>
              <a:t>rea </a:t>
            </a:r>
            <a:r>
              <a:rPr lang="en" sz="1400"/>
              <a:t>U</a:t>
            </a:r>
            <a:r>
              <a:rPr b="0" lang="en" sz="1400"/>
              <a:t>nder the </a:t>
            </a:r>
            <a:r>
              <a:rPr lang="en" sz="1400"/>
              <a:t>C</a:t>
            </a:r>
            <a:r>
              <a:rPr b="0" lang="en" sz="1400"/>
              <a:t>urve)</a:t>
            </a:r>
            <a:endParaRPr b="0" sz="1400"/>
          </a:p>
        </p:txBody>
      </p:sp>
      <p:sp>
        <p:nvSpPr>
          <p:cNvPr id="215" name="Google Shape;215;p30"/>
          <p:cNvSpPr txBox="1"/>
          <p:nvPr/>
        </p:nvSpPr>
        <p:spPr>
          <a:xfrm>
            <a:off x="283100" y="4654975"/>
            <a:ext cx="62442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*Will also be looking into cross-validation during training.</a:t>
            </a:r>
            <a:endParaRPr i="1" sz="120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1"/>
          <p:cNvSpPr txBox="1"/>
          <p:nvPr>
            <p:ph type="title"/>
          </p:nvPr>
        </p:nvSpPr>
        <p:spPr>
          <a:xfrm>
            <a:off x="283100" y="712150"/>
            <a:ext cx="86316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Q&amp;A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(10 - 15 mins)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79" name="Google Shape;79;p14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Intro to ML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/>
              <a:t>What is ML? What are the use cases of ML? 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/>
              <a:t>When not to use ML?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/>
              <a:t>Supervised vs. Semi-supervised vs. Unsupervised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ML Pipeline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/>
              <a:t>How does the main “flow” look like for a typical ML project?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4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Intro to Scikit-Learn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/>
              <a:t>Main tool in arsenal to apply ML methods in Python 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/>
              <a:t>Little bit of background on the history of Scikit-Learn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/>
              <a:t>Introduction to MNIST dataset and virtual lab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2"/>
          <p:cNvSpPr txBox="1"/>
          <p:nvPr>
            <p:ph type="title"/>
          </p:nvPr>
        </p:nvSpPr>
        <p:spPr>
          <a:xfrm>
            <a:off x="283100" y="712150"/>
            <a:ext cx="86316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Now, let’s head onto the virtual lab. . 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</a:t>
            </a:r>
            <a:r>
              <a:rPr lang="en" u="sng"/>
              <a:t>Github:</a:t>
            </a:r>
            <a:r>
              <a:rPr lang="en"/>
              <a:t> </a:t>
            </a:r>
            <a:r>
              <a:rPr lang="en"/>
              <a:t>https://bit.ly/3iTpI79</a:t>
            </a:r>
            <a:r>
              <a:rPr lang="en"/>
              <a:t>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What is Machine Learning?</a:t>
            </a:r>
            <a:endParaRPr sz="1800"/>
          </a:p>
        </p:txBody>
      </p:sp>
      <p:sp>
        <p:nvSpPr>
          <p:cNvPr id="86" name="Google Shape;86;p15"/>
          <p:cNvSpPr txBox="1"/>
          <p:nvPr>
            <p:ph idx="4294967295"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-"/>
            </a:pPr>
            <a:r>
              <a:rPr b="0" lang="en" sz="1700">
                <a:latin typeface="Lato"/>
                <a:ea typeface="Lato"/>
                <a:cs typeface="Lato"/>
                <a:sym typeface="Lato"/>
              </a:rPr>
              <a:t>Probabilistic algorithms that learn from data in order to do do certain tasks. The algorithms’ ability to predict will improve over several iterations of learning.</a:t>
            </a:r>
            <a:endParaRPr b="0"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-"/>
            </a:pPr>
            <a:r>
              <a:rPr b="0" lang="en" sz="1700">
                <a:latin typeface="Lato"/>
                <a:ea typeface="Lato"/>
                <a:cs typeface="Lato"/>
                <a:sym typeface="Lato"/>
              </a:rPr>
              <a:t>Initially, ML Engineers program the model, but from that base model, the algorithms are able to learn to do a task “well” over time from the new, incoming data being fed to the model. </a:t>
            </a:r>
            <a:endParaRPr b="0"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-"/>
            </a:pPr>
            <a:r>
              <a:rPr b="0" lang="en" sz="1700">
                <a:latin typeface="Lato"/>
                <a:ea typeface="Lato"/>
                <a:cs typeface="Lato"/>
                <a:sym typeface="Lato"/>
              </a:rPr>
              <a:t>Deep Learning is similar, but involves neural networks larger, more complex architectures. </a:t>
            </a:r>
            <a:endParaRPr b="0" sz="17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7" name="Google Shape;8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0150" y="775375"/>
            <a:ext cx="1706650" cy="179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7675" y="3213225"/>
            <a:ext cx="2920051" cy="147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74547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99" name="Google Shape;99;p17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7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Use Cases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1" name="Google Shape;101;p17"/>
          <p:cNvSpPr txBox="1"/>
          <p:nvPr>
            <p:ph idx="4294967295" type="body"/>
          </p:nvPr>
        </p:nvSpPr>
        <p:spPr>
          <a:xfrm>
            <a:off x="2855550" y="1377480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aleway"/>
                <a:ea typeface="Raleway"/>
                <a:cs typeface="Raleway"/>
                <a:sym typeface="Raleway"/>
              </a:rPr>
              <a:t>There 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are </a:t>
            </a:r>
            <a:r>
              <a:rPr i="1" lang="en" sz="1200">
                <a:latin typeface="Raleway"/>
                <a:ea typeface="Raleway"/>
                <a:cs typeface="Raleway"/>
                <a:sym typeface="Raleway"/>
              </a:rPr>
              <a:t>plenty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 of instances where ML can be applied to. For example: </a:t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3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Images</a:t>
            </a:r>
            <a:br>
              <a:rPr lang="en" sz="1300">
                <a:latin typeface="Raleway"/>
                <a:ea typeface="Raleway"/>
                <a:cs typeface="Raleway"/>
                <a:sym typeface="Raleway"/>
              </a:rPr>
            </a:br>
            <a:r>
              <a:rPr lang="en" sz="1100">
                <a:latin typeface="Raleway"/>
                <a:ea typeface="Raleway"/>
                <a:cs typeface="Raleway"/>
                <a:sym typeface="Raleway"/>
              </a:rPr>
              <a:t>Classify different stages of cancer based on a DB of images of those stages.</a:t>
            </a:r>
            <a:endParaRPr sz="11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3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Numerical/Categorical</a:t>
            </a:r>
            <a:br>
              <a:rPr lang="en" sz="1300">
                <a:latin typeface="Raleway"/>
                <a:ea typeface="Raleway"/>
                <a:cs typeface="Raleway"/>
                <a:sym typeface="Raleway"/>
              </a:rPr>
            </a:br>
            <a:r>
              <a:rPr lang="en" sz="1100">
                <a:latin typeface="Raleway"/>
                <a:ea typeface="Raleway"/>
                <a:cs typeface="Raleway"/>
                <a:sym typeface="Raleway"/>
              </a:rPr>
              <a:t>Predicting house prices in a certain area based on income, race, education, etc.</a:t>
            </a:r>
            <a:endParaRPr sz="11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3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Text</a:t>
            </a:r>
            <a:br>
              <a:rPr lang="en" sz="1300">
                <a:latin typeface="Raleway"/>
                <a:ea typeface="Raleway"/>
                <a:cs typeface="Raleway"/>
                <a:sym typeface="Raleway"/>
              </a:rPr>
            </a:br>
            <a:r>
              <a:rPr lang="en" sz="1100">
                <a:latin typeface="Raleway"/>
                <a:ea typeface="Raleway"/>
                <a:cs typeface="Raleway"/>
                <a:sym typeface="Raleway"/>
              </a:rPr>
              <a:t>Trying to tell whether a review for a restaurant is negative or positive based on certain keywords.</a:t>
            </a:r>
            <a:endParaRPr sz="11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When </a:t>
            </a:r>
            <a:r>
              <a:rPr i="1" lang="en">
                <a:solidFill>
                  <a:schemeClr val="dk1"/>
                </a:solidFill>
              </a:rPr>
              <a:t>Not</a:t>
            </a:r>
            <a:r>
              <a:rPr lang="en">
                <a:solidFill>
                  <a:schemeClr val="dk1"/>
                </a:solidFill>
              </a:rPr>
              <a:t> To Use ML</a:t>
            </a:r>
            <a:endParaRPr sz="1800"/>
          </a:p>
        </p:txBody>
      </p:sp>
      <p:sp>
        <p:nvSpPr>
          <p:cNvPr id="107" name="Google Shape;107;p18"/>
          <p:cNvSpPr txBox="1"/>
          <p:nvPr>
            <p:ph idx="4294967295"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-"/>
            </a:pPr>
            <a:r>
              <a:rPr b="0" lang="en" sz="1600">
                <a:latin typeface="Lato"/>
                <a:ea typeface="Lato"/>
                <a:cs typeface="Lato"/>
                <a:sym typeface="Lato"/>
              </a:rPr>
              <a:t>When there is not enough sufficient data in order to build a model off of. (</a:t>
            </a:r>
            <a:r>
              <a:rPr lang="en" sz="1600">
                <a:latin typeface="Lato"/>
                <a:ea typeface="Lato"/>
                <a:cs typeface="Lato"/>
                <a:sym typeface="Lato"/>
              </a:rPr>
              <a:t>S/N:</a:t>
            </a:r>
            <a:r>
              <a:rPr b="0" lang="en" sz="1600">
                <a:latin typeface="Lato"/>
                <a:ea typeface="Lato"/>
                <a:cs typeface="Lato"/>
                <a:sym typeface="Lato"/>
              </a:rPr>
              <a:t> Can possibly be mitigated through some unsupervised learning techniques, but that depends on the quality of the data)</a:t>
            </a:r>
            <a:endParaRPr b="0"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-"/>
            </a:pPr>
            <a:r>
              <a:rPr b="0" lang="en" sz="1600">
                <a:latin typeface="Lato"/>
                <a:ea typeface="Lato"/>
                <a:cs typeface="Lato"/>
                <a:sym typeface="Lato"/>
              </a:rPr>
              <a:t>When you haven’t gone through more “simple”/”manual” heuristic strategies before applying ML (i.e. using time-series analysis vs. ML model) </a:t>
            </a:r>
            <a:endParaRPr b="0"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-"/>
            </a:pPr>
            <a:r>
              <a:rPr b="0" lang="en" sz="1600">
                <a:latin typeface="Lato"/>
                <a:ea typeface="Lato"/>
                <a:cs typeface="Lato"/>
                <a:sym typeface="Lato"/>
              </a:rPr>
              <a:t>When your team hasn’t discuss the problem statement, variables, and end goal(s) in much detail. </a:t>
            </a:r>
            <a:endParaRPr b="0" sz="16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3400" y="2571750"/>
            <a:ext cx="2275823" cy="22758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Machine Learning</a:t>
            </a:r>
            <a:endParaRPr/>
          </a:p>
        </p:txBody>
      </p:sp>
      <p:sp>
        <p:nvSpPr>
          <p:cNvPr id="114" name="Google Shape;114;p19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Supervised Learning</a:t>
            </a:r>
            <a:endParaRPr b="1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Uses </a:t>
            </a:r>
            <a:r>
              <a:rPr b="1" lang="en"/>
              <a:t>completely </a:t>
            </a:r>
            <a:r>
              <a:rPr lang="en"/>
              <a:t>labeled data as the </a:t>
            </a:r>
            <a:r>
              <a:rPr b="1" lang="en"/>
              <a:t>target</a:t>
            </a:r>
            <a:r>
              <a:rPr lang="en"/>
              <a:t> variable in order to be predicted or classified upon. (i.e. predicting images of food based on established classes associated with those images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9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Unsupervised Learning</a:t>
            </a:r>
            <a:endParaRPr b="1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Un</a:t>
            </a:r>
            <a:r>
              <a:rPr b="1" lang="en"/>
              <a:t>labeled</a:t>
            </a:r>
            <a:r>
              <a:rPr lang="en"/>
              <a:t> data is involved in this type of learning, but it is used to detect certain patterns (i.e. buying patterns for a certain market, edges in a photo, etc.) that exists in the unlabeled data.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Machine Learning (cont.)</a:t>
            </a:r>
            <a:endParaRPr/>
          </a:p>
        </p:txBody>
      </p:sp>
      <p:sp>
        <p:nvSpPr>
          <p:cNvPr id="121" name="Google Shape;121;p20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Semi-supervised Learning</a:t>
            </a:r>
            <a:endParaRPr b="1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Uses </a:t>
            </a:r>
            <a:r>
              <a:rPr b="1" lang="en"/>
              <a:t>partially</a:t>
            </a:r>
            <a:r>
              <a:rPr lang="en"/>
              <a:t> labeled data in order to detect/classify certain patterns of the data (i.e. you can possibly build a classifier that has partially labeled food dataset to tell the difference between the labeled and unlabeled data).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/>
        </p:nvSpPr>
        <p:spPr>
          <a:xfrm>
            <a:off x="1116675" y="180475"/>
            <a:ext cx="17259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(Data with labels)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7" name="Google Shape;127;p21"/>
          <p:cNvSpPr txBox="1"/>
          <p:nvPr/>
        </p:nvSpPr>
        <p:spPr>
          <a:xfrm>
            <a:off x="1601775" y="473775"/>
            <a:ext cx="7557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Input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28" name="Google Shape;128;p21"/>
          <p:cNvCxnSpPr/>
          <p:nvPr/>
        </p:nvCxnSpPr>
        <p:spPr>
          <a:xfrm>
            <a:off x="1976775" y="857275"/>
            <a:ext cx="5700" cy="879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9" name="Google Shape;129;p21"/>
          <p:cNvSpPr txBox="1"/>
          <p:nvPr/>
        </p:nvSpPr>
        <p:spPr>
          <a:xfrm>
            <a:off x="738825" y="1782275"/>
            <a:ext cx="2481600" cy="879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Supervised Learning</a:t>
            </a:r>
            <a:endParaRPr b="1"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" name="Google Shape;130;p21"/>
          <p:cNvSpPr/>
          <p:nvPr/>
        </p:nvSpPr>
        <p:spPr>
          <a:xfrm>
            <a:off x="180475" y="3034225"/>
            <a:ext cx="654300" cy="676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1"/>
          <p:cNvSpPr txBox="1"/>
          <p:nvPr/>
        </p:nvSpPr>
        <p:spPr>
          <a:xfrm>
            <a:off x="0" y="3846350"/>
            <a:ext cx="11166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Retraining Process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32" name="Google Shape;132;p21"/>
          <p:cNvCxnSpPr>
            <a:stCxn id="130" idx="0"/>
            <a:endCxn id="129" idx="1"/>
          </p:cNvCxnSpPr>
          <p:nvPr/>
        </p:nvCxnSpPr>
        <p:spPr>
          <a:xfrm rot="-5400000">
            <a:off x="217225" y="2512525"/>
            <a:ext cx="812100" cy="231300"/>
          </a:xfrm>
          <a:prstGeom prst="curvedConnector2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33" name="Google Shape;133;p21"/>
          <p:cNvCxnSpPr>
            <a:stCxn id="129" idx="2"/>
          </p:cNvCxnSpPr>
          <p:nvPr/>
        </p:nvCxnSpPr>
        <p:spPr>
          <a:xfrm>
            <a:off x="1979625" y="2662175"/>
            <a:ext cx="5700" cy="1150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4" name="Google Shape;134;p21"/>
          <p:cNvSpPr txBox="1"/>
          <p:nvPr/>
        </p:nvSpPr>
        <p:spPr>
          <a:xfrm>
            <a:off x="1364925" y="3846350"/>
            <a:ext cx="12351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Output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(Mapping)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35" name="Google Shape;135;p21"/>
          <p:cNvCxnSpPr>
            <a:stCxn id="130" idx="6"/>
          </p:cNvCxnSpPr>
          <p:nvPr/>
        </p:nvCxnSpPr>
        <p:spPr>
          <a:xfrm>
            <a:off x="834775" y="3372625"/>
            <a:ext cx="11844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36" name="Google Shape;136;p21"/>
          <p:cNvSpPr txBox="1"/>
          <p:nvPr/>
        </p:nvSpPr>
        <p:spPr>
          <a:xfrm>
            <a:off x="6017775" y="28388"/>
            <a:ext cx="17259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(Data without or partial  labels)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7" name="Google Shape;137;p21"/>
          <p:cNvSpPr txBox="1"/>
          <p:nvPr/>
        </p:nvSpPr>
        <p:spPr>
          <a:xfrm>
            <a:off x="6502875" y="501963"/>
            <a:ext cx="7557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Input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38" name="Google Shape;138;p21"/>
          <p:cNvCxnSpPr/>
          <p:nvPr/>
        </p:nvCxnSpPr>
        <p:spPr>
          <a:xfrm>
            <a:off x="6877875" y="885463"/>
            <a:ext cx="5700" cy="879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9" name="Google Shape;139;p21"/>
          <p:cNvSpPr txBox="1"/>
          <p:nvPr/>
        </p:nvSpPr>
        <p:spPr>
          <a:xfrm>
            <a:off x="5639925" y="1810463"/>
            <a:ext cx="2481600" cy="879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(</a:t>
            </a:r>
            <a:r>
              <a:rPr b="1"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Semi)/(Un)-supervised Learning</a:t>
            </a:r>
            <a:endParaRPr b="1"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40" name="Google Shape;140;p21"/>
          <p:cNvCxnSpPr>
            <a:stCxn id="139" idx="2"/>
          </p:cNvCxnSpPr>
          <p:nvPr/>
        </p:nvCxnSpPr>
        <p:spPr>
          <a:xfrm>
            <a:off x="6880725" y="2690363"/>
            <a:ext cx="5700" cy="1150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1" name="Google Shape;141;p21"/>
          <p:cNvSpPr txBox="1"/>
          <p:nvPr/>
        </p:nvSpPr>
        <p:spPr>
          <a:xfrm>
            <a:off x="6429525" y="3874538"/>
            <a:ext cx="9024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Output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(Classes)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