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be45fc46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be45fc46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be45fc46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be45fc46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be45fc46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be45fc46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be45fc46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be45fc46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be45fc46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be45fc46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243348d6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243348d6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be45fc46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be45fc46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51d9a6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a51d9a6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be45fc4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be45fc4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e45fc46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be45fc4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be45fc46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be45fc46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e45fc46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be45fc46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be45fc46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be45fc46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Scikit-Learn (Machine Learning)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Lecture &amp; Lab by Jordi Frank (GDI Teacher)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Intro to </a:t>
            </a:r>
            <a:r>
              <a:rPr lang="en" sz="6100">
                <a:solidFill>
                  <a:schemeClr val="accent5"/>
                </a:solidFill>
              </a:rPr>
              <a:t>Scikit-Learn</a:t>
            </a:r>
            <a:endParaRPr sz="61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3200"/>
              <a:t>(...for real this time!)</a:t>
            </a:r>
            <a:endParaRPr b="0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is Scikit-Learn?</a:t>
            </a:r>
            <a:endParaRPr sz="1800"/>
          </a:p>
        </p:txBody>
      </p:sp>
      <p:sp>
        <p:nvSpPr>
          <p:cNvPr id="149" name="Google Shape;149;p23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A Python library that contains a whole 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cornucopia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 of Machine Learning algorithms and is used in conjunction with NumPy, SciPy, and Pandas in order to enact the entire ML pipeline from data sequesturing to model deployment. 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Was created 13 years ago as a </a:t>
            </a:r>
            <a:r>
              <a:rPr b="0" i="1" lang="en" sz="1600">
                <a:latin typeface="Lato"/>
                <a:ea typeface="Lato"/>
                <a:cs typeface="Lato"/>
                <a:sym typeface="Lato"/>
              </a:rPr>
              <a:t>Summer of Code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 project (by Google) by David Courneapeau and other developers who contributed to this project later on.  </a:t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825" y="2310925"/>
            <a:ext cx="2453826" cy="22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Scikit-Learn Models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Binary Classifiers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Models that can handle a dataset with </a:t>
            </a:r>
            <a:r>
              <a:rPr b="1" lang="en"/>
              <a:t>one </a:t>
            </a:r>
            <a:r>
              <a:rPr lang="en"/>
              <a:t>target variable with a binary output (i.e. YES/NO). </a:t>
            </a:r>
            <a:r>
              <a:rPr b="1" lang="en"/>
              <a:t>Examples:</a:t>
            </a:r>
            <a:r>
              <a:rPr lang="en"/>
              <a:t> Logistic Regression, Ridge Classifier, Support Vector Machines (SVMs)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Multiclass Classifiers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Models that can handle a dataset with </a:t>
            </a:r>
            <a:r>
              <a:rPr b="1" lang="en"/>
              <a:t>one </a:t>
            </a:r>
            <a:r>
              <a:rPr lang="en"/>
              <a:t>target variable, but has multiple class outputs (i.e. different types of fruits, dogs, etc.). </a:t>
            </a:r>
            <a:r>
              <a:rPr b="1" lang="en"/>
              <a:t>Examples:</a:t>
            </a:r>
            <a:r>
              <a:rPr lang="en"/>
              <a:t> Random Forests, Decision Trees, SGD (Stochastic Gradient Descent) Classifiers, etc.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Scikit-Learn Models (cont.)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Multilabel Classifiers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Models that can handle a certain number of labels (features) with binary classes (i.e. for feature 1, the labels can be YES/NO, feature 2, the labels can be positive or negative, etc.) </a:t>
            </a:r>
            <a:r>
              <a:rPr b="1" lang="en"/>
              <a:t>Examples:</a:t>
            </a:r>
            <a:r>
              <a:rPr lang="en"/>
              <a:t> KNeighbors Classifier (KNNs), Random Forests, MLP Classifiers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Multilabel Regressors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Similar to Multilabel Classifiers, but instead of having discrete/categorical/binary data as the classes, you have continuous numbers (i.e. housing prices, percentages, etc.) for the models to do predictions. </a:t>
            </a:r>
            <a:r>
              <a:rPr b="1" lang="en" sz="1300"/>
              <a:t>Examples: </a:t>
            </a:r>
            <a:r>
              <a:rPr lang="en" sz="1300"/>
              <a:t>Random Forests (Regressor), Tree Regressors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Scikit-Learn Models (cont.)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Multilabel Multiclass Classifiers 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Models that can handle </a:t>
            </a:r>
            <a:r>
              <a:rPr b="1" lang="en"/>
              <a:t>both non-binary classes with a certain number of labels</a:t>
            </a:r>
            <a:r>
              <a:rPr lang="en"/>
              <a:t>. It’s also as known as multi-task classification. (i.e. label 1  can be the types of fruits, where as label 2 can be the types colors). </a:t>
            </a:r>
            <a:r>
              <a:rPr b="1" lang="en"/>
              <a:t>Examples:</a:t>
            </a:r>
            <a:r>
              <a:rPr lang="en"/>
              <a:t> Random Forests, Decision Trees, KNNs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Meet the MNIST (Digit) Dataset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The MNIST dataset is one of the most popular datasets to do image classification tasks on. There are about ~70,000 images of digits from 0-9 with different image qualities, so it’s a great starter project to do image classification on.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67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Classification Focus (MNIST Dataset)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839200" cy="366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/>
          <p:nvPr/>
        </p:nvSpPr>
        <p:spPr>
          <a:xfrm>
            <a:off x="2854450" y="933013"/>
            <a:ext cx="4674600" cy="42027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Image Classification Focus (cont.)</a:t>
            </a:r>
            <a:endParaRPr sz="4100"/>
          </a:p>
        </p:txBody>
      </p:sp>
      <p:sp>
        <p:nvSpPr>
          <p:cNvPr id="189" name="Google Shape;189;p29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Hyperparameter Tuning &amp; Model Comparisons</a:t>
            </a:r>
            <a:endParaRPr sz="21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b="0" lang="en" sz="1200"/>
              <a:t>Creating a pipeline and enacting a grid search to choose the best parameters for our selected model </a:t>
            </a:r>
            <a:endParaRPr b="0" sz="1200">
              <a:solidFill>
                <a:schemeClr val="lt1"/>
              </a:solidFill>
            </a:endParaRPr>
          </a:p>
        </p:txBody>
      </p:sp>
      <p:sp>
        <p:nvSpPr>
          <p:cNvPr id="193" name="Google Shape;193;p29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Model Selection &amp; Training*</a:t>
            </a:r>
            <a:endParaRPr sz="2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b="0" lang="en" sz="1400"/>
              <a:t>Logistic Regression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0" lang="en" sz="1400"/>
              <a:t>Stochastic Gradient Descent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0" lang="en" sz="1400"/>
              <a:t>Random Forest Classifier</a:t>
            </a:r>
            <a:endParaRPr b="0" sz="1400"/>
          </a:p>
        </p:txBody>
      </p:sp>
      <p:sp>
        <p:nvSpPr>
          <p:cNvPr id="194" name="Google Shape;194;p29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Model Evaluation</a:t>
            </a:r>
            <a:endParaRPr sz="2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b="0" lang="en" sz="1400"/>
              <a:t>Precision vs. Recall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0" lang="en" sz="1400"/>
              <a:t>ROC (</a:t>
            </a:r>
            <a:r>
              <a:rPr lang="en" sz="1400"/>
              <a:t>R</a:t>
            </a:r>
            <a:r>
              <a:rPr b="0" lang="en" sz="1400"/>
              <a:t>eceiver </a:t>
            </a:r>
            <a:r>
              <a:rPr lang="en" sz="1400"/>
              <a:t>O</a:t>
            </a:r>
            <a:r>
              <a:rPr b="0" lang="en" sz="1400"/>
              <a:t>perating </a:t>
            </a:r>
            <a:r>
              <a:rPr lang="en" sz="1400"/>
              <a:t>C</a:t>
            </a:r>
            <a:r>
              <a:rPr b="0" lang="en" sz="1400"/>
              <a:t>haracteristic)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0" lang="en" sz="1400"/>
              <a:t>ROC-AUC (</a:t>
            </a:r>
            <a:r>
              <a:rPr lang="en" sz="1400"/>
              <a:t>A</a:t>
            </a:r>
            <a:r>
              <a:rPr b="0" lang="en" sz="1400"/>
              <a:t>rea </a:t>
            </a:r>
            <a:r>
              <a:rPr lang="en" sz="1400"/>
              <a:t>U</a:t>
            </a:r>
            <a:r>
              <a:rPr b="0" lang="en" sz="1400"/>
              <a:t>nder the </a:t>
            </a:r>
            <a:r>
              <a:rPr lang="en" sz="1400"/>
              <a:t>C</a:t>
            </a:r>
            <a:r>
              <a:rPr b="0" lang="en" sz="1400"/>
              <a:t>urve)</a:t>
            </a:r>
            <a:endParaRPr b="0" sz="1400"/>
          </a:p>
        </p:txBody>
      </p:sp>
      <p:sp>
        <p:nvSpPr>
          <p:cNvPr id="195" name="Google Shape;195;p29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*Will also be looking into cross-validation during training.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(10 - 15 mins)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let’s head onto the virtual lab. .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u="sng"/>
              <a:t>Github:</a:t>
            </a:r>
            <a:r>
              <a:rPr lang="en"/>
              <a:t> </a:t>
            </a:r>
            <a:r>
              <a:rPr lang="en"/>
              <a:t>https://bit.ly/3iTpI79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Intro to ML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What is ML? What are the use cases of ML?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When not to use ML?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Supervised vs. Semi-supervised vs. Unsupervised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ML Pipeline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How does the main “flow” look like for a typical ML project?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Intro to Scikit-Learn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Main tool in arsenal to apply ML methods in Python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Little bit of background on the history of Scikit-Learn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Introduction to MNIST dataset and virtual lab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is Machine Learning?</a:t>
            </a:r>
            <a:endParaRPr sz="1800"/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Probabilistic algorithms that learn from data in order to do do certain tasks. The algorithms’ ability to predict will improve over several iterations of learning.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Initially, ML Engineers program the model, but from that base model, the algorithms are able to learn to do a task well* over time from the new, incoming data being fed to the model. 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Deep Learning is similar, but involves neural networks larger, more complex architectures. </a:t>
            </a:r>
            <a:endParaRPr b="0"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0150" y="775375"/>
            <a:ext cx="1706650" cy="17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7675" y="3213225"/>
            <a:ext cx="2920051" cy="14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7454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9" name="Google Shape;99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Use Cases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17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There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are plenty of instances where ML can be applied to. For example: 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Images</a:t>
            </a:r>
            <a:br>
              <a:rPr lang="en" sz="1300">
                <a:latin typeface="Raleway"/>
                <a:ea typeface="Raleway"/>
                <a:cs typeface="Raleway"/>
                <a:sym typeface="Raleway"/>
              </a:rPr>
            </a:b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Classify different stages of cancer based on a DB of images of those stages.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Numerical/Categorical</a:t>
            </a:r>
            <a:br>
              <a:rPr lang="en" sz="1300">
                <a:latin typeface="Raleway"/>
                <a:ea typeface="Raleway"/>
                <a:cs typeface="Raleway"/>
                <a:sym typeface="Raleway"/>
              </a:rPr>
            </a:b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Predicting house prices in a certain area based on income, race, education, etc.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Text</a:t>
            </a:r>
            <a:br>
              <a:rPr lang="en" sz="1300">
                <a:latin typeface="Raleway"/>
                <a:ea typeface="Raleway"/>
                <a:cs typeface="Raleway"/>
                <a:sym typeface="Raleway"/>
              </a:rPr>
            </a:b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Trying to tell whether a review for a restaurant is negative or positive based on certain keywords.</a:t>
            </a:r>
            <a:endParaRPr sz="1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When </a:t>
            </a:r>
            <a:r>
              <a:rPr i="1" lang="en">
                <a:solidFill>
                  <a:schemeClr val="dk1"/>
                </a:solidFill>
              </a:rPr>
              <a:t>Not</a:t>
            </a:r>
            <a:r>
              <a:rPr lang="en">
                <a:solidFill>
                  <a:schemeClr val="dk1"/>
                </a:solidFill>
              </a:rPr>
              <a:t> To Use ML</a:t>
            </a:r>
            <a:endParaRPr sz="1800"/>
          </a:p>
        </p:txBody>
      </p:sp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When there is not enough sufficient data in order to build a model off of. (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S/N: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 Can possibly be mitigated through some unsupervised learning techniques, but that depends on the quality of the data)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When you haven’t gone through more “simple”/”manual” heuristic strategies before applying ML (i.e. using time-series analysis vs. ML model) 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When your team hasn’t discuss the problem statement, variables, and end goal(s) in much detail. </a:t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400" y="2571750"/>
            <a:ext cx="2275823" cy="2275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Machine Learning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Supervised Learning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Uses </a:t>
            </a:r>
            <a:r>
              <a:rPr b="1" lang="en"/>
              <a:t>completely </a:t>
            </a:r>
            <a:r>
              <a:rPr lang="en"/>
              <a:t>labeled data as the </a:t>
            </a:r>
            <a:r>
              <a:rPr b="1" lang="en"/>
              <a:t>target</a:t>
            </a:r>
            <a:r>
              <a:rPr lang="en"/>
              <a:t> variable in order to be predicted or classified upon. (i.e. predicting images of food based on established classes associated with those images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Unsupervised Learning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No labeled</a:t>
            </a:r>
            <a:r>
              <a:rPr lang="en"/>
              <a:t> data is involved in this type of learning, but it is used to detect certain patterns (i.e. buying patterns for a certain market) that exists in the unlabeled data.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Machine Learning (cont.)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Semi-supervised Learning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Uses </a:t>
            </a:r>
            <a:r>
              <a:rPr b="1" lang="en"/>
              <a:t>partially</a:t>
            </a:r>
            <a:r>
              <a:rPr lang="en"/>
              <a:t> labeled data in order to detect/classify certain patterns of the data (i.e. you can possibly build a classifier that has partially labeled food dataset to tell the difference between the labeled and unlabeled data).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Pipeline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839200" cy="366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152400" y="1640625"/>
            <a:ext cx="1407300" cy="1431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5995950" y="1640625"/>
            <a:ext cx="1407300" cy="1431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3405750" y="849600"/>
            <a:ext cx="2590200" cy="31716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1907425" y="1640625"/>
            <a:ext cx="1407300" cy="1431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3997200" y="3801450"/>
            <a:ext cx="1407300" cy="1431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7584300" y="1640625"/>
            <a:ext cx="1407300" cy="1431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600" y="3282175"/>
            <a:ext cx="1785226" cy="12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7825" y="3282176"/>
            <a:ext cx="1407300" cy="1561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7925" y="2716400"/>
            <a:ext cx="4606398" cy="21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4226" y="2790399"/>
            <a:ext cx="3047219" cy="23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42325" y="334525"/>
            <a:ext cx="2849275" cy="14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