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5" r:id="rId2"/>
    <p:sldId id="258" r:id="rId3"/>
    <p:sldId id="266" r:id="rId4"/>
    <p:sldId id="267" r:id="rId5"/>
    <p:sldId id="268" r:id="rId6"/>
    <p:sldId id="269" r:id="rId7"/>
    <p:sldId id="27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45"/>
    <p:restoredTop sz="92159"/>
  </p:normalViewPr>
  <p:slideViewPr>
    <p:cSldViewPr snapToGrid="0" snapToObjects="1">
      <p:cViewPr varScale="1">
        <p:scale>
          <a:sx n="105" d="100"/>
          <a:sy n="105" d="100"/>
        </p:scale>
        <p:origin x="124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6B462-2658-2340-822D-59BCD5AE107F}"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51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422769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778762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6B462-2658-2340-822D-59BCD5AE107F}"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70175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3421761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6B462-2658-2340-822D-59BCD5AE107F}"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19877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277594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4203248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221682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177801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372609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321748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181094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45885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334083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674238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3A7486-5388-A544-AE18-213137CE44F5}" type="datetimeFigureOut">
              <a:rPr lang="en-US" smtClean="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6B462-2658-2340-822D-59BCD5AE107F}" type="slidenum">
              <a:rPr lang="en-US" smtClean="0"/>
              <a:t>‹#›</a:t>
            </a:fld>
            <a:endParaRPr lang="en-US" dirty="0"/>
          </a:p>
        </p:txBody>
      </p:sp>
    </p:spTree>
    <p:extLst>
      <p:ext uri="{BB962C8B-B14F-4D97-AF65-F5344CB8AC3E}">
        <p14:creationId xmlns:p14="http://schemas.microsoft.com/office/powerpoint/2010/main" val="90854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83A7486-5388-A544-AE18-213137CE44F5}" type="datetimeFigureOut">
              <a:rPr lang="en-US" smtClean="0"/>
              <a:t>2/26/2018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786B462-2658-2340-822D-59BCD5AE107F}" type="slidenum">
              <a:rPr lang="en-US" smtClean="0"/>
              <a:t>‹#›</a:t>
            </a:fld>
            <a:endParaRPr lang="en-US" dirty="0"/>
          </a:p>
        </p:txBody>
      </p:sp>
    </p:spTree>
    <p:extLst>
      <p:ext uri="{BB962C8B-B14F-4D97-AF65-F5344CB8AC3E}">
        <p14:creationId xmlns:p14="http://schemas.microsoft.com/office/powerpoint/2010/main" val="21065503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learn.kegerator.com/raising-ab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A594D65-DCA6-5143-8577-1A25925CA8FE}"/>
              </a:ext>
            </a:extLst>
          </p:cNvPr>
          <p:cNvSpPr/>
          <p:nvPr/>
        </p:nvSpPr>
        <p:spPr>
          <a:xfrm>
            <a:off x="552570" y="663610"/>
            <a:ext cx="11137392" cy="5386090"/>
          </a:xfrm>
          <a:prstGeom prst="rect">
            <a:avLst/>
          </a:prstGeom>
        </p:spPr>
        <p:txBody>
          <a:bodyPr wrap="square">
            <a:spAutoFit/>
          </a:bodyPr>
          <a:lstStyle/>
          <a:p>
            <a:pPr algn="ctr"/>
            <a:r>
              <a:rPr lang="en-US" sz="2000" b="1" dirty="0">
                <a:solidFill>
                  <a:srgbClr val="0070C0"/>
                </a:solidFill>
                <a:latin typeface="Arial" panose="020B0604020202020204" pitchFamily="34" charset="0"/>
                <a:cs typeface="Arial" panose="020B0604020202020204" pitchFamily="34" charset="0"/>
              </a:rPr>
              <a:t>Craft Beers and Breweries in the United States</a:t>
            </a:r>
          </a:p>
          <a:p>
            <a:pPr algn="ctr"/>
            <a:r>
              <a:rPr lang="en-US" sz="1600" dirty="0">
                <a:latin typeface="Arial" panose="020B0604020202020204" pitchFamily="34" charset="0"/>
                <a:cs typeface="Arial" panose="020B0604020202020204" pitchFamily="34" charset="0"/>
              </a:rPr>
              <a:t>Zwei Group: Elisabet Zidow, Jonathan Franks, Shanqing Gu</a:t>
            </a:r>
          </a:p>
          <a:p>
            <a:pPr algn="ctr"/>
            <a:endParaRPr lang="en-US" sz="2000" b="1" dirty="0">
              <a:solidFill>
                <a:srgbClr val="0070C0"/>
              </a:solidFill>
              <a:latin typeface="Arial" panose="020B0604020202020204" pitchFamily="34" charset="0"/>
              <a:cs typeface="Arial" panose="020B0604020202020204" pitchFamily="34" charset="0"/>
            </a:endParaRPr>
          </a:p>
          <a:p>
            <a:r>
              <a:rPr lang="en-US" b="1" dirty="0"/>
              <a:t>Introduction:</a:t>
            </a:r>
          </a:p>
          <a:p>
            <a:endParaRPr lang="en-US" dirty="0"/>
          </a:p>
          <a:p>
            <a:r>
              <a:rPr lang="en-US" dirty="0"/>
              <a:t>Each State contains its own unique drinking culture. Our Zwei Analytics attempts to review the available 2410 craft beers and 558 breweries in the United States in order to explore this culture. </a:t>
            </a:r>
          </a:p>
          <a:p>
            <a:endParaRPr lang="en-US" dirty="0"/>
          </a:p>
          <a:p>
            <a:r>
              <a:rPr lang="en-US" dirty="0"/>
              <a:t>There are two common beer measurements: Alcohol by Volume (ABV) and International Bitterness Unit (IBU). Rather than telling us how much alcohol there is like ABV, IBU measures the bitterness from hops in a beer on a scale of 0 to ~100. </a:t>
            </a:r>
          </a:p>
          <a:p>
            <a:endParaRPr lang="en-US" dirty="0"/>
          </a:p>
          <a:p>
            <a:r>
              <a:rPr lang="en-US" dirty="0"/>
              <a:t>Here, we provide the answers to these main questions and help you make your own own judgements about each states drinking culture : </a:t>
            </a:r>
          </a:p>
          <a:p>
            <a:endParaRPr lang="en-US" dirty="0"/>
          </a:p>
          <a:p>
            <a:pPr marL="342900" indent="-342900">
              <a:buAutoNum type="arabicParenBoth"/>
            </a:pPr>
            <a:r>
              <a:rPr lang="en-US" dirty="0"/>
              <a:t>How many breweries are present in each state? </a:t>
            </a:r>
          </a:p>
          <a:p>
            <a:pPr marL="342900" indent="-342900">
              <a:buAutoNum type="arabicParenBoth"/>
            </a:pPr>
            <a:r>
              <a:rPr lang="en-US" dirty="0"/>
              <a:t>What are the median ABV and IBU values for each state? </a:t>
            </a:r>
          </a:p>
          <a:p>
            <a:pPr marL="342900" indent="-342900">
              <a:buAutoNum type="arabicParenBoth"/>
            </a:pPr>
            <a:r>
              <a:rPr lang="en-US" dirty="0"/>
              <a:t>Which state has the maximum ABV or IBU beer?</a:t>
            </a:r>
          </a:p>
          <a:p>
            <a:pPr marL="342900" indent="-342900">
              <a:buAutoNum type="arabicParenBoth"/>
            </a:pPr>
            <a:r>
              <a:rPr lang="en-US" dirty="0"/>
              <a:t>Is there an relationship between the ABV and IBU? </a:t>
            </a:r>
          </a:p>
        </p:txBody>
      </p:sp>
    </p:spTree>
    <p:extLst>
      <p:ext uri="{BB962C8B-B14F-4D97-AF65-F5344CB8AC3E}">
        <p14:creationId xmlns:p14="http://schemas.microsoft.com/office/powerpoint/2010/main" val="70032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278DD-7BF1-8F43-8B1E-2E795E7B87B3}"/>
              </a:ext>
            </a:extLst>
          </p:cNvPr>
          <p:cNvPicPr>
            <a:picLocks noChangeAspect="1"/>
          </p:cNvPicPr>
          <p:nvPr/>
        </p:nvPicPr>
        <p:blipFill>
          <a:blip r:embed="rId2"/>
          <a:stretch>
            <a:fillRect/>
          </a:stretch>
        </p:blipFill>
        <p:spPr>
          <a:xfrm>
            <a:off x="482565" y="369331"/>
            <a:ext cx="9853398" cy="4993835"/>
          </a:xfrm>
          <a:prstGeom prst="rect">
            <a:avLst/>
          </a:prstGeom>
        </p:spPr>
      </p:pic>
      <p:sp>
        <p:nvSpPr>
          <p:cNvPr id="6" name="Rectangle 5">
            <a:extLst>
              <a:ext uri="{FF2B5EF4-FFF2-40B4-BE49-F238E27FC236}">
                <a16:creationId xmlns:a16="http://schemas.microsoft.com/office/drawing/2014/main" id="{24786A6B-C407-6544-B926-ABF2ABDD412C}"/>
              </a:ext>
            </a:extLst>
          </p:cNvPr>
          <p:cNvSpPr/>
          <p:nvPr/>
        </p:nvSpPr>
        <p:spPr>
          <a:xfrm>
            <a:off x="0" y="0"/>
            <a:ext cx="5840060" cy="369332"/>
          </a:xfrm>
          <a:prstGeom prst="rect">
            <a:avLst/>
          </a:prstGeom>
        </p:spPr>
        <p:txBody>
          <a:bodyPr wrap="none">
            <a:spAutoFit/>
          </a:bodyPr>
          <a:lstStyle/>
          <a:p>
            <a:r>
              <a:rPr lang="en-US" b="1" dirty="0">
                <a:solidFill>
                  <a:srgbClr val="0070C0"/>
                </a:solidFill>
                <a:latin typeface="Arial" panose="020B0604020202020204" pitchFamily="34" charset="0"/>
                <a:cs typeface="Arial" panose="020B0604020202020204" pitchFamily="34" charset="0"/>
              </a:rPr>
              <a:t>Q1: How many breweries are present in each state?</a:t>
            </a:r>
          </a:p>
        </p:txBody>
      </p:sp>
      <p:pic>
        <p:nvPicPr>
          <p:cNvPr id="11" name="Picture 10">
            <a:extLst>
              <a:ext uri="{FF2B5EF4-FFF2-40B4-BE49-F238E27FC236}">
                <a16:creationId xmlns:a16="http://schemas.microsoft.com/office/drawing/2014/main" id="{3E8086EB-7183-ED41-8035-C9EBB6D72681}"/>
              </a:ext>
            </a:extLst>
          </p:cNvPr>
          <p:cNvPicPr>
            <a:picLocks noChangeAspect="1"/>
          </p:cNvPicPr>
          <p:nvPr/>
        </p:nvPicPr>
        <p:blipFill>
          <a:blip r:embed="rId3"/>
          <a:stretch>
            <a:fillRect/>
          </a:stretch>
        </p:blipFill>
        <p:spPr>
          <a:xfrm>
            <a:off x="5486762" y="1673352"/>
            <a:ext cx="6490026" cy="3182111"/>
          </a:xfrm>
          <a:prstGeom prst="rect">
            <a:avLst/>
          </a:prstGeom>
        </p:spPr>
      </p:pic>
      <p:sp>
        <p:nvSpPr>
          <p:cNvPr id="7" name="TextBox 6">
            <a:extLst>
              <a:ext uri="{FF2B5EF4-FFF2-40B4-BE49-F238E27FC236}">
                <a16:creationId xmlns:a16="http://schemas.microsoft.com/office/drawing/2014/main" id="{48E24FE3-DE87-459D-8693-46C39AFA8452}"/>
              </a:ext>
            </a:extLst>
          </p:cNvPr>
          <p:cNvSpPr txBox="1"/>
          <p:nvPr/>
        </p:nvSpPr>
        <p:spPr>
          <a:xfrm>
            <a:off x="482565" y="5377092"/>
            <a:ext cx="9582931" cy="1200329"/>
          </a:xfrm>
          <a:prstGeom prst="rect">
            <a:avLst/>
          </a:prstGeom>
          <a:noFill/>
        </p:spPr>
        <p:txBody>
          <a:bodyPr wrap="square" rtlCol="0">
            <a:spAutoFit/>
          </a:bodyPr>
          <a:lstStyle/>
          <a:p>
            <a:r>
              <a:rPr lang="en-US" dirty="0"/>
              <a:t>States with the most breweries are: CO, CA, ME, OR &amp; TX</a:t>
            </a:r>
          </a:p>
          <a:p>
            <a:r>
              <a:rPr lang="en-US" dirty="0"/>
              <a:t>Texas is fairly saturated with 28 craft breweries already.</a:t>
            </a:r>
          </a:p>
          <a:p>
            <a:r>
              <a:rPr lang="en-US" dirty="0"/>
              <a:t>Quality and matching the right flavor profiles with be of paramount importance in this market.</a:t>
            </a:r>
            <a:br>
              <a:rPr lang="en-US" dirty="0"/>
            </a:br>
            <a:endParaRPr lang="en-US" dirty="0"/>
          </a:p>
        </p:txBody>
      </p:sp>
    </p:spTree>
    <p:extLst>
      <p:ext uri="{BB962C8B-B14F-4D97-AF65-F5344CB8AC3E}">
        <p14:creationId xmlns:p14="http://schemas.microsoft.com/office/powerpoint/2010/main" val="270126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4786A6B-C407-6544-B926-ABF2ABDD412C}"/>
              </a:ext>
            </a:extLst>
          </p:cNvPr>
          <p:cNvSpPr/>
          <p:nvPr/>
        </p:nvSpPr>
        <p:spPr>
          <a:xfrm>
            <a:off x="0" y="2721"/>
            <a:ext cx="5921236" cy="369332"/>
          </a:xfrm>
          <a:prstGeom prst="rect">
            <a:avLst/>
          </a:prstGeom>
        </p:spPr>
        <p:txBody>
          <a:bodyPr wrap="none">
            <a:spAutoFit/>
          </a:bodyPr>
          <a:lstStyle/>
          <a:p>
            <a:r>
              <a:rPr lang="en-US" b="1" dirty="0">
                <a:solidFill>
                  <a:srgbClr val="0070C0"/>
                </a:solidFill>
                <a:latin typeface="Arial" panose="020B0604020202020204" pitchFamily="34" charset="0"/>
                <a:cs typeface="Arial" panose="020B0604020202020204" pitchFamily="34" charset="0"/>
              </a:rPr>
              <a:t>Q2: What are the median ABV values for each state?</a:t>
            </a:r>
          </a:p>
        </p:txBody>
      </p:sp>
      <p:pic>
        <p:nvPicPr>
          <p:cNvPr id="4" name="Picture 3">
            <a:extLst>
              <a:ext uri="{FF2B5EF4-FFF2-40B4-BE49-F238E27FC236}">
                <a16:creationId xmlns:a16="http://schemas.microsoft.com/office/drawing/2014/main" id="{4626E0DC-D086-4F4B-9574-9A63576DD079}"/>
              </a:ext>
            </a:extLst>
          </p:cNvPr>
          <p:cNvPicPr>
            <a:picLocks noChangeAspect="1"/>
          </p:cNvPicPr>
          <p:nvPr/>
        </p:nvPicPr>
        <p:blipFill>
          <a:blip r:embed="rId2"/>
          <a:stretch>
            <a:fillRect/>
          </a:stretch>
        </p:blipFill>
        <p:spPr>
          <a:xfrm>
            <a:off x="469126" y="372053"/>
            <a:ext cx="9142114" cy="4602284"/>
          </a:xfrm>
          <a:prstGeom prst="rect">
            <a:avLst/>
          </a:prstGeom>
        </p:spPr>
      </p:pic>
      <p:pic>
        <p:nvPicPr>
          <p:cNvPr id="3" name="Picture 2">
            <a:extLst>
              <a:ext uri="{FF2B5EF4-FFF2-40B4-BE49-F238E27FC236}">
                <a16:creationId xmlns:a16="http://schemas.microsoft.com/office/drawing/2014/main" id="{DF056FD0-4F01-B743-9DE5-8F1BAC744612}"/>
              </a:ext>
            </a:extLst>
          </p:cNvPr>
          <p:cNvPicPr>
            <a:picLocks noChangeAspect="1"/>
          </p:cNvPicPr>
          <p:nvPr/>
        </p:nvPicPr>
        <p:blipFill rotWithShape="1">
          <a:blip r:embed="rId3"/>
          <a:srcRect b="33306"/>
          <a:stretch/>
        </p:blipFill>
        <p:spPr>
          <a:xfrm>
            <a:off x="7986705" y="649520"/>
            <a:ext cx="4050240" cy="2121112"/>
          </a:xfrm>
          <a:prstGeom prst="rect">
            <a:avLst/>
          </a:prstGeom>
        </p:spPr>
      </p:pic>
      <p:sp>
        <p:nvSpPr>
          <p:cNvPr id="2" name="TextBox 1">
            <a:extLst>
              <a:ext uri="{FF2B5EF4-FFF2-40B4-BE49-F238E27FC236}">
                <a16:creationId xmlns:a16="http://schemas.microsoft.com/office/drawing/2014/main" id="{F754A68B-7338-4EE2-A2AE-8126550CE6B6}"/>
              </a:ext>
            </a:extLst>
          </p:cNvPr>
          <p:cNvSpPr txBox="1"/>
          <p:nvPr/>
        </p:nvSpPr>
        <p:spPr>
          <a:xfrm>
            <a:off x="469126" y="5056634"/>
            <a:ext cx="9041587" cy="1477328"/>
          </a:xfrm>
          <a:prstGeom prst="rect">
            <a:avLst/>
          </a:prstGeom>
          <a:noFill/>
        </p:spPr>
        <p:txBody>
          <a:bodyPr wrap="square" rtlCol="0">
            <a:spAutoFit/>
          </a:bodyPr>
          <a:lstStyle/>
          <a:p>
            <a:r>
              <a:rPr lang="en-US" dirty="0"/>
              <a:t>States with the 5 highest median ABV values are: AK, AL, AR, AZ &amp; CA</a:t>
            </a:r>
          </a:p>
          <a:p>
            <a:r>
              <a:rPr lang="en-US" dirty="0"/>
              <a:t>Texas has the 8</a:t>
            </a:r>
            <a:r>
              <a:rPr lang="en-US" baseline="30000" dirty="0"/>
              <a:t>th</a:t>
            </a:r>
            <a:r>
              <a:rPr lang="en-US" dirty="0"/>
              <a:t> lowest median ABV.</a:t>
            </a:r>
          </a:p>
          <a:p>
            <a:r>
              <a:rPr lang="en-US" dirty="0"/>
              <a:t>The highest ABV is in a Belgian Style Quadruple Ale made in Boulder, CO with an ABV of 12.8%</a:t>
            </a:r>
            <a:br>
              <a:rPr lang="en-US" dirty="0"/>
            </a:br>
            <a:endParaRPr lang="en-US" dirty="0"/>
          </a:p>
        </p:txBody>
      </p:sp>
    </p:spTree>
    <p:extLst>
      <p:ext uri="{BB962C8B-B14F-4D97-AF65-F5344CB8AC3E}">
        <p14:creationId xmlns:p14="http://schemas.microsoft.com/office/powerpoint/2010/main" val="223751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4786A6B-C407-6544-B926-ABF2ABDD412C}"/>
              </a:ext>
            </a:extLst>
          </p:cNvPr>
          <p:cNvSpPr/>
          <p:nvPr/>
        </p:nvSpPr>
        <p:spPr>
          <a:xfrm>
            <a:off x="0" y="0"/>
            <a:ext cx="5840060" cy="369332"/>
          </a:xfrm>
          <a:prstGeom prst="rect">
            <a:avLst/>
          </a:prstGeom>
        </p:spPr>
        <p:txBody>
          <a:bodyPr wrap="none">
            <a:spAutoFit/>
          </a:bodyPr>
          <a:lstStyle/>
          <a:p>
            <a:r>
              <a:rPr lang="en-US" b="1" dirty="0">
                <a:solidFill>
                  <a:srgbClr val="0070C0"/>
                </a:solidFill>
                <a:latin typeface="Arial" panose="020B0604020202020204" pitchFamily="34" charset="0"/>
                <a:cs typeface="Arial" panose="020B0604020202020204" pitchFamily="34" charset="0"/>
              </a:rPr>
              <a:t>Q2: What are the median IBU values for each state?</a:t>
            </a:r>
          </a:p>
        </p:txBody>
      </p:sp>
      <p:pic>
        <p:nvPicPr>
          <p:cNvPr id="5" name="Picture 4">
            <a:extLst>
              <a:ext uri="{FF2B5EF4-FFF2-40B4-BE49-F238E27FC236}">
                <a16:creationId xmlns:a16="http://schemas.microsoft.com/office/drawing/2014/main" id="{F0B07EDD-677C-214F-8620-E34BE225E23F}"/>
              </a:ext>
            </a:extLst>
          </p:cNvPr>
          <p:cNvPicPr>
            <a:picLocks noChangeAspect="1"/>
          </p:cNvPicPr>
          <p:nvPr/>
        </p:nvPicPr>
        <p:blipFill>
          <a:blip r:embed="rId2"/>
          <a:stretch>
            <a:fillRect/>
          </a:stretch>
        </p:blipFill>
        <p:spPr>
          <a:xfrm>
            <a:off x="523882" y="369332"/>
            <a:ext cx="9808837" cy="4868582"/>
          </a:xfrm>
          <a:prstGeom prst="rect">
            <a:avLst/>
          </a:prstGeom>
        </p:spPr>
      </p:pic>
      <p:pic>
        <p:nvPicPr>
          <p:cNvPr id="7" name="Picture 6">
            <a:extLst>
              <a:ext uri="{FF2B5EF4-FFF2-40B4-BE49-F238E27FC236}">
                <a16:creationId xmlns:a16="http://schemas.microsoft.com/office/drawing/2014/main" id="{51372C6B-63AC-AF4E-8D4C-5204BBD491BA}"/>
              </a:ext>
            </a:extLst>
          </p:cNvPr>
          <p:cNvPicPr>
            <a:picLocks noChangeAspect="1"/>
          </p:cNvPicPr>
          <p:nvPr/>
        </p:nvPicPr>
        <p:blipFill rotWithShape="1">
          <a:blip r:embed="rId3"/>
          <a:srcRect t="68776" r="14529"/>
          <a:stretch/>
        </p:blipFill>
        <p:spPr>
          <a:xfrm>
            <a:off x="7483681" y="1019922"/>
            <a:ext cx="4184437" cy="1200328"/>
          </a:xfrm>
          <a:prstGeom prst="rect">
            <a:avLst/>
          </a:prstGeom>
        </p:spPr>
      </p:pic>
      <p:sp>
        <p:nvSpPr>
          <p:cNvPr id="8" name="TextBox 7">
            <a:extLst>
              <a:ext uri="{FF2B5EF4-FFF2-40B4-BE49-F238E27FC236}">
                <a16:creationId xmlns:a16="http://schemas.microsoft.com/office/drawing/2014/main" id="{899CCB63-2C1D-4F6D-993D-95E7F2C6B41B}"/>
              </a:ext>
            </a:extLst>
          </p:cNvPr>
          <p:cNvSpPr txBox="1"/>
          <p:nvPr/>
        </p:nvSpPr>
        <p:spPr>
          <a:xfrm>
            <a:off x="731329" y="5338297"/>
            <a:ext cx="10729342" cy="1200329"/>
          </a:xfrm>
          <a:prstGeom prst="rect">
            <a:avLst/>
          </a:prstGeom>
          <a:noFill/>
        </p:spPr>
        <p:txBody>
          <a:bodyPr wrap="square" rtlCol="0">
            <a:spAutoFit/>
          </a:bodyPr>
          <a:lstStyle/>
          <a:p>
            <a:r>
              <a:rPr lang="en-US" dirty="0"/>
              <a:t>States with the 5 highest median IBU values are: ME, WV, FL, GA &amp; DE</a:t>
            </a:r>
          </a:p>
          <a:p>
            <a:r>
              <a:rPr lang="en-US" dirty="0"/>
              <a:t>Texas is close to the middle for median IBU values.</a:t>
            </a:r>
          </a:p>
          <a:p>
            <a:r>
              <a:rPr lang="en-US" dirty="0"/>
              <a:t>The highest IBU is found in a beer known as Bitter Bitch Imperial IPA from Astoria, OR with an IBU of 138.</a:t>
            </a:r>
            <a:br>
              <a:rPr lang="en-US" dirty="0"/>
            </a:br>
            <a:endParaRPr lang="en-US" dirty="0"/>
          </a:p>
        </p:txBody>
      </p:sp>
    </p:spTree>
    <p:extLst>
      <p:ext uri="{BB962C8B-B14F-4D97-AF65-F5344CB8AC3E}">
        <p14:creationId xmlns:p14="http://schemas.microsoft.com/office/powerpoint/2010/main" val="401270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4786A6B-C407-6544-B926-ABF2ABDD412C}"/>
              </a:ext>
            </a:extLst>
          </p:cNvPr>
          <p:cNvSpPr/>
          <p:nvPr/>
        </p:nvSpPr>
        <p:spPr>
          <a:xfrm>
            <a:off x="0" y="0"/>
            <a:ext cx="6241837" cy="369332"/>
          </a:xfrm>
          <a:prstGeom prst="rect">
            <a:avLst/>
          </a:prstGeom>
        </p:spPr>
        <p:txBody>
          <a:bodyPr wrap="none">
            <a:spAutoFit/>
          </a:bodyPr>
          <a:lstStyle/>
          <a:p>
            <a:r>
              <a:rPr lang="en-US" b="1" dirty="0">
                <a:solidFill>
                  <a:srgbClr val="0070C0"/>
                </a:solidFill>
                <a:latin typeface="Arial" panose="020B0604020202020204" pitchFamily="34" charset="0"/>
                <a:cs typeface="Arial" panose="020B0604020202020204" pitchFamily="34" charset="0"/>
              </a:rPr>
              <a:t>Q4: Is there an relationship between the ABV and IBU? </a:t>
            </a:r>
          </a:p>
        </p:txBody>
      </p:sp>
      <p:pic>
        <p:nvPicPr>
          <p:cNvPr id="4" name="Picture 3">
            <a:extLst>
              <a:ext uri="{FF2B5EF4-FFF2-40B4-BE49-F238E27FC236}">
                <a16:creationId xmlns:a16="http://schemas.microsoft.com/office/drawing/2014/main" id="{E2BD1AB1-4966-0247-9621-F6B2DFB08B00}"/>
              </a:ext>
            </a:extLst>
          </p:cNvPr>
          <p:cNvPicPr>
            <a:picLocks noChangeAspect="1"/>
          </p:cNvPicPr>
          <p:nvPr/>
        </p:nvPicPr>
        <p:blipFill>
          <a:blip r:embed="rId2"/>
          <a:stretch>
            <a:fillRect/>
          </a:stretch>
        </p:blipFill>
        <p:spPr>
          <a:xfrm>
            <a:off x="460990" y="369332"/>
            <a:ext cx="10310642" cy="5209474"/>
          </a:xfrm>
          <a:prstGeom prst="rect">
            <a:avLst/>
          </a:prstGeom>
        </p:spPr>
      </p:pic>
      <p:pic>
        <p:nvPicPr>
          <p:cNvPr id="3" name="Picture 2">
            <a:extLst>
              <a:ext uri="{FF2B5EF4-FFF2-40B4-BE49-F238E27FC236}">
                <a16:creationId xmlns:a16="http://schemas.microsoft.com/office/drawing/2014/main" id="{7323DE6B-7C57-4145-A5F1-3150BD5D643A}"/>
              </a:ext>
            </a:extLst>
          </p:cNvPr>
          <p:cNvPicPr>
            <a:picLocks noChangeAspect="1"/>
          </p:cNvPicPr>
          <p:nvPr/>
        </p:nvPicPr>
        <p:blipFill rotWithShape="1">
          <a:blip r:embed="rId3"/>
          <a:srcRect b="55333"/>
          <a:stretch/>
        </p:blipFill>
        <p:spPr>
          <a:xfrm>
            <a:off x="2020793" y="5713477"/>
            <a:ext cx="7191035" cy="775191"/>
          </a:xfrm>
          <a:prstGeom prst="rect">
            <a:avLst/>
          </a:prstGeom>
        </p:spPr>
      </p:pic>
    </p:spTree>
    <p:extLst>
      <p:ext uri="{BB962C8B-B14F-4D97-AF65-F5344CB8AC3E}">
        <p14:creationId xmlns:p14="http://schemas.microsoft.com/office/powerpoint/2010/main" val="131750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4786A6B-C407-6544-B926-ABF2ABDD412C}"/>
              </a:ext>
            </a:extLst>
          </p:cNvPr>
          <p:cNvSpPr/>
          <p:nvPr/>
        </p:nvSpPr>
        <p:spPr>
          <a:xfrm>
            <a:off x="0" y="0"/>
            <a:ext cx="6305957" cy="369332"/>
          </a:xfrm>
          <a:prstGeom prst="rect">
            <a:avLst/>
          </a:prstGeom>
        </p:spPr>
        <p:txBody>
          <a:bodyPr wrap="none">
            <a:spAutoFit/>
          </a:bodyPr>
          <a:lstStyle/>
          <a:p>
            <a:r>
              <a:rPr lang="en-US" b="1" dirty="0">
                <a:solidFill>
                  <a:srgbClr val="0070C0"/>
                </a:solidFill>
                <a:latin typeface="Arial" panose="020B0604020202020204" pitchFamily="34" charset="0"/>
                <a:cs typeface="Arial" panose="020B0604020202020204" pitchFamily="34" charset="0"/>
              </a:rPr>
              <a:t>Q4:  Is there an relationship between the ABV and IBU? </a:t>
            </a:r>
          </a:p>
        </p:txBody>
      </p:sp>
      <p:pic>
        <p:nvPicPr>
          <p:cNvPr id="7" name="Picture 6">
            <a:extLst>
              <a:ext uri="{FF2B5EF4-FFF2-40B4-BE49-F238E27FC236}">
                <a16:creationId xmlns:a16="http://schemas.microsoft.com/office/drawing/2014/main" id="{4479E548-AD59-0440-B565-2CF26BF2A01B}"/>
              </a:ext>
            </a:extLst>
          </p:cNvPr>
          <p:cNvPicPr>
            <a:picLocks noChangeAspect="1"/>
          </p:cNvPicPr>
          <p:nvPr/>
        </p:nvPicPr>
        <p:blipFill>
          <a:blip r:embed="rId2"/>
          <a:stretch>
            <a:fillRect/>
          </a:stretch>
        </p:blipFill>
        <p:spPr>
          <a:xfrm>
            <a:off x="7645395" y="576317"/>
            <a:ext cx="4279124" cy="4168456"/>
          </a:xfrm>
          <a:prstGeom prst="rect">
            <a:avLst/>
          </a:prstGeom>
        </p:spPr>
      </p:pic>
      <p:sp>
        <p:nvSpPr>
          <p:cNvPr id="9" name="Rectangle 6">
            <a:extLst>
              <a:ext uri="{FF2B5EF4-FFF2-40B4-BE49-F238E27FC236}">
                <a16:creationId xmlns:a16="http://schemas.microsoft.com/office/drawing/2014/main" id="{DD7B8E20-9AA6-4297-80F5-5E65EE5C7D99}"/>
              </a:ext>
            </a:extLst>
          </p:cNvPr>
          <p:cNvSpPr>
            <a:spLocks noChangeArrowheads="1"/>
          </p:cNvSpPr>
          <p:nvPr/>
        </p:nvSpPr>
        <p:spPr bwMode="auto">
          <a:xfrm>
            <a:off x="857236" y="955065"/>
            <a:ext cx="17666476" cy="547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pic>
        <p:nvPicPr>
          <p:cNvPr id="2053" name="Picture">
            <a:extLst>
              <a:ext uri="{FF2B5EF4-FFF2-40B4-BE49-F238E27FC236}">
                <a16:creationId xmlns:a16="http://schemas.microsoft.com/office/drawing/2014/main" id="{4B10FDCF-DEF4-49ED-A9BC-BF4B28E0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11" y="576317"/>
            <a:ext cx="6877841" cy="55022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3C9A66E-7FF2-2D43-A60F-C316939DE1DB}"/>
              </a:ext>
            </a:extLst>
          </p:cNvPr>
          <p:cNvPicPr>
            <a:picLocks noChangeAspect="1"/>
          </p:cNvPicPr>
          <p:nvPr/>
        </p:nvPicPr>
        <p:blipFill rotWithShape="1">
          <a:blip r:embed="rId4"/>
          <a:srcRect t="46603" r="60206"/>
          <a:stretch/>
        </p:blipFill>
        <p:spPr>
          <a:xfrm>
            <a:off x="7645395" y="4879307"/>
            <a:ext cx="3933895" cy="1273924"/>
          </a:xfrm>
          <a:prstGeom prst="rect">
            <a:avLst/>
          </a:prstGeom>
        </p:spPr>
      </p:pic>
    </p:spTree>
    <p:extLst>
      <p:ext uri="{BB962C8B-B14F-4D97-AF65-F5344CB8AC3E}">
        <p14:creationId xmlns:p14="http://schemas.microsoft.com/office/powerpoint/2010/main" val="158431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51D0-1DDF-44E0-ACD1-FF866854C50F}"/>
              </a:ext>
            </a:extLst>
          </p:cNvPr>
          <p:cNvSpPr>
            <a:spLocks noGrp="1"/>
          </p:cNvSpPr>
          <p:nvPr>
            <p:ph type="title"/>
          </p:nvPr>
        </p:nvSpPr>
        <p:spPr>
          <a:xfrm>
            <a:off x="141072" y="205514"/>
            <a:ext cx="10515600" cy="777875"/>
          </a:xfrm>
        </p:spPr>
        <p:txBody>
          <a:bodyPr>
            <a:normAutofit fontScale="90000"/>
          </a:bodyPr>
          <a:lstStyle/>
          <a:p>
            <a:r>
              <a:rPr lang="en-US" dirty="0"/>
              <a:t>Cause or Correlation?</a:t>
            </a:r>
            <a:br>
              <a:rPr lang="en-US" dirty="0"/>
            </a:br>
            <a:endParaRPr lang="en-US" dirty="0"/>
          </a:p>
        </p:txBody>
      </p:sp>
      <p:sp>
        <p:nvSpPr>
          <p:cNvPr id="5" name="TextBox 4">
            <a:extLst>
              <a:ext uri="{FF2B5EF4-FFF2-40B4-BE49-F238E27FC236}">
                <a16:creationId xmlns:a16="http://schemas.microsoft.com/office/drawing/2014/main" id="{7B24B413-4C69-4AD0-A9F0-1FC6584087B5}"/>
              </a:ext>
            </a:extLst>
          </p:cNvPr>
          <p:cNvSpPr txBox="1"/>
          <p:nvPr/>
        </p:nvSpPr>
        <p:spPr>
          <a:xfrm>
            <a:off x="117780" y="4067163"/>
            <a:ext cx="11956439" cy="2585323"/>
          </a:xfrm>
          <a:prstGeom prst="rect">
            <a:avLst/>
          </a:prstGeom>
          <a:noFill/>
        </p:spPr>
        <p:txBody>
          <a:bodyPr wrap="square" rtlCol="0">
            <a:spAutoFit/>
          </a:bodyPr>
          <a:lstStyle/>
          <a:p>
            <a:r>
              <a:rPr lang="en-US" sz="1600" u="sng" dirty="0">
                <a:hlinkClick r:id="rId2"/>
              </a:rPr>
              <a:t>https://learn.kegerator.com/raising-abv/</a:t>
            </a:r>
            <a:endParaRPr lang="en-US" sz="1600" dirty="0"/>
          </a:p>
          <a:p>
            <a:r>
              <a:rPr lang="en-US" sz="1600" dirty="0"/>
              <a:t>“Alcohol is a byproduct of the fermentation process, which takes place when the yeast converts the sugars </a:t>
            </a:r>
          </a:p>
          <a:p>
            <a:r>
              <a:rPr lang="en-US" sz="1600" dirty="0"/>
              <a:t>derived from the grain.   Knowing that, you can increase the </a:t>
            </a:r>
            <a:r>
              <a:rPr lang="en-US" sz="1600" b="1" dirty="0"/>
              <a:t>alcohol by volume (ABV)</a:t>
            </a:r>
            <a:r>
              <a:rPr lang="en-US" sz="1600" dirty="0"/>
              <a:t> by increasing the size </a:t>
            </a:r>
          </a:p>
          <a:p>
            <a:r>
              <a:rPr lang="en-US" sz="1600" dirty="0"/>
              <a:t>of the grain bill or increasing the amount of malt extract used. If all other factors remain the same, so a popular method </a:t>
            </a:r>
          </a:p>
          <a:p>
            <a:r>
              <a:rPr lang="en-US" sz="1600" dirty="0"/>
              <a:t>for increasing the ABV of an existing beer recipe without bringing much change, is to simply add more sugar into the mix.”</a:t>
            </a:r>
          </a:p>
          <a:p>
            <a:endParaRPr lang="en-US" sz="1600" dirty="0"/>
          </a:p>
          <a:p>
            <a:r>
              <a:rPr lang="en-US" sz="1600" dirty="0"/>
              <a:t>When mixing your Brew, look first at the local preference profiles for IBU and ABV in order to hit the right marks. </a:t>
            </a:r>
          </a:p>
          <a:p>
            <a:r>
              <a:rPr lang="en-US" sz="1600" dirty="0"/>
              <a:t>ABV can always be increased by adding sugar, and IBU can hit a wide range even for a given Style of beer.</a:t>
            </a:r>
          </a:p>
          <a:p>
            <a:endParaRPr lang="en-US" sz="1600" dirty="0"/>
          </a:p>
        </p:txBody>
      </p:sp>
      <p:sp>
        <p:nvSpPr>
          <p:cNvPr id="6" name="TextBox 5">
            <a:extLst>
              <a:ext uri="{FF2B5EF4-FFF2-40B4-BE49-F238E27FC236}">
                <a16:creationId xmlns:a16="http://schemas.microsoft.com/office/drawing/2014/main" id="{336AECD2-0FF4-4121-BA20-27BCDB366839}"/>
              </a:ext>
            </a:extLst>
          </p:cNvPr>
          <p:cNvSpPr txBox="1"/>
          <p:nvPr/>
        </p:nvSpPr>
        <p:spPr>
          <a:xfrm>
            <a:off x="3635542" y="973328"/>
            <a:ext cx="4920916" cy="369332"/>
          </a:xfrm>
          <a:prstGeom prst="rect">
            <a:avLst/>
          </a:prstGeom>
          <a:noFill/>
        </p:spPr>
        <p:txBody>
          <a:bodyPr wrap="square" rtlCol="0">
            <a:spAutoFit/>
          </a:bodyPr>
          <a:lstStyle/>
          <a:p>
            <a:pPr algn="ctr"/>
            <a:r>
              <a:rPr lang="en-US" dirty="0"/>
              <a:t>Styles that vary the most in ABV</a:t>
            </a:r>
          </a:p>
        </p:txBody>
      </p:sp>
      <p:pic>
        <p:nvPicPr>
          <p:cNvPr id="8" name="table">
            <a:extLst>
              <a:ext uri="{FF2B5EF4-FFF2-40B4-BE49-F238E27FC236}">
                <a16:creationId xmlns:a16="http://schemas.microsoft.com/office/drawing/2014/main" id="{13F31EC9-4111-4328-9C10-3EE0B0544500}"/>
              </a:ext>
            </a:extLst>
          </p:cNvPr>
          <p:cNvPicPr>
            <a:picLocks noChangeAspect="1"/>
          </p:cNvPicPr>
          <p:nvPr/>
        </p:nvPicPr>
        <p:blipFill>
          <a:blip r:embed="rId3"/>
          <a:stretch>
            <a:fillRect/>
          </a:stretch>
        </p:blipFill>
        <p:spPr>
          <a:xfrm>
            <a:off x="210018" y="1467242"/>
            <a:ext cx="11777766" cy="2697708"/>
          </a:xfrm>
          <a:prstGeom prst="rect">
            <a:avLst/>
          </a:prstGeom>
        </p:spPr>
      </p:pic>
    </p:spTree>
    <p:extLst>
      <p:ext uri="{BB962C8B-B14F-4D97-AF65-F5344CB8AC3E}">
        <p14:creationId xmlns:p14="http://schemas.microsoft.com/office/powerpoint/2010/main" val="25580785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TM03457485[[fn=Mesh]]</Template>
  <TotalTime>115</TotalTime>
  <Words>425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Cause or Correlation?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shanqing gu</dc:creator>
  <cp:lastModifiedBy>Jonathan Franks</cp:lastModifiedBy>
  <cp:revision>24</cp:revision>
  <dcterms:created xsi:type="dcterms:W3CDTF">2018-02-22T01:49:49Z</dcterms:created>
  <dcterms:modified xsi:type="dcterms:W3CDTF">2018-02-26T15:06:08Z</dcterms:modified>
</cp:coreProperties>
</file>