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8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45"/>
    <p:restoredTop sz="92159"/>
  </p:normalViewPr>
  <p:slideViewPr>
    <p:cSldViewPr snapToGrid="0" snapToObjects="1">
      <p:cViewPr varScale="1">
        <p:scale>
          <a:sx n="149" d="100"/>
          <a:sy n="149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03AC4-B792-4B4C-B9E0-63CCCDA75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D1700-7B7E-4A49-96C9-7DF5E01D0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D9680-C385-664F-A03B-41BE7E53C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7486-5388-A544-AE18-213137CE44F5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D3A03-FB40-6E42-9621-BCA5FD78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8AB0D-48F0-034D-9E75-5BAD4C3E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B462-2658-2340-822D-59BCD5AE1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A628-97FC-F54C-8B17-EE8F71A50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38884-7468-CA45-A322-5D8CFC35C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60A3E-D24F-1045-92EF-CF2A10571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7486-5388-A544-AE18-213137CE44F5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5B9EE-AE0B-A44A-B920-0EC61DDA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1083C-47B4-0D43-9B71-7AC01AC2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B462-2658-2340-822D-59BCD5AE1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0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B1053E-5A8C-5549-9B04-9977AA026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99B8C-3DBC-6A40-8F1B-7C65B8909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ECCE8-34C4-8146-BF8F-9300CD80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7486-5388-A544-AE18-213137CE44F5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2D545-C38E-ED4E-834F-E0341471A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5DAC5-105E-C042-A572-B37A91FC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B462-2658-2340-822D-59BCD5AE1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49288-AAC5-DF4F-887F-EE537200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2A708-A90A-654D-BA0E-C672EDCE2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4D85E-089B-ED4D-B2C5-605334B41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7486-5388-A544-AE18-213137CE44F5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203EE-5C72-074A-9373-71F73F9C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FCE1A-6906-1841-BF51-FE1423BC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B462-2658-2340-822D-59BCD5AE1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96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67657-7D37-9947-A91C-C6A2F5969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6DAFE-8C71-B140-8BF9-E1FB4ADC5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B0DAE-5301-0446-9D11-06116464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7486-5388-A544-AE18-213137CE44F5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77636-8BE2-C145-B364-E72670ED1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7487A-58D8-3C45-9904-7E920F13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B462-2658-2340-822D-59BCD5AE1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3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E028-1360-CA4F-A7FB-0428D2025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81795-1A95-7547-B954-08221767F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D65D6-DE70-B449-B298-7D32D5F27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AE678-E4A2-3941-95F0-AD6E7CA13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7486-5388-A544-AE18-213137CE44F5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18181-05F9-C14D-8420-2B8E9B603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C3F23-BDEC-FA42-BE3A-179C4BC7B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B462-2658-2340-822D-59BCD5AE1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9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A717-4258-814F-B7F8-1BA42360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BE99B-8E93-E648-8D68-241291A48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2541B-0CF7-2643-9F7C-9CBE2893C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CA52F4-3E2F-C344-AD30-52DC9CD72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1FD659-FA07-5B45-9B64-24C25AC53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E3BA6-4FA4-B840-A6C1-E689AEA0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7486-5388-A544-AE18-213137CE44F5}" type="datetimeFigureOut">
              <a:rPr lang="en-US" smtClean="0"/>
              <a:t>2/21/18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FCAA6A-88AC-7442-A4FC-FCE80BF1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03C9E1-1091-0344-B3A2-2A930FFF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B462-2658-2340-822D-59BCD5AE1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12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7037-1DFC-D44A-90C2-5541FC13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4CE52A-454F-6944-A41D-F9D5A860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7486-5388-A544-AE18-213137CE44F5}" type="datetimeFigureOut">
              <a:rPr lang="en-US" smtClean="0"/>
              <a:t>2/21/18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78D1B-9A81-2141-B6EE-A6D05252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5DAF8-EF12-EF43-A626-96A9E25D9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B462-2658-2340-822D-59BCD5AE1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9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F5324C-0A84-F64D-9102-5A370ACB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7486-5388-A544-AE18-213137CE44F5}" type="datetimeFigureOut">
              <a:rPr lang="en-US" smtClean="0"/>
              <a:t>2/21/18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654F2-81A0-0F49-9300-FB5071E2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82525-9DC9-404A-867A-7BD7EA46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B462-2658-2340-822D-59BCD5AE1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3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C7DA1-D3BE-6046-83B7-1F8306AEF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A879D-F235-6B49-8334-41A8BBDD6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88E8A-267A-2645-8974-849C0EB6F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00D01-0AD5-364D-9D3E-01FD0DA5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7486-5388-A544-AE18-213137CE44F5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7BB31-0112-FE43-B0BC-8BBAB9518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E3619-97D3-764C-B136-848E1278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B462-2658-2340-822D-59BCD5AE1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6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1427-D3E2-3541-AA74-34ACE85DC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00E92F-CA56-DC49-B539-8C8A084FF6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CDD6EB-3612-CB4E-BB02-D1D3E0DE2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0B848-00B9-E941-A252-F51DB875F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7486-5388-A544-AE18-213137CE44F5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C51F5-26AB-AB41-96A5-05B47980E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CA363-57AB-CB4B-AF13-A88279796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B462-2658-2340-822D-59BCD5AE1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4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21BA20-A442-4748-9F3F-FC39A47D2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FA217-BA84-CD43-8FA0-1DADD6268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1B5D-7604-094B-910C-BA10AA19A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A7486-5388-A544-AE18-213137CE44F5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42035-3B65-F143-A077-F80594D17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F1530-0117-A64C-BF51-5703F31F3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6B462-2658-2340-822D-59BCD5AE1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1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A594D65-DCA6-5143-8577-1A25925CA8FE}"/>
              </a:ext>
            </a:extLst>
          </p:cNvPr>
          <p:cNvSpPr/>
          <p:nvPr/>
        </p:nvSpPr>
        <p:spPr>
          <a:xfrm>
            <a:off x="552570" y="663610"/>
            <a:ext cx="11137392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Craft Beers and Breweries in the United States</a:t>
            </a:r>
          </a:p>
          <a:p>
            <a:pPr algn="ctr"/>
            <a:endParaRPr lang="en-US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Zwei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Group: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Elisabet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Zidow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Jonathan Franks, Shanqing Gu</a:t>
            </a:r>
          </a:p>
          <a:p>
            <a:pPr algn="ctr"/>
            <a:endParaRPr lang="en-US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/>
              <a:t>Introduction</a:t>
            </a:r>
          </a:p>
          <a:p>
            <a:endParaRPr lang="en-US" dirty="0"/>
          </a:p>
          <a:p>
            <a:r>
              <a:rPr lang="en-US" dirty="0"/>
              <a:t>Each State contains its own unique drinking culture. Our </a:t>
            </a:r>
            <a:r>
              <a:rPr lang="en-US" dirty="0" err="1"/>
              <a:t>Zwei</a:t>
            </a:r>
            <a:r>
              <a:rPr lang="en-US" dirty="0"/>
              <a:t> Analytics attempts to review the available 2410 craft beers and 558 breweries in the United States in order to explore this culture. </a:t>
            </a:r>
          </a:p>
          <a:p>
            <a:endParaRPr lang="en-US" dirty="0"/>
          </a:p>
          <a:p>
            <a:r>
              <a:rPr lang="en-US" dirty="0"/>
              <a:t>There are two common beer measurements: Alcohol by Volume (ABV) and International Bitterness Unit (IBU). Rather than telling us how much alcohol there is like ABV, IBU measures the bitterness from hops in a beer on a scale of 0 to 100. </a:t>
            </a:r>
          </a:p>
          <a:p>
            <a:endParaRPr lang="en-US" dirty="0"/>
          </a:p>
          <a:p>
            <a:r>
              <a:rPr lang="en-US" dirty="0"/>
              <a:t>Here, we provide the answers to these main questions and help you make your own own judgements about each states drinking culture : </a:t>
            </a:r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How many breweries are present in each state? </a:t>
            </a:r>
          </a:p>
          <a:p>
            <a:pPr marL="342900" indent="-342900">
              <a:buAutoNum type="arabicParenBoth"/>
            </a:pPr>
            <a:r>
              <a:rPr lang="en-US" dirty="0"/>
              <a:t>What are the median ABV and IBU values for each state? </a:t>
            </a:r>
          </a:p>
          <a:p>
            <a:pPr marL="342900" indent="-342900">
              <a:buAutoNum type="arabicParenBoth"/>
            </a:pPr>
            <a:r>
              <a:rPr lang="en-US" dirty="0"/>
              <a:t>Which state has the maximum ABV or IBU beer?</a:t>
            </a:r>
          </a:p>
          <a:p>
            <a:pPr marL="342900" indent="-342900">
              <a:buAutoNum type="arabicParenBoth"/>
            </a:pPr>
            <a:r>
              <a:rPr lang="en-US" dirty="0"/>
              <a:t>Is there an relationship between the ABV and IBU? </a:t>
            </a:r>
          </a:p>
        </p:txBody>
      </p:sp>
    </p:spTree>
    <p:extLst>
      <p:ext uri="{BB962C8B-B14F-4D97-AF65-F5344CB8AC3E}">
        <p14:creationId xmlns:p14="http://schemas.microsoft.com/office/powerpoint/2010/main" val="70032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3278DD-7BF1-8F43-8B1E-2E795E7B8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74" y="1636178"/>
            <a:ext cx="8229600" cy="41708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786A6B-C407-6544-B926-ABF2ABDD412C}"/>
              </a:ext>
            </a:extLst>
          </p:cNvPr>
          <p:cNvSpPr/>
          <p:nvPr/>
        </p:nvSpPr>
        <p:spPr>
          <a:xfrm>
            <a:off x="720674" y="985168"/>
            <a:ext cx="5840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Q1: How many breweries are present in each state?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8086EB-7183-ED41-8035-C9EBB6D72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465" y="2578576"/>
            <a:ext cx="5486400" cy="269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64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786A6B-C407-6544-B926-ABF2ABDD412C}"/>
              </a:ext>
            </a:extLst>
          </p:cNvPr>
          <p:cNvSpPr/>
          <p:nvPr/>
        </p:nvSpPr>
        <p:spPr>
          <a:xfrm>
            <a:off x="626670" y="891164"/>
            <a:ext cx="5921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Q2: What are the median ABV values for each state?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26E0DC-D086-4F4B-9574-9A63576DD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70" y="1395870"/>
            <a:ext cx="8229600" cy="41429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056FD0-4F01-B743-9DE5-8F1BAC7446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306"/>
          <a:stretch/>
        </p:blipFill>
        <p:spPr>
          <a:xfrm>
            <a:off x="7549644" y="1834609"/>
            <a:ext cx="4182661" cy="219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1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786A6B-C407-6544-B926-ABF2ABDD412C}"/>
              </a:ext>
            </a:extLst>
          </p:cNvPr>
          <p:cNvSpPr/>
          <p:nvPr/>
        </p:nvSpPr>
        <p:spPr>
          <a:xfrm>
            <a:off x="1643620" y="976622"/>
            <a:ext cx="5840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Q2: What are the median IBU values for each state?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07EDD-677C-214F-8620-E34BE225E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620" y="1693426"/>
            <a:ext cx="8229600" cy="40847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372C6B-63AC-AF4E-8D4C-5204BBD491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776"/>
          <a:stretch/>
        </p:blipFill>
        <p:spPr>
          <a:xfrm>
            <a:off x="7781889" y="2144994"/>
            <a:ext cx="4182661" cy="102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0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786A6B-C407-6544-B926-ABF2ABDD412C}"/>
              </a:ext>
            </a:extLst>
          </p:cNvPr>
          <p:cNvSpPr/>
          <p:nvPr/>
        </p:nvSpPr>
        <p:spPr>
          <a:xfrm>
            <a:off x="575395" y="985168"/>
            <a:ext cx="6164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Q4 Is there an relationship between the ABV and IBU?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BD1AB1-4966-0247-9621-F6B2DFB08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181" y="1490540"/>
            <a:ext cx="8229600" cy="41580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23DE6B-7C57-4145-A5F1-3150BD5D64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333"/>
          <a:stretch/>
        </p:blipFill>
        <p:spPr>
          <a:xfrm>
            <a:off x="2028181" y="5912790"/>
            <a:ext cx="5486400" cy="59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01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786A6B-C407-6544-B926-ABF2ABDD412C}"/>
              </a:ext>
            </a:extLst>
          </p:cNvPr>
          <p:cNvSpPr/>
          <p:nvPr/>
        </p:nvSpPr>
        <p:spPr>
          <a:xfrm>
            <a:off x="857236" y="974725"/>
            <a:ext cx="6305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Q4:  Is there an relationship between the ABV and IBU?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B872A0-AE28-7D43-8548-CB4E313FD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36" y="1620274"/>
            <a:ext cx="7782748" cy="38299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79E548-AD59-0440-B565-2CF26BF2A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984" y="1803377"/>
            <a:ext cx="3349012" cy="3262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C9A66E-7FF2-2D43-A60F-C316939DE1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603"/>
          <a:stretch/>
        </p:blipFill>
        <p:spPr>
          <a:xfrm>
            <a:off x="6442223" y="5633373"/>
            <a:ext cx="5486400" cy="70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19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226</Words>
  <Application>Microsoft Macintosh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shanqing gu</dc:creator>
  <cp:lastModifiedBy>shanqing gu</cp:lastModifiedBy>
  <cp:revision>9</cp:revision>
  <dcterms:created xsi:type="dcterms:W3CDTF">2018-02-22T01:49:49Z</dcterms:created>
  <dcterms:modified xsi:type="dcterms:W3CDTF">2018-02-22T02:24:19Z</dcterms:modified>
</cp:coreProperties>
</file>