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5" r:id="rId5"/>
    <p:sldId id="263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58" r:id="rId15"/>
    <p:sldId id="259" r:id="rId16"/>
    <p:sldId id="274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783F-2B2F-430C-9879-411F475F4C8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BA2B-0DC2-4344-91A2-ADF41DE2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arduino.cc/Code/NewPin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UTyHMPXCs" TargetMode="External"/><Relationship Id="rId2" Type="http://schemas.openxmlformats.org/officeDocument/2006/relationships/hyperlink" Target="https://youtu.be/zX0DeAb9vc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arduino.cc/Code/P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arduino.cc/Code/NewP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instructables.com/id/RC-Truck-Arduino-Rob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Arduino and Cheap Ultrasonic Transducer </a:t>
            </a:r>
            <a:r>
              <a:rPr lang="en-US" dirty="0"/>
              <a:t>f</a:t>
            </a:r>
            <a:r>
              <a:rPr lang="en-US" dirty="0" smtClean="0"/>
              <a:t>or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Carter  1/9/2016</a:t>
            </a:r>
          </a:p>
          <a:p>
            <a:r>
              <a:rPr lang="en-US" dirty="0" smtClean="0"/>
              <a:t>nickstech@outlook.com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Location  ?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detect  distance and only within 20-30 degree arc so only the approximate location is known</a:t>
            </a:r>
          </a:p>
          <a:p>
            <a:r>
              <a:rPr lang="en-US" sz="2000" dirty="0" smtClean="0"/>
              <a:t>Can move known distance to another location and use new reading to triangulate and fix the location (repeating for greater accuracy.)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753" y="3381374"/>
            <a:ext cx="3962396" cy="2228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741472"/>
            <a:ext cx="5800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use multiple sensors but better to use a receiver array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use multiple sensors, trigger them all off same trig pulse so they have identical start timing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off </a:t>
            </a:r>
            <a:r>
              <a:rPr lang="en-US" dirty="0" err="1" smtClean="0"/>
              <a:t>Tx</a:t>
            </a:r>
            <a:r>
              <a:rPr lang="en-US" dirty="0" smtClean="0"/>
              <a:t> emitter on all except 1 sensor.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varied response times from Receivers to locate object based on triangulating different ping times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tried this using  2  Rx separated by 6 inches and a central </a:t>
            </a:r>
            <a:r>
              <a:rPr lang="en-US" dirty="0" err="1" smtClean="0"/>
              <a:t>Tx</a:t>
            </a:r>
            <a:r>
              <a:rPr lang="en-US" dirty="0" smtClean="0"/>
              <a:t>  and got reasonable results for time differences but did not pursue yet for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 Location/Direction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0221" y="1070569"/>
            <a:ext cx="802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Difference in ping time is greater if each sensor uses its own transmit pulse but will </a:t>
            </a:r>
            <a:r>
              <a:rPr lang="en-US" sz="1400" dirty="0" smtClean="0"/>
              <a:t>be inaccurate if </a:t>
            </a:r>
            <a:r>
              <a:rPr lang="en-US" sz="1400" dirty="0" smtClean="0"/>
              <a:t>sensors are in motion. </a:t>
            </a:r>
            <a:r>
              <a:rPr lang="en-US" sz="1400" dirty="0" smtClean="0"/>
              <a:t>Better to use </a:t>
            </a:r>
            <a:r>
              <a:rPr lang="en-US" sz="1400" dirty="0" smtClean="0"/>
              <a:t>DC for range and calculate angle with DL, </a:t>
            </a:r>
            <a:r>
              <a:rPr lang="en-US" sz="1400" dirty="0" smtClean="0"/>
              <a:t>DS </a:t>
            </a:r>
            <a:r>
              <a:rPr lang="en-US" sz="1400" dirty="0" smtClean="0"/>
              <a:t>and DR.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use “Cosine Rule” on either triangle DL/DC/DS or DR/DC/DS to find the angle from the reference line.  E.g.  In DL/DC/DS , Cos ( DL angle) = (DC^2  + DS^2  - DL^2 )/2*DS*DC. </a:t>
            </a:r>
            <a:r>
              <a:rPr lang="en-US" sz="1400" dirty="0" smtClean="0"/>
              <a:t>Look up ARCCOS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Direction  Angle = </a:t>
            </a:r>
            <a:r>
              <a:rPr lang="en-US" sz="1400" dirty="0" smtClean="0"/>
              <a:t>(90 – DL Angle)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735553" y="21336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Assume </a:t>
            </a:r>
            <a:r>
              <a:rPr lang="en-US" sz="1600" dirty="0" err="1" smtClean="0"/>
              <a:t>Tx</a:t>
            </a:r>
            <a:r>
              <a:rPr lang="en-US" sz="1600" dirty="0" smtClean="0"/>
              <a:t>/Rx separation is negligible.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use multiple sequential pings (</a:t>
            </a:r>
            <a:r>
              <a:rPr lang="en-US" sz="1600" dirty="0" err="1" smtClean="0"/>
              <a:t>Tx</a:t>
            </a:r>
            <a:r>
              <a:rPr lang="en-US" sz="1600" dirty="0" smtClean="0"/>
              <a:t>/Rx) or single </a:t>
            </a:r>
            <a:r>
              <a:rPr lang="en-US" sz="1600" dirty="0" err="1" smtClean="0"/>
              <a:t>Tx</a:t>
            </a:r>
            <a:r>
              <a:rPr lang="en-US" sz="1600" dirty="0" smtClean="0"/>
              <a:t> ping multiple Rx as desired.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Biggest angle </a:t>
            </a:r>
            <a:r>
              <a:rPr lang="en-US" sz="1600" dirty="0"/>
              <a:t>i</a:t>
            </a:r>
            <a:r>
              <a:rPr lang="en-US" sz="1600" dirty="0" smtClean="0"/>
              <a:t>s 15 </a:t>
            </a:r>
            <a:r>
              <a:rPr lang="en-US" sz="1600" dirty="0" err="1" smtClean="0"/>
              <a:t>deg</a:t>
            </a:r>
            <a:r>
              <a:rPr lang="en-US" sz="1600" dirty="0" smtClean="0"/>
              <a:t>  max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/>
              <a:t>- may </a:t>
            </a:r>
            <a:r>
              <a:rPr lang="en-US" sz="1600" dirty="0" smtClean="0"/>
              <a:t>not get all sensors </a:t>
            </a:r>
          </a:p>
          <a:p>
            <a:r>
              <a:rPr lang="en-US" sz="1600" dirty="0" smtClean="0"/>
              <a:t>      responding if greater.</a:t>
            </a:r>
          </a:p>
          <a:p>
            <a:endParaRPr lang="en-US" sz="16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1050207" y="2584336"/>
            <a:ext cx="5845660" cy="3821668"/>
            <a:chOff x="1234765" y="1981200"/>
            <a:chExt cx="6232835" cy="4724400"/>
          </a:xfrm>
        </p:grpSpPr>
        <p:cxnSp>
          <p:nvCxnSpPr>
            <p:cNvPr id="12" name="Straight Arrow Connector 11"/>
            <p:cNvCxnSpPr>
              <a:stCxn id="8" idx="4"/>
              <a:endCxn id="4" idx="0"/>
            </p:cNvCxnSpPr>
            <p:nvPr/>
          </p:nvCxnSpPr>
          <p:spPr>
            <a:xfrm>
              <a:off x="2362200" y="2362200"/>
              <a:ext cx="304800" cy="34975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4"/>
            </p:cNvCxnSpPr>
            <p:nvPr/>
          </p:nvCxnSpPr>
          <p:spPr>
            <a:xfrm>
              <a:off x="2362200" y="2362200"/>
              <a:ext cx="685800" cy="34290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2133600" y="5951220"/>
              <a:ext cx="53340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4600" y="5859779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rgbClr val="FFFF00"/>
                  </a:solidFill>
                </a:rPr>
                <a:t>Rx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48200" y="5859779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FFFF00"/>
                  </a:solidFill>
                </a:rPr>
                <a:t>Tx</a:t>
              </a:r>
              <a:endParaRPr 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600" y="5859779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rgbClr val="FFFF00"/>
                  </a:solidFill>
                </a:rPr>
                <a:t>Rx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33600" y="1981200"/>
              <a:ext cx="4572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0"/>
              <a:endCxn id="8" idx="5"/>
            </p:cNvCxnSpPr>
            <p:nvPr/>
          </p:nvCxnSpPr>
          <p:spPr>
            <a:xfrm flipH="1" flipV="1">
              <a:off x="2523845" y="2306404"/>
              <a:ext cx="2276755" cy="35533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34765" y="4684025"/>
              <a:ext cx="1342044" cy="41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Distance =DL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48281" y="4502954"/>
              <a:ext cx="1418958" cy="41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Distance = DR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90560" y="6150570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pingTimeL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09356" y="6110406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pingTimeR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1105" y="4458274"/>
              <a:ext cx="1415539" cy="41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Distance = DC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95600" y="5859779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FFFF00"/>
                  </a:solidFill>
                </a:rPr>
                <a:t>Tx</a:t>
              </a:r>
              <a:endParaRPr 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57760" y="5859779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FFFF00"/>
                  </a:solidFill>
                </a:rPr>
                <a:t>Tx</a:t>
              </a:r>
              <a:endParaRPr 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08642" y="5859779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rgbClr val="FFFF00"/>
                  </a:solidFill>
                </a:rPr>
                <a:t>Rx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76560" y="615057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pingTimeC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51" idx="0"/>
            </p:cNvCxnSpPr>
            <p:nvPr/>
          </p:nvCxnSpPr>
          <p:spPr>
            <a:xfrm flipH="1" flipV="1">
              <a:off x="2590800" y="2362200"/>
              <a:ext cx="2570242" cy="349757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0"/>
              <a:endCxn id="8" idx="6"/>
            </p:cNvCxnSpPr>
            <p:nvPr/>
          </p:nvCxnSpPr>
          <p:spPr>
            <a:xfrm flipH="1" flipV="1">
              <a:off x="2590800" y="2171700"/>
              <a:ext cx="4267200" cy="36880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0"/>
              <a:endCxn id="8" idx="6"/>
            </p:cNvCxnSpPr>
            <p:nvPr/>
          </p:nvCxnSpPr>
          <p:spPr>
            <a:xfrm flipH="1" flipV="1">
              <a:off x="2590800" y="2171700"/>
              <a:ext cx="3919360" cy="368807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19400" y="6629400"/>
              <a:ext cx="208571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924690" y="6629400"/>
              <a:ext cx="208571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774810" y="633626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35462" y="633523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924690" y="3232328"/>
              <a:ext cx="28310" cy="29398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5" idx="3"/>
            </p:cNvCxnSpPr>
            <p:nvPr/>
          </p:nvCxnSpPr>
          <p:spPr>
            <a:xfrm>
              <a:off x="2363804" y="2171700"/>
              <a:ext cx="2589196" cy="3802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/>
            <p:cNvSpPr/>
            <p:nvPr/>
          </p:nvSpPr>
          <p:spPr>
            <a:xfrm rot="20537721">
              <a:off x="3558866" y="3808338"/>
              <a:ext cx="1635390" cy="605304"/>
            </a:xfrm>
            <a:prstGeom prst="arc">
              <a:avLst>
                <a:gd name="adj1" fmla="val 11796555"/>
                <a:gd name="adj2" fmla="val 2060344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Direction Angle</a:t>
              </a:r>
              <a:endParaRPr lang="en-US" dirty="0"/>
            </a:p>
          </p:txBody>
        </p:sp>
      </p:grpSp>
      <p:sp>
        <p:nvSpPr>
          <p:cNvPr id="90" name="Arc 89"/>
          <p:cNvSpPr/>
          <p:nvPr/>
        </p:nvSpPr>
        <p:spPr>
          <a:xfrm rot="19059536">
            <a:off x="2844747" y="5253279"/>
            <a:ext cx="1533802" cy="489643"/>
          </a:xfrm>
          <a:prstGeom prst="arc">
            <a:avLst>
              <a:gd name="adj1" fmla="val 11796555"/>
              <a:gd name="adj2" fmla="val 20603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 Sensors Give 360 Degree Sensing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81000" y="14478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err="1" smtClean="0"/>
              <a:t>newPing</a:t>
            </a:r>
            <a:r>
              <a:rPr lang="en-US" dirty="0" smtClean="0"/>
              <a:t> library accommodates multiple sensors</a:t>
            </a:r>
          </a:p>
          <a:p>
            <a:r>
              <a:rPr lang="en-US" dirty="0" smtClean="0"/>
              <a:t>This page has an example using 15 sensors with a 33 </a:t>
            </a:r>
            <a:r>
              <a:rPr lang="en-US" dirty="0" err="1" smtClean="0"/>
              <a:t>mS</a:t>
            </a:r>
            <a:r>
              <a:rPr lang="en-US" dirty="0" smtClean="0"/>
              <a:t> delay. </a:t>
            </a:r>
            <a:r>
              <a:rPr lang="en-US" dirty="0" smtClean="0">
                <a:hlinkClick r:id="rId2"/>
              </a:rPr>
              <a:t>http://playground.arduino.cc/Code/NewPing</a:t>
            </a:r>
            <a:endParaRPr lang="en-US" dirty="0" smtClean="0"/>
          </a:p>
          <a:p>
            <a:r>
              <a:rPr lang="en-US" dirty="0" smtClean="0"/>
              <a:t>Total time for reading </a:t>
            </a:r>
            <a:r>
              <a:rPr lang="en-US" dirty="0" smtClean="0"/>
              <a:t>15 sensors </a:t>
            </a:r>
            <a:r>
              <a:rPr lang="en-US" dirty="0" smtClean="0"/>
              <a:t>is 0.495 Secs. So this can eat into other Arduino activities you need. </a:t>
            </a:r>
          </a:p>
          <a:p>
            <a:r>
              <a:rPr lang="en-US" dirty="0" smtClean="0"/>
              <a:t>15 sensors give you 360 degrees coverage giving sensors 24 degrees each</a:t>
            </a:r>
          </a:p>
          <a:p>
            <a:r>
              <a:rPr lang="en-US" dirty="0" smtClean="0"/>
              <a:t>There is also the limitation of number of Arduino in/out pins.</a:t>
            </a:r>
          </a:p>
          <a:p>
            <a:r>
              <a:rPr lang="en-US" dirty="0" smtClean="0"/>
              <a:t>I used the example as basis for testing 3 sensors and also modified it for the single </a:t>
            </a:r>
            <a:r>
              <a:rPr lang="en-US" dirty="0" err="1" smtClean="0"/>
              <a:t>Tx</a:t>
            </a:r>
            <a:r>
              <a:rPr lang="en-US" dirty="0" smtClean="0"/>
              <a:t>, multiple Rx 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one </a:t>
            </a:r>
            <a:r>
              <a:rPr lang="en-US" dirty="0" err="1" smtClean="0"/>
              <a:t>Tx</a:t>
            </a:r>
            <a:r>
              <a:rPr lang="en-US" dirty="0" smtClean="0"/>
              <a:t> multiple Rx I connected all Trig together and taped off all </a:t>
            </a:r>
            <a:r>
              <a:rPr lang="en-US" dirty="0" err="1" smtClean="0"/>
              <a:t>Tx</a:t>
            </a:r>
            <a:r>
              <a:rPr lang="en-US" dirty="0" smtClean="0"/>
              <a:t> sensors I wanted not to use to stop sound coming out.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Scanning Sensor for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lots of Ultrasonic sensing robots on Internet with designs and videos. There are many ways to optimize this.</a:t>
            </a:r>
          </a:p>
          <a:p>
            <a:r>
              <a:rPr lang="en-US" dirty="0" smtClean="0"/>
              <a:t>Some scan while moving</a:t>
            </a:r>
          </a:p>
          <a:p>
            <a:r>
              <a:rPr lang="en-US" dirty="0" smtClean="0"/>
              <a:t>Some stop scanning while turning </a:t>
            </a:r>
            <a:r>
              <a:rPr lang="en-US" dirty="0" smtClean="0">
                <a:effectLst/>
                <a:hlinkClick r:id="rId2"/>
              </a:rPr>
              <a:t>https://youtu.be/zX0DeAb9vcQ</a:t>
            </a:r>
            <a:endParaRPr lang="en-US" dirty="0" smtClean="0"/>
          </a:p>
          <a:p>
            <a:r>
              <a:rPr lang="en-US" dirty="0" smtClean="0"/>
              <a:t>Some scan 180 degrees, some scan less, getting a faster update over a smaller angle</a:t>
            </a:r>
          </a:p>
          <a:p>
            <a:r>
              <a:rPr lang="en-US" dirty="0" smtClean="0"/>
              <a:t>Some stop, scan to find best direction, turn then move </a:t>
            </a:r>
            <a:r>
              <a:rPr lang="en-US" dirty="0" smtClean="0">
                <a:effectLst/>
                <a:hlinkClick r:id="rId3"/>
              </a:rPr>
              <a:t>https://youtu.be/shUTyHMPXCs</a:t>
            </a:r>
            <a:endParaRPr lang="en-US" dirty="0" smtClean="0"/>
          </a:p>
          <a:p>
            <a:r>
              <a:rPr lang="en-US" dirty="0" smtClean="0"/>
              <a:t>This video gives a good idea of how well objects are detected </a:t>
            </a:r>
            <a:r>
              <a:rPr lang="en-US" dirty="0" smtClean="0">
                <a:effectLst/>
                <a:hlinkClick r:id="rId2"/>
              </a:rPr>
              <a:t>https://youtu.be/zX0DeAb9vcQ</a:t>
            </a:r>
            <a:endParaRPr lang="en-US" dirty="0" smtClean="0">
              <a:effectLst/>
            </a:endParaRPr>
          </a:p>
          <a:p>
            <a:r>
              <a:rPr lang="en-US" dirty="0" smtClean="0"/>
              <a:t>This is a self parking car using Mindstorms but is an interesting application.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youtu.be/shUTyHMPXCs</a:t>
            </a:r>
            <a:endParaRPr lang="en-US" dirty="0" smtClean="0"/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BOEbot</a:t>
            </a:r>
            <a:r>
              <a:rPr lang="en-US" sz="2800" dirty="0" smtClean="0"/>
              <a:t> on Dining table scanning with “SONAR” display</a:t>
            </a:r>
            <a:br>
              <a:rPr lang="en-US" sz="2800" dirty="0" smtClean="0"/>
            </a:br>
            <a:r>
              <a:rPr lang="en-US" sz="2800" dirty="0" smtClean="0"/>
              <a:t>This is implemented using design by “Lucky Larry”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3" y="2032000"/>
            <a:ext cx="1924048" cy="425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199" y="1295400"/>
            <a:ext cx="5210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Microcontroller on Bot  moves 180 degree servo at fixed angle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hen pings to get distance to reflection – and averages 15 ping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is sent to the PC on a serial/USB port data link and displayed with a program running in the “Processing”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programs displays an image like old fashioned RADAR units, </a:t>
            </a:r>
            <a:r>
              <a:rPr lang="en-US" dirty="0"/>
              <a:t>r</a:t>
            </a:r>
            <a:r>
              <a:rPr lang="en-US" dirty="0" smtClean="0"/>
              <a:t>otating a radial line left to right and illuminating when the screen is wiped.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Green is open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Rotating RADAR uses opposite notation: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Objects are lit up not  </a:t>
            </a:r>
            <a:r>
              <a:rPr lang="en-US" dirty="0" err="1" smtClean="0"/>
              <a:t>freespace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 </a:t>
            </a:r>
            <a:r>
              <a:rPr lang="en-US" dirty="0" err="1" smtClean="0"/>
              <a:t>deg</a:t>
            </a:r>
            <a:r>
              <a:rPr lang="en-US" dirty="0" smtClean="0"/>
              <a:t> sensing Aperture makes it inaccurate.</a:t>
            </a:r>
          </a:p>
        </p:txBody>
      </p:sp>
    </p:spTree>
    <p:extLst>
      <p:ext uri="{BB962C8B-B14F-4D97-AF65-F5344CB8AC3E}">
        <p14:creationId xmlns:p14="http://schemas.microsoft.com/office/powerpoint/2010/main" val="11078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39357" y="1403797"/>
            <a:ext cx="5782615" cy="46432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46730" y="1725769"/>
            <a:ext cx="1168757" cy="2472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39346" y="2614413"/>
            <a:ext cx="193184" cy="2833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2414" y="3657601"/>
            <a:ext cx="376707" cy="373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2755" y="3606086"/>
            <a:ext cx="386367" cy="515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0820" y="2614411"/>
            <a:ext cx="115911" cy="5537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23535" y="2612263"/>
            <a:ext cx="115911" cy="5537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5400000">
            <a:off x="1447397" y="1432241"/>
            <a:ext cx="154547" cy="4153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1484422" y="4791483"/>
            <a:ext cx="154547" cy="4153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9346" y="4559121"/>
            <a:ext cx="289775" cy="4378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</a:t>
            </a:r>
            <a:endParaRPr lang="en-US" sz="1050" dirty="0"/>
          </a:p>
        </p:txBody>
      </p:sp>
      <p:sp>
        <p:nvSpPr>
          <p:cNvPr id="14" name="Oval 13"/>
          <p:cNvSpPr/>
          <p:nvPr/>
        </p:nvSpPr>
        <p:spPr>
          <a:xfrm>
            <a:off x="1424454" y="4250028"/>
            <a:ext cx="319559" cy="3219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15005" y="2882718"/>
            <a:ext cx="6197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72075" y="125118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702" y="270449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805" y="265083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72075" y="502061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702" y="5579015"/>
            <a:ext cx="229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BOEbot</a:t>
            </a:r>
            <a:r>
              <a:rPr lang="en-US" dirty="0" smtClean="0"/>
              <a:t> with scanning </a:t>
            </a:r>
          </a:p>
          <a:p>
            <a:r>
              <a:rPr lang="en-US" dirty="0" smtClean="0"/>
              <a:t>+/- 90 </a:t>
            </a:r>
            <a:r>
              <a:rPr lang="en-US" dirty="0" err="1" smtClean="0"/>
              <a:t>deg</a:t>
            </a:r>
            <a:r>
              <a:rPr lang="en-US" dirty="0" smtClean="0"/>
              <a:t> and SR-04 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6" idx="1"/>
          </p:cNvCxnSpPr>
          <p:nvPr/>
        </p:nvCxnSpPr>
        <p:spPr>
          <a:xfrm flipV="1">
            <a:off x="641493" y="2756081"/>
            <a:ext cx="797853" cy="2822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1446066" y="2906329"/>
            <a:ext cx="186464" cy="53428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1256220" y="3284110"/>
            <a:ext cx="579549" cy="1803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8" idx="0"/>
          </p:cNvCxnSpPr>
          <p:nvPr/>
        </p:nvCxnSpPr>
        <p:spPr>
          <a:xfrm>
            <a:off x="1535939" y="3606085"/>
            <a:ext cx="4259687" cy="95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</p:cNvCxnSpPr>
          <p:nvPr/>
        </p:nvCxnSpPr>
        <p:spPr>
          <a:xfrm>
            <a:off x="2115486" y="2962141"/>
            <a:ext cx="4113503" cy="1959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946730" y="2891307"/>
            <a:ext cx="4481848" cy="206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 and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W</a:t>
            </a:r>
            <a:r>
              <a:rPr lang="en-US" dirty="0" smtClean="0"/>
              <a:t>e Get Better </a:t>
            </a:r>
            <a:r>
              <a:rPr lang="en-US" dirty="0"/>
              <a:t>Performance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75" y="1189036"/>
            <a:ext cx="564052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Sensor has big aperture ~ 30 degrees</a:t>
            </a:r>
          </a:p>
          <a:p>
            <a:pPr lvl="1"/>
            <a:r>
              <a:rPr lang="en-US" dirty="0" smtClean="0"/>
              <a:t>Object is in there somewhere……..</a:t>
            </a:r>
          </a:p>
          <a:p>
            <a:r>
              <a:rPr lang="en-US" dirty="0" smtClean="0"/>
              <a:t>Possible fixes (not tried)</a:t>
            </a:r>
          </a:p>
          <a:p>
            <a:pPr lvl="1"/>
            <a:r>
              <a:rPr lang="en-US" dirty="0" smtClean="0"/>
              <a:t>Use 2 sensors angled for narrow overlap and detect when BOTH sensors see something ONLY.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Use one sensor but use leading edge of detection to find object – going both L</a:t>
            </a:r>
            <a:r>
              <a:rPr lang="en-US" dirty="0" smtClean="0">
                <a:sym typeface="Wingdings" panose="05000000000000000000" pitchFamily="2" charset="2"/>
              </a:rPr>
              <a:t> R and R  L.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Not so good when sensor is moving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 to verify is not just noise and is seen for rest of aperture too</a:t>
            </a: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Other options – anyone??</a:t>
            </a:r>
          </a:p>
        </p:txBody>
      </p:sp>
      <p:sp>
        <p:nvSpPr>
          <p:cNvPr id="4" name="Isosceles Triangle 3"/>
          <p:cNvSpPr/>
          <p:nvPr/>
        </p:nvSpPr>
        <p:spPr>
          <a:xfrm rot="20841998" flipV="1">
            <a:off x="6335450" y="2857502"/>
            <a:ext cx="381000" cy="838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304912" flipV="1">
            <a:off x="6477885" y="2857502"/>
            <a:ext cx="381000" cy="8382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62449" y="2438400"/>
            <a:ext cx="142435" cy="152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20841998" flipV="1">
            <a:off x="6486080" y="4457702"/>
            <a:ext cx="381000" cy="838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304912" flipV="1">
            <a:off x="6628515" y="4457702"/>
            <a:ext cx="381000" cy="8382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13079" y="4038600"/>
            <a:ext cx="142435" cy="152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19800" y="4290076"/>
            <a:ext cx="457200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819016" y="4290076"/>
            <a:ext cx="419984" cy="76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</a:t>
            </a:r>
            <a:r>
              <a:rPr lang="en-US" dirty="0" smtClean="0"/>
              <a:t>Errors/Issues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639" y="1371600"/>
            <a:ext cx="8998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 Temperature</a:t>
            </a:r>
          </a:p>
          <a:p>
            <a:r>
              <a:rPr lang="en-US" dirty="0" smtClean="0"/>
              <a:t>The speed of sound varies with temperature </a:t>
            </a:r>
          </a:p>
          <a:p>
            <a:pPr lvl="1"/>
            <a:r>
              <a:rPr lang="en-US" dirty="0" smtClean="0"/>
              <a:t>S = 331.3 + 0.606 × </a:t>
            </a:r>
            <a:r>
              <a:rPr lang="en-US" dirty="0" err="1" smtClean="0"/>
              <a:t>Temperature_in_C</a:t>
            </a:r>
            <a:endParaRPr lang="en-US" dirty="0" smtClean="0"/>
          </a:p>
          <a:p>
            <a:pPr lvl="1"/>
            <a:r>
              <a:rPr lang="en-US" dirty="0" smtClean="0"/>
              <a:t>so for 20 degrees C it would be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 = 331.3 + 0.606 × 20 = 343.42 m/s</a:t>
            </a:r>
          </a:p>
          <a:p>
            <a:r>
              <a:rPr lang="en-US" dirty="0" smtClean="0"/>
              <a:t>Other effects  - Air Pressure , Humidity, C02, frequency, are negligible in this application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So you might need a correction depending what you do.</a:t>
            </a:r>
          </a:p>
          <a:p>
            <a:endParaRPr lang="en-US" dirty="0"/>
          </a:p>
          <a:p>
            <a:r>
              <a:rPr lang="en-US" dirty="0" smtClean="0"/>
              <a:t>Environmental effects</a:t>
            </a:r>
          </a:p>
          <a:p>
            <a:pPr lvl="1"/>
            <a:r>
              <a:rPr lang="en-US" dirty="0" smtClean="0"/>
              <a:t>Some places are very noisy  - this may limit the range</a:t>
            </a:r>
          </a:p>
          <a:p>
            <a:pPr lvl="1"/>
            <a:r>
              <a:rPr lang="en-US" dirty="0" smtClean="0"/>
              <a:t>The ground surface is rough and reflects sound  - may make measurement unpredictable 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o</a:t>
            </a:r>
            <a:r>
              <a:rPr lang="en-US" dirty="0" smtClean="0"/>
              <a:t>bjects may not reflect sound well  - flat surfaces vs rounded/pitted  objects</a:t>
            </a:r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component and how it works and how well it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how to  interface it to Arduino and ping and </a:t>
            </a:r>
            <a:r>
              <a:rPr lang="en-US" dirty="0" err="1"/>
              <a:t>newping</a:t>
            </a:r>
            <a:r>
              <a:rPr lang="en-US" dirty="0"/>
              <a:t>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results using it in various ways seen on Internet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One </a:t>
            </a:r>
            <a:r>
              <a:rPr lang="en-US" dirty="0"/>
              <a:t>sensor limited </a:t>
            </a:r>
            <a:r>
              <a:rPr lang="en-US" dirty="0" smtClean="0"/>
              <a:t>avoidance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3 </a:t>
            </a:r>
            <a:r>
              <a:rPr lang="en-US" dirty="0"/>
              <a:t>sensors – online video of smart robot using this.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Up </a:t>
            </a:r>
            <a:r>
              <a:rPr lang="en-US" dirty="0"/>
              <a:t>to 16 sensors – all around scan – no servo – each sends and receives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my different ideas and experience for using it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Test </a:t>
            </a:r>
            <a:r>
              <a:rPr lang="en-US" dirty="0"/>
              <a:t>for how well it works how to use it &amp; limitations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Test </a:t>
            </a:r>
            <a:r>
              <a:rPr lang="en-US" dirty="0"/>
              <a:t>using one sender and multiple receivers </a:t>
            </a:r>
            <a:endParaRPr lang="en-US" dirty="0" smtClean="0"/>
          </a:p>
          <a:p>
            <a:pPr marL="1314450" lvl="2" indent="-514350">
              <a:buFont typeface="+mj-lt"/>
              <a:buAutoNum type="romanLcPeriod"/>
            </a:pPr>
            <a:r>
              <a:rPr lang="en-US" dirty="0" smtClean="0"/>
              <a:t>Detect obstacles</a:t>
            </a:r>
            <a:r>
              <a:rPr lang="en-US" dirty="0"/>
              <a:t> </a:t>
            </a:r>
            <a:r>
              <a:rPr lang="en-US" dirty="0" smtClean="0"/>
              <a:t>by echo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Locate obstacles by ping time difference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Scanning </a:t>
            </a:r>
            <a:r>
              <a:rPr lang="en-US" dirty="0"/>
              <a:t>SONAR – Lucky Larry’s </a:t>
            </a:r>
            <a:r>
              <a:rPr lang="en-US" dirty="0" smtClean="0"/>
              <a:t>implementation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Description </a:t>
            </a:r>
            <a:r>
              <a:rPr lang="en-US" dirty="0"/>
              <a:t>and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SR-04 Ultrasonic Sensor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42218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widest available, cheapest sensor</a:t>
            </a:r>
          </a:p>
          <a:p>
            <a:r>
              <a:rPr lang="en-US" dirty="0" smtClean="0"/>
              <a:t>I got 10 for $13.50</a:t>
            </a:r>
          </a:p>
          <a:p>
            <a:r>
              <a:rPr lang="en-US" dirty="0" smtClean="0"/>
              <a:t>Uses 5V supply (20mA)</a:t>
            </a:r>
          </a:p>
          <a:p>
            <a:r>
              <a:rPr lang="en-US" dirty="0" smtClean="0"/>
              <a:t>Compatible with TTL I/O</a:t>
            </a:r>
          </a:p>
          <a:p>
            <a:r>
              <a:rPr lang="en-US" dirty="0" smtClean="0"/>
              <a:t>Inaudible (40 kHz)</a:t>
            </a:r>
          </a:p>
          <a:p>
            <a:r>
              <a:rPr lang="en-US" dirty="0" smtClean="0"/>
              <a:t>Range from 2 cm to 500 cm</a:t>
            </a:r>
          </a:p>
          <a:p>
            <a:pPr lvl="1"/>
            <a:r>
              <a:rPr lang="en-US" dirty="0" smtClean="0"/>
              <a:t>Accuracy /- 0.3 cm</a:t>
            </a:r>
          </a:p>
          <a:p>
            <a:r>
              <a:rPr lang="en-US" dirty="0" smtClean="0"/>
              <a:t>30 degree angle of detection</a:t>
            </a:r>
          </a:p>
          <a:p>
            <a:r>
              <a:rPr lang="en-US" dirty="0" smtClean="0"/>
              <a:t>It also comes in 3 and 5 pin </a:t>
            </a:r>
            <a:r>
              <a:rPr lang="en-US" dirty="0" smtClean="0"/>
              <a:t>variants</a:t>
            </a:r>
          </a:p>
          <a:p>
            <a:r>
              <a:rPr lang="en-US" dirty="0" smtClean="0"/>
              <a:t>If 3 pin it uses 1 pin for Trig and Echo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31" name="Picture 7" descr="http://www.upgradeindustries.com/media/img/hi_res/hcsr04_hi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6" y="2177364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33" y="3869853"/>
            <a:ext cx="20669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SR04 Sensor</a:t>
            </a:r>
            <a:endParaRPr lang="en-US" dirty="0"/>
          </a:p>
        </p:txBody>
      </p:sp>
      <p:pic>
        <p:nvPicPr>
          <p:cNvPr id="1026" name="Picture 2" descr="SainSmart HC-SR04 Ranging Detector Mod Distance Sensor (Blu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perating the Sensor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763" y="3383306"/>
            <a:ext cx="692862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no object is  detected it will give a 38mS pulse out</a:t>
            </a:r>
          </a:p>
          <a:p>
            <a:r>
              <a:rPr lang="en-US" sz="1600" dirty="0" smtClean="0"/>
              <a:t>Basically  – define the digital output Trigger Pin and digital input Echo Pin</a:t>
            </a:r>
          </a:p>
          <a:p>
            <a:r>
              <a:rPr lang="en-US" sz="1600" dirty="0" smtClean="0"/>
              <a:t>Then do the following:</a:t>
            </a:r>
            <a:endParaRPr lang="en-US" sz="1600" dirty="0"/>
          </a:p>
          <a:p>
            <a:pPr lvl="1"/>
            <a:r>
              <a:rPr lang="en-US" sz="1600" dirty="0" err="1" smtClean="0"/>
              <a:t>digitalWrite</a:t>
            </a:r>
            <a:r>
              <a:rPr lang="en-US" sz="1600" dirty="0"/>
              <a:t>(</a:t>
            </a:r>
            <a:r>
              <a:rPr lang="en-US" sz="1600" dirty="0" smtClean="0"/>
              <a:t>TRIG_PIN</a:t>
            </a:r>
            <a:r>
              <a:rPr lang="en-US" sz="1600" dirty="0"/>
              <a:t>,</a:t>
            </a:r>
            <a:r>
              <a:rPr lang="en-US" sz="1600" dirty="0" smtClean="0"/>
              <a:t> LOW</a:t>
            </a:r>
            <a:r>
              <a:rPr lang="en-US" sz="1600" dirty="0"/>
              <a:t>);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delayMicroseconds</a:t>
            </a:r>
            <a:r>
              <a:rPr lang="en-US" sz="1600" dirty="0" smtClean="0"/>
              <a:t>(5); </a:t>
            </a:r>
          </a:p>
          <a:p>
            <a:pPr lvl="1"/>
            <a:r>
              <a:rPr lang="en-US" sz="1600" dirty="0" err="1" smtClean="0"/>
              <a:t>digitalWrite</a:t>
            </a:r>
            <a:r>
              <a:rPr lang="en-US" sz="1600" dirty="0" smtClean="0"/>
              <a:t>(TRIG_PIN</a:t>
            </a:r>
            <a:r>
              <a:rPr lang="en-US" sz="1600" dirty="0"/>
              <a:t>,</a:t>
            </a:r>
            <a:r>
              <a:rPr lang="en-US" sz="1600" dirty="0" smtClean="0"/>
              <a:t> HIGH</a:t>
            </a:r>
            <a:r>
              <a:rPr lang="en-US" sz="1600" dirty="0"/>
              <a:t>);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delayMicroseconds</a:t>
            </a:r>
            <a:r>
              <a:rPr lang="en-US" sz="1600" dirty="0" smtClean="0"/>
              <a:t>(10</a:t>
            </a:r>
            <a:r>
              <a:rPr lang="en-US" sz="1600" dirty="0"/>
              <a:t>);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digitalWrite</a:t>
            </a:r>
            <a:r>
              <a:rPr lang="en-US" sz="1600" dirty="0" smtClean="0"/>
              <a:t>(TRIG_PIN</a:t>
            </a:r>
            <a:r>
              <a:rPr lang="en-US" sz="1600" dirty="0"/>
              <a:t>,</a:t>
            </a:r>
            <a:r>
              <a:rPr lang="en-US" sz="1600" dirty="0" smtClean="0"/>
              <a:t> LOW</a:t>
            </a:r>
            <a:r>
              <a:rPr lang="en-US" sz="1600" dirty="0"/>
              <a:t>);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duration </a:t>
            </a:r>
            <a:r>
              <a:rPr lang="en-US" sz="1600" dirty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pulseIn</a:t>
            </a:r>
            <a:r>
              <a:rPr lang="en-US" sz="1600" dirty="0"/>
              <a:t>(</a:t>
            </a:r>
            <a:r>
              <a:rPr lang="en-US" sz="1600" dirty="0" smtClean="0"/>
              <a:t>ECHO_PIN</a:t>
            </a:r>
            <a:r>
              <a:rPr lang="en-US" sz="1600" dirty="0"/>
              <a:t>,</a:t>
            </a:r>
            <a:r>
              <a:rPr lang="en-US" sz="1600" dirty="0" smtClean="0"/>
              <a:t>HIGH</a:t>
            </a:r>
            <a:r>
              <a:rPr lang="en-US" sz="1600" dirty="0"/>
              <a:t>);</a:t>
            </a:r>
            <a:r>
              <a:rPr lang="en-US" sz="1600" dirty="0" smtClean="0"/>
              <a:t> //</a:t>
            </a:r>
            <a:r>
              <a:rPr lang="en-US" sz="1600" dirty="0" err="1" smtClean="0"/>
              <a:t>pulsein</a:t>
            </a:r>
            <a:r>
              <a:rPr lang="en-US" sz="1600" dirty="0" smtClean="0"/>
              <a:t> </a:t>
            </a:r>
            <a:r>
              <a:rPr lang="en-US" sz="1600" dirty="0" err="1" smtClean="0"/>
              <a:t>mS</a:t>
            </a:r>
            <a:r>
              <a:rPr lang="en-US" sz="1600" dirty="0" smtClean="0"/>
              <a:t> = cm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elay(50);</a:t>
            </a:r>
            <a:r>
              <a:rPr lang="en-US" sz="1600" i="1" dirty="0"/>
              <a:t> // convert the time into a distance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distanceCm</a:t>
            </a:r>
            <a:r>
              <a:rPr lang="en-US" sz="1600" dirty="0" smtClean="0"/>
              <a:t> </a:t>
            </a:r>
            <a:r>
              <a:rPr lang="en-US" sz="1600" dirty="0"/>
              <a:t>=</a:t>
            </a:r>
            <a:r>
              <a:rPr lang="en-US" sz="1600" dirty="0" smtClean="0"/>
              <a:t> duration </a:t>
            </a:r>
            <a:r>
              <a:rPr lang="en-US" sz="1600" dirty="0"/>
              <a:t>/</a:t>
            </a:r>
            <a:r>
              <a:rPr lang="en-US" sz="1600" dirty="0" smtClean="0"/>
              <a:t> </a:t>
            </a:r>
            <a:r>
              <a:rPr lang="en-US" sz="1600" dirty="0"/>
              <a:t>29.1</a:t>
            </a:r>
            <a:r>
              <a:rPr lang="en-US" sz="1600" dirty="0" smtClean="0"/>
              <a:t> </a:t>
            </a:r>
            <a:r>
              <a:rPr lang="en-US" sz="1600" dirty="0"/>
              <a:t>/</a:t>
            </a:r>
            <a:r>
              <a:rPr lang="en-US" sz="1600" dirty="0" smtClean="0"/>
              <a:t> </a:t>
            </a:r>
            <a:r>
              <a:rPr lang="en-US" sz="1600" dirty="0"/>
              <a:t>2</a:t>
            </a:r>
            <a:r>
              <a:rPr lang="en-US" sz="1600" dirty="0" smtClean="0"/>
              <a:t> </a:t>
            </a:r>
            <a:r>
              <a:rPr lang="en-US" sz="1600" dirty="0"/>
              <a:t>;</a:t>
            </a:r>
            <a:r>
              <a:rPr lang="en-US" sz="1600" dirty="0" smtClean="0"/>
              <a:t> //half the round trip time 29.1 </a:t>
            </a:r>
            <a:r>
              <a:rPr lang="en-US" sz="1600" dirty="0" err="1" smtClean="0"/>
              <a:t>mS</a:t>
            </a:r>
            <a:r>
              <a:rPr lang="en-US" sz="1600" dirty="0"/>
              <a:t> </a:t>
            </a:r>
            <a:r>
              <a:rPr lang="en-US" sz="1600" dirty="0" smtClean="0"/>
              <a:t>per cm</a:t>
            </a:r>
          </a:p>
          <a:p>
            <a:pPr lvl="1"/>
            <a:r>
              <a:rPr lang="en-US" sz="1600" dirty="0" err="1" smtClean="0"/>
              <a:t>distanceIn</a:t>
            </a:r>
            <a:r>
              <a:rPr lang="en-US" sz="1600" dirty="0" smtClean="0"/>
              <a:t> </a:t>
            </a:r>
            <a:r>
              <a:rPr lang="en-US" sz="1600" dirty="0"/>
              <a:t>=</a:t>
            </a:r>
            <a:r>
              <a:rPr lang="en-US" sz="1600" dirty="0" smtClean="0"/>
              <a:t> duration </a:t>
            </a:r>
            <a:r>
              <a:rPr lang="en-US" sz="1600" dirty="0"/>
              <a:t>/</a:t>
            </a:r>
            <a:r>
              <a:rPr lang="en-US" sz="1600" dirty="0" smtClean="0"/>
              <a:t> </a:t>
            </a:r>
            <a:r>
              <a:rPr lang="en-US" sz="1600" dirty="0"/>
              <a:t>74</a:t>
            </a:r>
            <a:r>
              <a:rPr lang="en-US" sz="1600" dirty="0" smtClean="0"/>
              <a:t> </a:t>
            </a:r>
            <a:r>
              <a:rPr lang="en-US" sz="1600" dirty="0"/>
              <a:t>/</a:t>
            </a:r>
            <a:r>
              <a:rPr lang="en-US" sz="1600" dirty="0" smtClean="0"/>
              <a:t> </a:t>
            </a:r>
            <a:r>
              <a:rPr lang="en-US" sz="1600" dirty="0"/>
              <a:t>2;</a:t>
            </a:r>
            <a:r>
              <a:rPr lang="en-US" sz="1600" dirty="0" smtClean="0"/>
              <a:t> //half the round trip time 74 </a:t>
            </a:r>
            <a:r>
              <a:rPr lang="en-US" sz="1600" dirty="0" err="1" smtClean="0"/>
              <a:t>mS</a:t>
            </a:r>
            <a:r>
              <a:rPr lang="en-US" sz="1600" dirty="0" smtClean="0"/>
              <a:t> per inch</a:t>
            </a:r>
          </a:p>
          <a:p>
            <a:r>
              <a:rPr lang="en-US" sz="1600" dirty="0" smtClean="0"/>
              <a:t>Check for error conditions,  38 </a:t>
            </a:r>
            <a:r>
              <a:rPr lang="en-US" sz="1600" dirty="0" err="1" smtClean="0"/>
              <a:t>mS</a:t>
            </a:r>
            <a:r>
              <a:rPr lang="en-US" sz="1600" dirty="0" smtClean="0"/>
              <a:t> pulse e.g. No response e.g.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763" y="1075004"/>
            <a:ext cx="3883328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Sequence</a:t>
            </a:r>
          </a:p>
          <a:p>
            <a:r>
              <a:rPr lang="en-US" sz="2000" dirty="0" smtClean="0"/>
              <a:t>Set Trig low for 5 </a:t>
            </a:r>
            <a:r>
              <a:rPr lang="en-US" sz="2000" dirty="0" err="1" smtClean="0"/>
              <a:t>uS</a:t>
            </a:r>
            <a:endParaRPr lang="en-US" sz="2000" dirty="0" smtClean="0"/>
          </a:p>
          <a:p>
            <a:r>
              <a:rPr lang="en-US" sz="2000" dirty="0" smtClean="0"/>
              <a:t>Set  Trig high for 10 </a:t>
            </a:r>
            <a:r>
              <a:rPr lang="en-US" sz="2000" dirty="0" err="1" smtClean="0"/>
              <a:t>uS</a:t>
            </a:r>
            <a:endParaRPr lang="en-US" sz="2000" dirty="0" smtClean="0"/>
          </a:p>
          <a:p>
            <a:r>
              <a:rPr lang="en-US" sz="2000" dirty="0" smtClean="0"/>
              <a:t>Set Trig low</a:t>
            </a:r>
          </a:p>
          <a:p>
            <a:r>
              <a:rPr lang="en-US" sz="2000" dirty="0" smtClean="0"/>
              <a:t>Delay 50 </a:t>
            </a:r>
            <a:r>
              <a:rPr lang="en-US" sz="2000" dirty="0" err="1" smtClean="0"/>
              <a:t>mS</a:t>
            </a:r>
            <a:r>
              <a:rPr lang="en-US" sz="2000" dirty="0" smtClean="0"/>
              <a:t> before next attempt in case no echo</a:t>
            </a:r>
          </a:p>
          <a:p>
            <a:endParaRPr lang="en-US" sz="20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61077" y="1047934"/>
            <a:ext cx="4787599" cy="2355740"/>
            <a:chOff x="3276600" y="1414185"/>
            <a:chExt cx="5425903" cy="2630744"/>
          </a:xfrm>
        </p:grpSpPr>
        <p:grpSp>
          <p:nvGrpSpPr>
            <p:cNvPr id="13" name="Group 12"/>
            <p:cNvGrpSpPr/>
            <p:nvPr/>
          </p:nvGrpSpPr>
          <p:grpSpPr>
            <a:xfrm>
              <a:off x="3352800" y="1414185"/>
              <a:ext cx="5349703" cy="2630744"/>
              <a:chOff x="2533650" y="1236406"/>
              <a:chExt cx="5349703" cy="2630744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4853" y="3048000"/>
                <a:ext cx="2381250" cy="81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715000" y="2438400"/>
                <a:ext cx="1981200" cy="76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3650" y="1609725"/>
                <a:ext cx="2038350" cy="98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9375" y="2409825"/>
                <a:ext cx="5076825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5003" y="1609725"/>
                <a:ext cx="2038350" cy="98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/>
              <p:cNvCxnSpPr/>
              <p:nvPr/>
            </p:nvCxnSpPr>
            <p:spPr>
              <a:xfrm flipH="1">
                <a:off x="3810000" y="1609725"/>
                <a:ext cx="3352800" cy="0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88744" y="1236406"/>
                <a:ext cx="1595309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50 </a:t>
                </a:r>
                <a:r>
                  <a:rPr lang="en-US" sz="1050" dirty="0" err="1" smtClean="0"/>
                  <a:t>mS</a:t>
                </a:r>
                <a:r>
                  <a:rPr lang="en-US" sz="1050" dirty="0" smtClean="0"/>
                  <a:t> min recommended</a:t>
                </a:r>
                <a:endParaRPr lang="en-US" sz="105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276600" y="3564054"/>
              <a:ext cx="1496417" cy="469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Echo Pin (input)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6600" y="2124151"/>
              <a:ext cx="1375690" cy="46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Trig Ping (out)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Arduino Library Ping (Old)</a:t>
            </a:r>
            <a:br>
              <a:rPr lang="en-US" dirty="0" smtClean="0"/>
            </a:br>
            <a:r>
              <a:rPr lang="en-US" sz="4000" dirty="0" smtClean="0"/>
              <a:t>THIS USES A 3 PIN “PING)))” SENSOR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Ping  Explanation is at   </a:t>
            </a:r>
            <a:r>
              <a:rPr lang="en-US" dirty="0" smtClean="0">
                <a:hlinkClick r:id="rId2"/>
              </a:rPr>
              <a:t>http://playground.arduino.cc/Code/Ping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//Use PING  and put result  on Serial  Port</a:t>
            </a:r>
          </a:p>
          <a:p>
            <a:pPr marL="400050" lvl="1" indent="0">
              <a:buNone/>
            </a:pPr>
            <a:r>
              <a:rPr lang="en-US" dirty="0" smtClean="0"/>
              <a:t>//Same pin used for Trigger and Echo pulse on </a:t>
            </a:r>
            <a:r>
              <a:rPr lang="en-US" dirty="0" smtClean="0">
                <a:effectLst/>
              </a:rPr>
              <a:t>SEN136B5B  sensor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#include &lt;</a:t>
            </a:r>
            <a:r>
              <a:rPr lang="en-US" dirty="0" err="1" smtClean="0">
                <a:effectLst/>
              </a:rPr>
              <a:t>Ping.h</a:t>
            </a:r>
            <a:r>
              <a:rPr lang="en-US" dirty="0" smtClean="0">
                <a:effectLst/>
              </a:rPr>
              <a:t>&gt;</a:t>
            </a:r>
          </a:p>
          <a:p>
            <a:pPr marL="400050" lvl="1" indent="0">
              <a:buNone/>
            </a:pPr>
            <a:endParaRPr lang="en-US" dirty="0" smtClean="0">
              <a:effectLst/>
            </a:endParaRP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Ping </a:t>
            </a:r>
            <a:r>
              <a:rPr lang="en-US" dirty="0" err="1" smtClean="0">
                <a:effectLst/>
              </a:rPr>
              <a:t>ping</a:t>
            </a:r>
            <a:r>
              <a:rPr lang="en-US" dirty="0" smtClean="0">
                <a:effectLst/>
              </a:rPr>
              <a:t> = Ping(13,0,0); // Parameters are  - output pin, </a:t>
            </a:r>
          </a:p>
          <a:p>
            <a:pPr marL="400050" lvl="1" indent="0">
              <a:buNone/>
            </a:pPr>
            <a:endParaRPr lang="en-US" dirty="0" smtClean="0">
              <a:effectLst/>
            </a:endParaRP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void setup(){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Serial.begin</a:t>
            </a:r>
            <a:r>
              <a:rPr lang="en-US" dirty="0" smtClean="0">
                <a:effectLst/>
              </a:rPr>
              <a:t>(115200);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effectLst/>
            </a:endParaRP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void loop(){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ping.fire</a:t>
            </a:r>
            <a:r>
              <a:rPr lang="en-US" dirty="0" smtClean="0">
                <a:effectLst/>
              </a:rPr>
              <a:t>();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("Microseconds: ");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ping.microseconds</a:t>
            </a:r>
            <a:r>
              <a:rPr lang="en-US" dirty="0" smtClean="0">
                <a:effectLst/>
              </a:rPr>
              <a:t>());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(" | Inches ");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ping.inches</a:t>
            </a:r>
            <a:r>
              <a:rPr lang="en-US" dirty="0" smtClean="0">
                <a:effectLst/>
              </a:rPr>
              <a:t>());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(" | Centimeters: ");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ping.centimeters</a:t>
            </a:r>
            <a:r>
              <a:rPr lang="en-US" dirty="0" smtClean="0">
                <a:effectLst/>
              </a:rPr>
              <a:t>());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Serial.println</a:t>
            </a:r>
            <a:r>
              <a:rPr lang="en-US" dirty="0" smtClean="0">
                <a:effectLst/>
              </a:rPr>
              <a:t>();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  delay(1000);</a:t>
            </a:r>
          </a:p>
          <a:p>
            <a:pPr marL="400050" lvl="1" indent="0">
              <a:buNone/>
            </a:pPr>
            <a:r>
              <a:rPr lang="en-US" dirty="0" smtClean="0">
                <a:effectLst/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92162"/>
          </a:xfrm>
        </p:spPr>
        <p:txBody>
          <a:bodyPr/>
          <a:lstStyle/>
          <a:p>
            <a:r>
              <a:rPr lang="en-US" dirty="0" err="1" smtClean="0"/>
              <a:t>NewPing</a:t>
            </a:r>
            <a:r>
              <a:rPr lang="en-US" dirty="0" smtClean="0"/>
              <a:t> Library (New and Better)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1910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NewPing</a:t>
            </a:r>
            <a:r>
              <a:rPr lang="en-US" b="1" dirty="0" smtClean="0"/>
              <a:t> Explanation is here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http://playground.arduino.cc/Code/NewPing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/>
              </a:rPr>
              <a:t>#include &lt;</a:t>
            </a:r>
            <a:r>
              <a:rPr lang="en-US" dirty="0" err="1" smtClean="0">
                <a:effectLst/>
              </a:rPr>
              <a:t>NewPing.h</a:t>
            </a:r>
            <a:r>
              <a:rPr lang="en-US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#define TRIGGER_PIN  12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#define ECHO_PIN     11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#define MAX_DISTANCE 200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NewPing</a:t>
            </a:r>
            <a:r>
              <a:rPr lang="en-US" dirty="0" smtClean="0">
                <a:effectLst/>
              </a:rPr>
              <a:t> sonar(TRIGGER_PIN, ECHO_PIN, MAX_DISTANCE);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void setup() {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Serial.begin</a:t>
            </a:r>
            <a:r>
              <a:rPr lang="en-US" dirty="0" smtClean="0">
                <a:effectLst/>
              </a:rPr>
              <a:t>(115200);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void loop() {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 delay(50);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uS</a:t>
            </a:r>
            <a:r>
              <a:rPr lang="en-US" dirty="0" smtClean="0">
                <a:effectLst/>
              </a:rPr>
              <a:t> = </a:t>
            </a:r>
            <a:r>
              <a:rPr lang="en-US" dirty="0" err="1" smtClean="0">
                <a:effectLst/>
              </a:rPr>
              <a:t>sonar.ping</a:t>
            </a:r>
            <a:r>
              <a:rPr lang="en-US" dirty="0" smtClean="0">
                <a:effectLst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("Ping: ");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uS</a:t>
            </a:r>
            <a:r>
              <a:rPr lang="en-US" dirty="0" smtClean="0">
                <a:effectLst/>
              </a:rPr>
              <a:t> / US_ROUNDTRIP_CM);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  </a:t>
            </a:r>
            <a:r>
              <a:rPr lang="en-US" dirty="0" err="1" smtClean="0">
                <a:effectLst/>
              </a:rPr>
              <a:t>Serial.println</a:t>
            </a:r>
            <a:r>
              <a:rPr lang="en-US" dirty="0" smtClean="0">
                <a:effectLst/>
              </a:rPr>
              <a:t>("cm");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219200"/>
            <a:ext cx="4391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Benefits</a:t>
            </a:r>
          </a:p>
          <a:p>
            <a:r>
              <a:rPr lang="en-US" dirty="0" smtClean="0"/>
              <a:t>Interfaces to 3, 4, 5 pin SONAR devices</a:t>
            </a:r>
          </a:p>
          <a:p>
            <a:r>
              <a:rPr lang="en-US" dirty="0" smtClean="0"/>
              <a:t>Provides method returning mean for multiple samples</a:t>
            </a:r>
          </a:p>
          <a:p>
            <a:r>
              <a:rPr lang="en-US" dirty="0" smtClean="0"/>
              <a:t>Can provide Ping result in </a:t>
            </a:r>
            <a:r>
              <a:rPr lang="en-US" dirty="0" err="1" smtClean="0"/>
              <a:t>mS</a:t>
            </a:r>
            <a:r>
              <a:rPr lang="en-US" dirty="0" smtClean="0"/>
              <a:t>, cm, in.</a:t>
            </a:r>
          </a:p>
          <a:p>
            <a:r>
              <a:rPr lang="en-US" dirty="0" smtClean="0"/>
              <a:t>Multiple Timer functions</a:t>
            </a:r>
          </a:p>
          <a:p>
            <a:r>
              <a:rPr lang="en-US" dirty="0" smtClean="0"/>
              <a:t>Provides maximum distance - return s “0” if  nothing in  that range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Page gives code for multiple sensor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 Single Ultrasonic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Motion Control, using the Sensor for feedback</a:t>
            </a:r>
          </a:p>
          <a:p>
            <a:pPr lvl="1"/>
            <a:r>
              <a:rPr lang="en-US" sz="2000" dirty="0" smtClean="0"/>
              <a:t>Find obstacle distance from moving robot </a:t>
            </a:r>
          </a:p>
          <a:p>
            <a:pPr lvl="2"/>
            <a:r>
              <a:rPr lang="en-US" sz="1800" dirty="0" smtClean="0"/>
              <a:t>e.g. avoid bumping into things - Back up and turn</a:t>
            </a:r>
          </a:p>
          <a:p>
            <a:r>
              <a:rPr lang="en-US" sz="2600" dirty="0" smtClean="0"/>
              <a:t>Detect Moving Object</a:t>
            </a:r>
          </a:p>
          <a:p>
            <a:pPr lvl="1"/>
            <a:r>
              <a:rPr lang="en-US" sz="2000" dirty="0" smtClean="0"/>
              <a:t>Find distance of moving object from stationary sensor. </a:t>
            </a:r>
          </a:p>
          <a:p>
            <a:pPr lvl="2"/>
            <a:r>
              <a:rPr lang="en-US" sz="1800" dirty="0" smtClean="0"/>
              <a:t>E.g. open door when person is close.</a:t>
            </a:r>
          </a:p>
          <a:p>
            <a:r>
              <a:rPr lang="en-US" sz="2400" dirty="0" smtClean="0"/>
              <a:t>Limitations</a:t>
            </a:r>
          </a:p>
          <a:p>
            <a:pPr lvl="1"/>
            <a:r>
              <a:rPr lang="en-US" sz="2000" dirty="0" smtClean="0"/>
              <a:t>Range up to 500cm –  about 16 </a:t>
            </a:r>
            <a:r>
              <a:rPr lang="en-US" sz="2000" dirty="0" err="1" smtClean="0"/>
              <a:t>ft</a:t>
            </a:r>
            <a:endParaRPr lang="en-US" sz="2000" dirty="0" smtClean="0"/>
          </a:p>
          <a:p>
            <a:pPr lvl="1"/>
            <a:r>
              <a:rPr lang="en-US" sz="2000" dirty="0" smtClean="0"/>
              <a:t>Angle of detection – 20 to 30 degrees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67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3 (or more) Sensors for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This gives Left, Center and Right detection</a:t>
            </a:r>
          </a:p>
          <a:p>
            <a:r>
              <a:rPr lang="en-US" dirty="0" smtClean="0"/>
              <a:t>It can be used for “smart” behavior</a:t>
            </a:r>
          </a:p>
          <a:p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http://www.instructables.com/id/RC-Truck-Arduino-Robot/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Sensors cover drivable directions</a:t>
            </a:r>
          </a:p>
          <a:p>
            <a:pPr marL="0" indent="0">
              <a:buNone/>
            </a:pPr>
            <a:r>
              <a:rPr lang="en-US" dirty="0" smtClean="0"/>
              <a:t>     and you can navigate well enough. </a:t>
            </a:r>
          </a:p>
          <a:p>
            <a:pPr marL="0" indent="0">
              <a:buNone/>
            </a:pPr>
            <a:r>
              <a:rPr lang="en-US" dirty="0" smtClean="0"/>
              <a:t>     Video is good but looks like it overcorrects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 tried this configuration using </a:t>
            </a:r>
            <a:r>
              <a:rPr lang="en-US" dirty="0" err="1" smtClean="0"/>
              <a:t>newping</a:t>
            </a:r>
            <a:r>
              <a:rPr lang="en-US" dirty="0" smtClean="0"/>
              <a:t>, but did not navigate from it, only looked at detection.</a:t>
            </a:r>
          </a:p>
          <a:p>
            <a:r>
              <a:rPr lang="en-US" dirty="0" smtClean="0"/>
              <a:t>Disadvantage is each sensor takes up to 50 </a:t>
            </a:r>
            <a:r>
              <a:rPr lang="en-US" dirty="0" err="1" smtClean="0"/>
              <a:t>mS</a:t>
            </a:r>
            <a:r>
              <a:rPr lang="en-US" dirty="0" smtClean="0"/>
              <a:t> if pinged sequentially so can be slow  to respond if you use a lot of sensors.</a:t>
            </a:r>
          </a:p>
          <a:p>
            <a:r>
              <a:rPr lang="en-US" dirty="0" smtClean="0"/>
              <a:t>My implementation with  1 sensor on right,  implemented as augmentation to manual controller. </a:t>
            </a:r>
          </a:p>
          <a:p>
            <a:pPr lvl="1"/>
            <a:r>
              <a:rPr lang="en-US" dirty="0" smtClean="0"/>
              <a:t>This truck has a small turning angle compared to Red truck so is implemented just to backup if too close to something  while </a:t>
            </a:r>
            <a:r>
              <a:rPr lang="en-US" dirty="0"/>
              <a:t> </a:t>
            </a:r>
            <a:r>
              <a:rPr lang="en-US" dirty="0" smtClean="0"/>
              <a:t>under manual RC, letting operator figure it out.</a:t>
            </a:r>
          </a:p>
          <a:p>
            <a:pPr lvl="1"/>
            <a:r>
              <a:rPr lang="en-US" dirty="0" smtClean="0"/>
              <a:t>Also looking at adding speed control  so not always driving at max speed.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2781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3050" y="2431950"/>
            <a:ext cx="2060573" cy="11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1453</Words>
  <Application>Microsoft Office PowerPoint</Application>
  <PresentationFormat>On-screen Show (4:3)</PresentationFormat>
  <Paragraphs>244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Using Arduino and Cheap Ultrasonic Transducer for Robotics</vt:lpstr>
      <vt:lpstr>Content</vt:lpstr>
      <vt:lpstr>SR-04 Ultrasonic Sensor</vt:lpstr>
      <vt:lpstr>The SR04 Sensor</vt:lpstr>
      <vt:lpstr>Operating the Sensor</vt:lpstr>
      <vt:lpstr>Arduino Library Ping (Old) THIS USES A 3 PIN “PING)))” SENSOR</vt:lpstr>
      <vt:lpstr>NewPing Library (New and Better)</vt:lpstr>
      <vt:lpstr>Using a Single Ultrasonic Sensor</vt:lpstr>
      <vt:lpstr>Use 3 (or more) Sensors for Detection</vt:lpstr>
      <vt:lpstr>Object Location  ? How?</vt:lpstr>
      <vt:lpstr>Object Location/Direction</vt:lpstr>
      <vt:lpstr>15 Sensors Give 360 Degree Sensing</vt:lpstr>
      <vt:lpstr>Using Scanning Sensor for Navigation</vt:lpstr>
      <vt:lpstr>BOEbot on Dining table scanning with “SONAR” display This is implemented using design by “Lucky Larry”</vt:lpstr>
      <vt:lpstr>Environment and Display</vt:lpstr>
      <vt:lpstr>Can We Get Better Performance ??</vt:lpstr>
      <vt:lpstr>Measurement Errors/Issues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Arduino and Cheap Ultrasonic Transducer for Robotics</dc:title>
  <dc:creator>Nicholas Carter</dc:creator>
  <cp:lastModifiedBy>Nicholas Carter</cp:lastModifiedBy>
  <cp:revision>36</cp:revision>
  <dcterms:created xsi:type="dcterms:W3CDTF">2016-01-09T18:16:04Z</dcterms:created>
  <dcterms:modified xsi:type="dcterms:W3CDTF">2016-01-16T02:31:32Z</dcterms:modified>
</cp:coreProperties>
</file>