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4" r:id="rId5"/>
    <p:sldId id="265" r:id="rId6"/>
    <p:sldId id="256" r:id="rId7"/>
    <p:sldId id="260" r:id="rId8"/>
    <p:sldId id="266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0" y="120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8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7CB7E5C-CBAC-46F2-BB8E-E0D575F68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Between Healthy Lifestyle Behaviors and Cancer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Frediani, RD, PhD, ACSM-CES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62" y="4192879"/>
            <a:ext cx="4244575" cy="26188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23" y="1205864"/>
            <a:ext cx="4241895" cy="2617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2829" y="907760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History of Cancer ~ Fruits and Vegetables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43" y="1205863"/>
            <a:ext cx="4241895" cy="2617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985" y="3823058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Cancer ~ Days of Aerobic Exercise</a:t>
            </a:r>
            <a:endParaRPr lang="en-US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822" y="2794635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– 0.55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573" y="2895600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– 0.52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23" y="4194533"/>
            <a:ext cx="4241895" cy="26171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8565" y="3828839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Cancer ~ Fruits and Vegetables</a:t>
            </a:r>
            <a:endParaRPr lang="en-US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7085" y="913475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History of Cancer ~ Days of Aerobic Exercise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9282" y="5924550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– 0.75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32573" y="5912029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– 0.72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3304" y="45433"/>
            <a:ext cx="4474846" cy="90820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ROC and AUC Results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498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There was not significant association between fruit and vegetable intake or days of moderate exercise and family history of cancer.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There may be a slight association between fruit and vegetable intake and days of moderate exercise and current cancer status based on ROC and AUC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Smoking status is the most significant covariate in either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Those that have had or currently have cancer may be more motivated to change lifestyle behaviors than those with just a family history.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7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SPSS does not play well with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More comfortable with R now than before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Public datasets appear clean on the surface</a:t>
            </a:r>
          </a:p>
          <a:p>
            <a:pPr marL="0" indent="0">
              <a:buNone/>
            </a:pPr>
            <a:r>
              <a:rPr lang="en-US" dirty="0" smtClean="0"/>
              <a:t>But often have quirky issues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146" name="Picture 2" descr="Retrospective: Top Lessons Learned During First Semester at B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13" y="2882167"/>
            <a:ext cx="5682851" cy="379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7" y="1811655"/>
            <a:ext cx="6158484" cy="47434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Fruit and vegetable intake and physical activity have an effect on the prevention of cancer.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differences in these lifestyle behaviors has not been investigated between those with cancer and those with just a family history of cancer.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Health Information National Trends Survey (HINTS) is a nationally represented survey conducted by the National Cancer Institute (NCI) to collect data about the American public’s use of cancer-related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HINTS 4 Cycle 2 includes all of the health behaviors plus information on cancer history and demographics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074" name="Picture 2" descr="How Physical Activity Can Help To Prevent Cancer - Fitness f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97" y="2157731"/>
            <a:ext cx="5574948" cy="34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10947654" cy="46520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wrangling in R with a SPSS dataset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HINTS specific data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Missing coding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Physical activity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Dataset split for modeling (80/20)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Multivariate 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Prediction plots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Confusion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ROC and AUC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What's the Difference Between Fruits and Vegetables? | Better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63" y="2466300"/>
            <a:ext cx="6327286" cy="33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964174" cy="37661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3630 total survey participants in this 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464 that ever had cancer (or currently have cancer)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2412 with a family history of cancer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Significant differences between cancer and no cancer: age, </a:t>
            </a:r>
            <a:r>
              <a:rPr lang="en-US" dirty="0" smtClean="0">
                <a:solidFill>
                  <a:schemeClr val="accent1"/>
                </a:solidFill>
              </a:rPr>
              <a:t>race/ethnicity</a:t>
            </a:r>
            <a:r>
              <a:rPr lang="en-US" dirty="0" smtClean="0"/>
              <a:t>, marital status, education, income, </a:t>
            </a:r>
            <a:r>
              <a:rPr lang="en-US" dirty="0" smtClean="0">
                <a:solidFill>
                  <a:schemeClr val="accent1"/>
                </a:solidFill>
              </a:rPr>
              <a:t>smoking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Significant differences between family history and no history: sex, </a:t>
            </a:r>
            <a:r>
              <a:rPr lang="en-US" dirty="0" smtClean="0">
                <a:solidFill>
                  <a:schemeClr val="accent1"/>
                </a:solidFill>
              </a:rPr>
              <a:t>race/ethnicity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smoking status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Physical Activity Program | UMD School of Public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2157731"/>
            <a:ext cx="51911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72" y="2625745"/>
            <a:ext cx="5834528" cy="3600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" y="2657188"/>
            <a:ext cx="5783580" cy="3569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 of Cancer and Family 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5850" y="5303520"/>
            <a:ext cx="10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464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435" y="2998470"/>
            <a:ext cx="10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3135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8490" y="2998470"/>
            <a:ext cx="10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2412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876" y="5303520"/>
            <a:ext cx="1080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31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545" y="4756785"/>
            <a:ext cx="10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870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7465" y="5303520"/>
            <a:ext cx="10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348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45" y="1880543"/>
            <a:ext cx="8000000" cy="49371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for Covariates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 for </a:t>
            </a:r>
            <a:r>
              <a:rPr lang="en-US" dirty="0"/>
              <a:t>E</a:t>
            </a:r>
            <a:r>
              <a:rPr lang="en-US" dirty="0" smtClean="0"/>
              <a:t>ach Model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86369"/>
              </p:ext>
            </p:extLst>
          </p:nvPr>
        </p:nvGraphicFramePr>
        <p:xfrm>
          <a:off x="1234442" y="2234560"/>
          <a:ext cx="8755377" cy="4269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010">
                  <a:extLst>
                    <a:ext uri="{9D8B030D-6E8A-4147-A177-3AD203B41FA5}">
                      <a16:colId xmlns:a16="http://schemas.microsoft.com/office/drawing/2014/main" val="2105610706"/>
                    </a:ext>
                  </a:extLst>
                </a:gridCol>
                <a:gridCol w="1354700">
                  <a:extLst>
                    <a:ext uri="{9D8B030D-6E8A-4147-A177-3AD203B41FA5}">
                      <a16:colId xmlns:a16="http://schemas.microsoft.com/office/drawing/2014/main" val="2093282921"/>
                    </a:ext>
                  </a:extLst>
                </a:gridCol>
                <a:gridCol w="1354700">
                  <a:extLst>
                    <a:ext uri="{9D8B030D-6E8A-4147-A177-3AD203B41FA5}">
                      <a16:colId xmlns:a16="http://schemas.microsoft.com/office/drawing/2014/main" val="4289285940"/>
                    </a:ext>
                  </a:extLst>
                </a:gridCol>
                <a:gridCol w="1354700">
                  <a:extLst>
                    <a:ext uri="{9D8B030D-6E8A-4147-A177-3AD203B41FA5}">
                      <a16:colId xmlns:a16="http://schemas.microsoft.com/office/drawing/2014/main" val="3743265237"/>
                    </a:ext>
                  </a:extLst>
                </a:gridCol>
                <a:gridCol w="1806267">
                  <a:extLst>
                    <a:ext uri="{9D8B030D-6E8A-4147-A177-3AD203B41FA5}">
                      <a16:colId xmlns:a16="http://schemas.microsoft.com/office/drawing/2014/main" val="64960099"/>
                    </a:ext>
                  </a:extLst>
                </a:gridCol>
              </a:tblGrid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Family History of Cancer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Current Cancer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36693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Fruit and Veg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Odds Ratio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95% CI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Odds Ratio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5598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Intercept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0.12, 0.36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251.72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118.53, 548.89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63916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Fruit and Vegetable intake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0.97, 1.05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0.93, 1.03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176920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Education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0.93, 1.04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0.85, 0.98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72130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0.99, 1.00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0.93, 0.95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1043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Smoking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1.13, 1.46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0.99, 1.37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14852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Exercise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Odds Ratio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95% CI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Odds Ratio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67097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Intercept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0.14, 0.50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445.83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172.51, 1202.54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50798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Aerobic Exercise Days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0.92, 1.03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0.93, 1.08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24962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Education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0.92, 1.05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0.79, 0.94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364814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0.99, 1.01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0.92, 0.94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0190"/>
                  </a:ext>
                </a:extLst>
              </a:tr>
              <a:tr h="32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Smoking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1.1, 1.49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0.97, 1.48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6127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35140" y="3560445"/>
            <a:ext cx="3160395" cy="622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1945" y="4201474"/>
            <a:ext cx="5860732" cy="32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1945" y="6150294"/>
            <a:ext cx="2703195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140" y="5527359"/>
            <a:ext cx="3160395" cy="622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09" y="200918"/>
            <a:ext cx="10772775" cy="1658198"/>
          </a:xfrm>
        </p:spPr>
        <p:txBody>
          <a:bodyPr/>
          <a:lstStyle/>
          <a:p>
            <a:r>
              <a:rPr lang="en-US" dirty="0" smtClean="0"/>
              <a:t>Prediction Probabilities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19" y="1460443"/>
            <a:ext cx="4285702" cy="264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8" y="1475124"/>
            <a:ext cx="4238126" cy="261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18" y="4039500"/>
            <a:ext cx="4228613" cy="2609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" y="4039500"/>
            <a:ext cx="4228613" cy="2609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41345" y="3786882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Fruits and Vegetables (cups)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1345" y="6279238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Fruits and Vegetables (cups)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262874" y="3739156"/>
            <a:ext cx="3667178" cy="222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967739" y="2482573"/>
            <a:ext cx="20231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 History Prediction</a:t>
            </a:r>
            <a:endParaRPr lang="en-U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67738" y="4954112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Cancer Prediction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8967" y="6279237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Aerobic Exercise (days)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6832" y="3786881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Aerobic Exercise (days)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445</TotalTime>
  <Words>548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Metropolitan</vt:lpstr>
      <vt:lpstr>Association Between Healthy Lifestyle Behaviors and Cancer History</vt:lpstr>
      <vt:lpstr>Background</vt:lpstr>
      <vt:lpstr>PowerPoint Presentation</vt:lpstr>
      <vt:lpstr>Methods</vt:lpstr>
      <vt:lpstr>Results</vt:lpstr>
      <vt:lpstr>Prevalence of Cancer and Family History</vt:lpstr>
      <vt:lpstr>Correlation Matrix for Covariates</vt:lpstr>
      <vt:lpstr>Odds Ratio for Each Model</vt:lpstr>
      <vt:lpstr>Prediction Probabilities</vt:lpstr>
      <vt:lpstr>ROC and AUC Results</vt:lpstr>
      <vt:lpstr>Conclusions</vt:lpstr>
      <vt:lpstr>Lessons Learned</vt:lpstr>
    </vt:vector>
  </TitlesOfParts>
  <Company>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Frediani, Jennifer</dc:creator>
  <cp:lastModifiedBy>Frediani, Jennifer</cp:lastModifiedBy>
  <cp:revision>16</cp:revision>
  <dcterms:created xsi:type="dcterms:W3CDTF">2020-04-24T11:10:43Z</dcterms:created>
  <dcterms:modified xsi:type="dcterms:W3CDTF">2020-04-27T11:19:43Z</dcterms:modified>
</cp:coreProperties>
</file>