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4">
            <a:hueOff val="-461056"/>
            <a:satOff val="4338"/>
            <a:lumOff val="-1022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 Sizz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3D54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Project Sizzle</a:t>
            </a:r>
          </a:p>
        </p:txBody>
      </p:sp>
      <p:sp>
        <p:nvSpPr>
          <p:cNvPr id="120" name="hear what’s cook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61D0B"/>
                </a:solidFill>
              </a:defRPr>
            </a:pPr>
            <a:r>
              <a:t>hear what’s cooking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D6D6D6"/>
            </a:gs>
            <a:gs pos="100000">
              <a:srgbClr val="FFFFFF"/>
            </a:gs>
          </a:gsLst>
          <a:lin ang="2781115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onetization"/>
          <p:cNvSpPr txBox="1"/>
          <p:nvPr>
            <p:ph type="title"/>
          </p:nvPr>
        </p:nvSpPr>
        <p:spPr>
          <a:xfrm>
            <a:off x="-7178" y="254000"/>
            <a:ext cx="13019156" cy="2159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</p:spPr>
        <p:txBody>
          <a:bodyPr/>
          <a:lstStyle>
            <a:lvl1pPr>
              <a:defRPr sz="6000">
                <a:solidFill>
                  <a:srgbClr val="3D546A"/>
                </a:solidFill>
                <a:latin typeface="Skia Regular"/>
                <a:ea typeface="Skia Regular"/>
                <a:cs typeface="Skia Regular"/>
                <a:sym typeface="Skia Regular"/>
              </a:defRPr>
            </a:lvl1pPr>
          </a:lstStyle>
          <a:p>
            <a:pPr/>
            <a:r>
              <a:t>Monetization</a:t>
            </a:r>
          </a:p>
        </p:txBody>
      </p:sp>
      <p:sp>
        <p:nvSpPr>
          <p:cNvPr id="151" name="Featured recipes for chefs, food blogs, etc.…"/>
          <p:cNvSpPr txBox="1"/>
          <p:nvPr>
            <p:ph type="body" idx="1"/>
          </p:nvPr>
        </p:nvSpPr>
        <p:spPr>
          <a:xfrm>
            <a:off x="431006" y="2590800"/>
            <a:ext cx="12278718" cy="6286500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3D546A"/>
                </a:solidFill>
              </a:defRPr>
            </a:pPr>
            <a:r>
              <a:t>Featured recipes for chefs, food blogs, etc.</a:t>
            </a:r>
          </a:p>
          <a:p>
            <a:pPr>
              <a:defRPr sz="3600">
                <a:solidFill>
                  <a:srgbClr val="3D546A"/>
                </a:solidFill>
              </a:defRPr>
            </a:pPr>
            <a:r>
              <a:t>Banner advertising, product placement.</a:t>
            </a:r>
          </a:p>
          <a:p>
            <a:pPr>
              <a:defRPr sz="3600">
                <a:solidFill>
                  <a:srgbClr val="3D546A"/>
                </a:solidFill>
              </a:defRPr>
            </a:pPr>
            <a:r>
              <a:t>Premium content. Recipes from popular chefs with custom audio tie ins.</a:t>
            </a:r>
          </a:p>
          <a:p>
            <a:pPr>
              <a:defRPr sz="3600">
                <a:solidFill>
                  <a:srgbClr val="3D546A"/>
                </a:solidFill>
              </a:defRPr>
            </a:pPr>
            <a:r>
              <a:t>Product placement. (brand names in place of generics, Guinness instead of stout beer)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D6D6D6"/>
            </a:gs>
            <a:gs pos="100000">
              <a:srgbClr val="FFFFFF"/>
            </a:gs>
          </a:gsLst>
          <a:lin ang="2781115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admap"/>
          <p:cNvSpPr txBox="1"/>
          <p:nvPr>
            <p:ph type="title"/>
          </p:nvPr>
        </p:nvSpPr>
        <p:spPr>
          <a:xfrm>
            <a:off x="-7178" y="254000"/>
            <a:ext cx="13019156" cy="2159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</p:spPr>
        <p:txBody>
          <a:bodyPr/>
          <a:lstStyle/>
          <a:p>
            <a:pPr lvl="1">
              <a:defRPr sz="6000">
                <a:solidFill>
                  <a:srgbClr val="3D546A"/>
                </a:solidFill>
                <a:latin typeface="Skia Regular"/>
                <a:ea typeface="Skia Regular"/>
                <a:cs typeface="Skia Regular"/>
                <a:sym typeface="Skia Regular"/>
              </a:defRPr>
            </a:pPr>
            <a:r>
              <a:t>Roadmap</a:t>
            </a:r>
          </a:p>
        </p:txBody>
      </p:sp>
      <p:sp>
        <p:nvSpPr>
          <p:cNvPr id="154" name="Milestone 1: Basic recipe list and core voice features…"/>
          <p:cNvSpPr txBox="1"/>
          <p:nvPr>
            <p:ph type="body" idx="1"/>
          </p:nvPr>
        </p:nvSpPr>
        <p:spPr>
          <a:xfrm>
            <a:off x="431006" y="2590800"/>
            <a:ext cx="12278718" cy="6286500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3D546A"/>
                </a:solidFill>
              </a:defRPr>
            </a:pPr>
            <a:r>
              <a:t>Milestone 1: Basic recipe list and core voice features</a:t>
            </a:r>
          </a:p>
          <a:p>
            <a:pPr>
              <a:defRPr sz="3600">
                <a:solidFill>
                  <a:srgbClr val="3D546A"/>
                </a:solidFill>
              </a:defRPr>
            </a:pPr>
            <a:r>
              <a:t>Milestone 2: Advanced voice controls</a:t>
            </a:r>
          </a:p>
          <a:p>
            <a:pPr>
              <a:defRPr sz="3600">
                <a:solidFill>
                  <a:srgbClr val="3D546A"/>
                </a:solidFill>
              </a:defRPr>
            </a:pPr>
            <a:r>
              <a:t>Milestone 3: Refined UI, expanded content</a:t>
            </a:r>
          </a:p>
          <a:p>
            <a:pPr>
              <a:defRPr sz="3600">
                <a:solidFill>
                  <a:srgbClr val="3D546A"/>
                </a:solidFill>
              </a:defRPr>
            </a:pPr>
            <a:r>
              <a:t>Milestone 4: additional features like bookmarks, custom recipes, unit conversions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D6D6D6"/>
            </a:gs>
            <a:gs pos="100000">
              <a:srgbClr val="FFFFFF"/>
            </a:gs>
          </a:gsLst>
          <a:lin ang="2781115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ok Smarter"/>
          <p:cNvSpPr txBox="1"/>
          <p:nvPr>
            <p:ph type="title"/>
          </p:nvPr>
        </p:nvSpPr>
        <p:spPr>
          <a:xfrm>
            <a:off x="-7178" y="254000"/>
            <a:ext cx="13019156" cy="2159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</p:spPr>
        <p:txBody>
          <a:bodyPr/>
          <a:lstStyle>
            <a:lvl1pPr>
              <a:defRPr sz="6000">
                <a:solidFill>
                  <a:srgbClr val="3D546A"/>
                </a:solidFill>
                <a:latin typeface="Skia Regular"/>
                <a:ea typeface="Skia Regular"/>
                <a:cs typeface="Skia Regular"/>
                <a:sym typeface="Skia Regular"/>
              </a:defRPr>
            </a:lvl1pPr>
          </a:lstStyle>
          <a:p>
            <a:pPr/>
            <a:r>
              <a:t>Cook Smarter</a:t>
            </a:r>
          </a:p>
        </p:txBody>
      </p:sp>
      <p:sp>
        <p:nvSpPr>
          <p:cNvPr id="123" name="Cooking from recipes without having to touch a book or even a device.…"/>
          <p:cNvSpPr txBox="1"/>
          <p:nvPr>
            <p:ph type="body" idx="1"/>
          </p:nvPr>
        </p:nvSpPr>
        <p:spPr>
          <a:xfrm>
            <a:off x="431006" y="2590800"/>
            <a:ext cx="12278718" cy="6286500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3D546A"/>
                </a:solidFill>
              </a:defRPr>
            </a:pPr>
            <a:r>
              <a:t>Cooking from recipes without having to touch a book or even a device.</a:t>
            </a:r>
          </a:p>
          <a:p>
            <a:pPr>
              <a:defRPr sz="3600">
                <a:solidFill>
                  <a:srgbClr val="3D546A"/>
                </a:solidFill>
              </a:defRPr>
            </a:pPr>
            <a:r>
              <a:t>Guiding home cooks at their own pace, and saving them time while we’re at it.</a:t>
            </a:r>
          </a:p>
          <a:p>
            <a:pPr>
              <a:defRPr sz="3600">
                <a:solidFill>
                  <a:srgbClr val="3D546A"/>
                </a:solidFill>
              </a:defRPr>
            </a:pPr>
            <a:r>
              <a:t>Respond to user requests for help to make them better cooks.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D6D6D6"/>
            </a:gs>
            <a:gs pos="100000">
              <a:srgbClr val="FFFFFF"/>
            </a:gs>
          </a:gsLst>
          <a:lin ang="2781115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1503p104-hugh-acheson-kitchen.jpg" descr="1503p104-hugh-acheson-kitche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575" t="0" r="7575" b="0"/>
          <a:stretch>
            <a:fillRect/>
          </a:stretch>
        </p:blipFill>
        <p:spPr>
          <a:xfrm>
            <a:off x="7442200" y="2590800"/>
            <a:ext cx="5334000" cy="6286500"/>
          </a:xfrm>
          <a:prstGeom prst="rect">
            <a:avLst/>
          </a:prstGeom>
        </p:spPr>
      </p:pic>
      <p:sp>
        <p:nvSpPr>
          <p:cNvPr id="126" name="Cooking with Blaire"/>
          <p:cNvSpPr txBox="1"/>
          <p:nvPr>
            <p:ph type="title"/>
          </p:nvPr>
        </p:nvSpPr>
        <p:spPr>
          <a:xfrm>
            <a:off x="-198305" y="254000"/>
            <a:ext cx="13198674" cy="2159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</p:spPr>
        <p:txBody>
          <a:bodyPr/>
          <a:lstStyle>
            <a:lvl1pPr>
              <a:defRPr sz="6000">
                <a:solidFill>
                  <a:srgbClr val="3D546A"/>
                </a:solidFill>
                <a:latin typeface="Skia Regular"/>
                <a:ea typeface="Skia Regular"/>
                <a:cs typeface="Skia Regular"/>
                <a:sym typeface="Skia Regular"/>
              </a:defRPr>
            </a:lvl1pPr>
          </a:lstStyle>
          <a:p>
            <a:pPr/>
            <a:r>
              <a:t>Cooking with Blaire</a:t>
            </a:r>
          </a:p>
        </p:txBody>
      </p:sp>
      <p:sp>
        <p:nvSpPr>
          <p:cNvPr id="127" name="Stay at home dad with two kids…"/>
          <p:cNvSpPr txBox="1"/>
          <p:nvPr>
            <p:ph type="body" sz="half" idx="1"/>
          </p:nvPr>
        </p:nvSpPr>
        <p:spPr>
          <a:xfrm>
            <a:off x="431006" y="2590800"/>
            <a:ext cx="6773400" cy="6286500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3200">
                <a:solidFill>
                  <a:srgbClr val="3D546A"/>
                </a:solidFill>
              </a:defRPr>
            </a:pPr>
            <a:r>
              <a:t>Stay at home dad with two kids</a:t>
            </a:r>
          </a:p>
          <a:p>
            <a:pPr marL="342900" indent="-342900">
              <a:defRPr sz="3200">
                <a:solidFill>
                  <a:srgbClr val="3D546A"/>
                </a:solidFill>
              </a:defRPr>
            </a:pPr>
            <a:r>
              <a:t>Has a busy schedule</a:t>
            </a:r>
          </a:p>
          <a:p>
            <a:pPr marL="342900" indent="-342900">
              <a:defRPr sz="3200">
                <a:solidFill>
                  <a:srgbClr val="3D546A"/>
                </a:solidFill>
              </a:defRPr>
            </a:pPr>
            <a:r>
              <a:t>Cooks a lot of the same food</a:t>
            </a:r>
          </a:p>
          <a:p>
            <a:pPr marL="342900" indent="-342900">
              <a:defRPr sz="3200">
                <a:solidFill>
                  <a:srgbClr val="3D546A"/>
                </a:solidFill>
              </a:defRPr>
            </a:pPr>
            <a:r>
              <a:t>New recipes take too long to make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D6D6D6"/>
            </a:gs>
            <a:gs pos="100000">
              <a:srgbClr val="FFFFFF"/>
            </a:gs>
          </a:gsLst>
          <a:lin ang="2781115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aving Time with Speech"/>
          <p:cNvSpPr txBox="1"/>
          <p:nvPr>
            <p:ph type="title"/>
          </p:nvPr>
        </p:nvSpPr>
        <p:spPr>
          <a:xfrm>
            <a:off x="-19844" y="254000"/>
            <a:ext cx="13044488" cy="2159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</p:spPr>
        <p:txBody>
          <a:bodyPr/>
          <a:lstStyle>
            <a:lvl1pPr>
              <a:defRPr sz="6000">
                <a:solidFill>
                  <a:srgbClr val="3D546A"/>
                </a:solidFill>
                <a:latin typeface="Skia Regular"/>
                <a:ea typeface="Skia Regular"/>
                <a:cs typeface="Skia Regular"/>
                <a:sym typeface="Skia Regular"/>
              </a:defRPr>
            </a:lvl1pPr>
          </a:lstStyle>
          <a:p>
            <a:pPr/>
            <a:r>
              <a:t>Saving Time with Speech</a:t>
            </a:r>
          </a:p>
        </p:txBody>
      </p:sp>
      <p:sp>
        <p:nvSpPr>
          <p:cNvPr id="130" name="Hands free with Apple’s latest text to speech technology…"/>
          <p:cNvSpPr txBox="1"/>
          <p:nvPr>
            <p:ph type="body" idx="1"/>
          </p:nvPr>
        </p:nvSpPr>
        <p:spPr>
          <a:xfrm>
            <a:off x="431006" y="2590800"/>
            <a:ext cx="12278718" cy="6286500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3D546A"/>
                </a:solidFill>
              </a:defRPr>
            </a:pPr>
            <a:r>
              <a:t>Hands free with Apple’s latest text to speech technology</a:t>
            </a:r>
          </a:p>
          <a:p>
            <a:pPr>
              <a:defRPr sz="3600">
                <a:solidFill>
                  <a:srgbClr val="3D546A"/>
                </a:solidFill>
              </a:defRPr>
            </a:pPr>
            <a:r>
              <a:t>Context base controls using voice commands</a:t>
            </a:r>
          </a:p>
          <a:p>
            <a:pPr>
              <a:defRPr sz="3600">
                <a:solidFill>
                  <a:srgbClr val="3D546A"/>
                </a:solidFill>
              </a:defRPr>
            </a:pPr>
            <a:r>
              <a:t>Never loose your place in the steps</a:t>
            </a:r>
          </a:p>
          <a:p>
            <a:pPr>
              <a:defRPr sz="3600">
                <a:solidFill>
                  <a:srgbClr val="3D546A"/>
                </a:solidFill>
              </a:defRPr>
            </a:pPr>
            <a:r>
              <a:t>Keep your ingredients and tools in hand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D6D6D6"/>
            </a:gs>
            <a:gs pos="100000">
              <a:srgbClr val="FFFFFF"/>
            </a:gs>
          </a:gsLst>
          <a:lin ang="2781115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-don’t-know-how-to-cook.jpg" descr="I-don’t-know-how-to-cook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809" r="0" b="4809"/>
          <a:stretch>
            <a:fillRect/>
          </a:stretch>
        </p:blipFill>
        <p:spPr>
          <a:xfrm>
            <a:off x="7442200" y="2590800"/>
            <a:ext cx="5334000" cy="6286500"/>
          </a:xfrm>
          <a:prstGeom prst="rect">
            <a:avLst/>
          </a:prstGeom>
        </p:spPr>
      </p:pic>
      <p:sp>
        <p:nvSpPr>
          <p:cNvPr id="133" name="Learning with Stephanie"/>
          <p:cNvSpPr txBox="1"/>
          <p:nvPr>
            <p:ph type="title"/>
          </p:nvPr>
        </p:nvSpPr>
        <p:spPr>
          <a:xfrm>
            <a:off x="-1445" y="254000"/>
            <a:ext cx="13007690" cy="2159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</p:spPr>
        <p:txBody>
          <a:bodyPr/>
          <a:lstStyle>
            <a:lvl1pPr>
              <a:defRPr sz="6000">
                <a:solidFill>
                  <a:srgbClr val="3D546A"/>
                </a:solidFill>
                <a:latin typeface="Skia Regular"/>
                <a:ea typeface="Skia Regular"/>
                <a:cs typeface="Skia Regular"/>
                <a:sym typeface="Skia Regular"/>
              </a:defRPr>
            </a:lvl1pPr>
          </a:lstStyle>
          <a:p>
            <a:pPr/>
            <a:r>
              <a:t>Learning with Stephanie</a:t>
            </a:r>
          </a:p>
        </p:txBody>
      </p:sp>
      <p:sp>
        <p:nvSpPr>
          <p:cNvPr id="134" name="College student…"/>
          <p:cNvSpPr txBox="1"/>
          <p:nvPr>
            <p:ph type="body" sz="half" idx="1"/>
          </p:nvPr>
        </p:nvSpPr>
        <p:spPr>
          <a:xfrm>
            <a:off x="431006" y="2590800"/>
            <a:ext cx="6773400" cy="6286500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3200">
                <a:solidFill>
                  <a:srgbClr val="3D546A"/>
                </a:solidFill>
              </a:defRPr>
            </a:pPr>
            <a:r>
              <a:t>College student</a:t>
            </a:r>
          </a:p>
          <a:p>
            <a:pPr marL="342900" indent="-342900">
              <a:defRPr sz="3200">
                <a:solidFill>
                  <a:srgbClr val="3D546A"/>
                </a:solidFill>
              </a:defRPr>
            </a:pPr>
            <a:r>
              <a:t>Living on her own for the first time and doesn’t know how to cook</a:t>
            </a:r>
          </a:p>
          <a:p>
            <a:pPr marL="342900" indent="-342900">
              <a:defRPr sz="3200">
                <a:solidFill>
                  <a:srgbClr val="3D546A"/>
                </a:solidFill>
              </a:defRPr>
            </a:pPr>
            <a:r>
              <a:t> Can’t afford classes, her family is too far away, and she has school work to get done.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D6D6D6"/>
            </a:gs>
            <a:gs pos="100000">
              <a:srgbClr val="FFFFFF"/>
            </a:gs>
          </a:gsLst>
          <a:lin ang="2781115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essons When You Need It"/>
          <p:cNvSpPr txBox="1"/>
          <p:nvPr>
            <p:ph type="title"/>
          </p:nvPr>
        </p:nvSpPr>
        <p:spPr>
          <a:xfrm>
            <a:off x="-7178" y="254000"/>
            <a:ext cx="13019156" cy="2159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</p:spPr>
        <p:txBody>
          <a:bodyPr/>
          <a:lstStyle>
            <a:lvl1pPr>
              <a:defRPr sz="6000">
                <a:solidFill>
                  <a:srgbClr val="3D546A"/>
                </a:solidFill>
                <a:latin typeface="Skia Regular"/>
                <a:ea typeface="Skia Regular"/>
                <a:cs typeface="Skia Regular"/>
                <a:sym typeface="Skia Regular"/>
              </a:defRPr>
            </a:lvl1pPr>
          </a:lstStyle>
          <a:p>
            <a:pPr/>
            <a:r>
              <a:t>Lessons When You Need It</a:t>
            </a:r>
          </a:p>
        </p:txBody>
      </p:sp>
      <p:sp>
        <p:nvSpPr>
          <p:cNvPr id="137" name="Don’t know what dicing means? Ask…"/>
          <p:cNvSpPr txBox="1"/>
          <p:nvPr>
            <p:ph type="body" idx="1"/>
          </p:nvPr>
        </p:nvSpPr>
        <p:spPr>
          <a:xfrm>
            <a:off x="431006" y="2590800"/>
            <a:ext cx="12278718" cy="6286500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3D546A"/>
                </a:solidFill>
              </a:defRPr>
            </a:pPr>
            <a:r>
              <a:t>Don’t know what dicing means? Ask</a:t>
            </a:r>
          </a:p>
          <a:p>
            <a:pPr>
              <a:defRPr sz="3600">
                <a:solidFill>
                  <a:srgbClr val="3D546A"/>
                </a:solidFill>
              </a:defRPr>
            </a:pPr>
            <a:r>
              <a:t>Not sure if you sautéed your onions enough? Too much? Ask for a picture of the result.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D6D6D6"/>
            </a:gs>
            <a:gs pos="100000">
              <a:srgbClr val="FFFFFF"/>
            </a:gs>
          </a:gsLst>
          <a:lin ang="2781115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ompetitive Analysis"/>
          <p:cNvSpPr txBox="1"/>
          <p:nvPr>
            <p:ph type="title"/>
          </p:nvPr>
        </p:nvSpPr>
        <p:spPr>
          <a:xfrm>
            <a:off x="-7178" y="254000"/>
            <a:ext cx="13019156" cy="2159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</p:spPr>
        <p:txBody>
          <a:bodyPr/>
          <a:lstStyle>
            <a:lvl1pPr>
              <a:defRPr sz="6000">
                <a:solidFill>
                  <a:srgbClr val="3D546A"/>
                </a:solidFill>
                <a:latin typeface="Skia Regular"/>
                <a:ea typeface="Skia Regular"/>
                <a:cs typeface="Skia Regular"/>
                <a:sym typeface="Skia Regular"/>
              </a:defRPr>
            </a:lvl1pPr>
          </a:lstStyle>
          <a:p>
            <a:pPr/>
            <a:r>
              <a:t>Competitive Analysis</a:t>
            </a:r>
          </a:p>
        </p:txBody>
      </p:sp>
      <p:graphicFrame>
        <p:nvGraphicFramePr>
          <p:cNvPr id="140" name="Table"/>
          <p:cNvGraphicFramePr/>
          <p:nvPr/>
        </p:nvGraphicFramePr>
        <p:xfrm>
          <a:off x="233413" y="2603500"/>
          <a:ext cx="12550674" cy="694005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629985"/>
                <a:gridCol w="1591179"/>
                <a:gridCol w="1545434"/>
                <a:gridCol w="1385562"/>
                <a:gridCol w="1344398"/>
                <a:gridCol w="1394994"/>
                <a:gridCol w="1382665"/>
                <a:gridCol w="1128000"/>
                <a:gridCol w="1135753"/>
              </a:tblGrid>
              <a:tr h="1154559">
                <a:tc>
                  <a:txBody>
                    <a:bodyPr/>
                    <a:lstStyle/>
                    <a:p>
                      <a:pPr defTabSz="914400">
                        <a:defRPr sz="17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Text To Speech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Voice Commands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Recipes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Bookmarks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Custom Recipes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Metric Conversion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Serving Size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Other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5455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Yes Chef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Microsoft Cognitive Services. Poor defaults. Long winded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Once enabled fails most of the time. Requires button press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Organized and Searchable Library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Yes. Empty list displayed poorly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Settings for metric measurements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Cannot adjust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7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55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SideChef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Long winded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Doesn't confirm commands. Slow to respond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Organized and Searchable Library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Yes, hard to find list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Premium Subscription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Small Text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5455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AllRecipes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Extensive User Created Library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7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55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Yummly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Aggregator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Does not change all ingredients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7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55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Helvetica Neue"/>
                        </a:rPr>
                        <a:t>Key Ingredient's Recipe Reader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Doesn't pace itself based on steps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Large Library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Have to use website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Subscription Required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Separate App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sym typeface="Helvetica Neue"/>
                        </a:rPr>
                        <a:t>Unknown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Expensive dedicated hardware.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D6D6D6"/>
            </a:gs>
            <a:gs pos="100000">
              <a:srgbClr val="FFFFFF"/>
            </a:gs>
          </a:gsLst>
          <a:lin ang="2781115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What Will Make Sizzle Successful"/>
          <p:cNvSpPr txBox="1"/>
          <p:nvPr>
            <p:ph type="title"/>
          </p:nvPr>
        </p:nvSpPr>
        <p:spPr>
          <a:xfrm>
            <a:off x="-7178" y="254000"/>
            <a:ext cx="13019156" cy="2159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</p:spPr>
        <p:txBody>
          <a:bodyPr/>
          <a:lstStyle>
            <a:lvl1pPr>
              <a:defRPr sz="6000">
                <a:solidFill>
                  <a:srgbClr val="3D546A"/>
                </a:solidFill>
                <a:latin typeface="Skia Regular"/>
                <a:ea typeface="Skia Regular"/>
                <a:cs typeface="Skia Regular"/>
                <a:sym typeface="Skia Regular"/>
              </a:defRPr>
            </a:lvl1pPr>
          </a:lstStyle>
          <a:p>
            <a:pPr/>
            <a:r>
              <a:t>What Will Make Sizzle Successful</a:t>
            </a:r>
          </a:p>
        </p:txBody>
      </p:sp>
      <p:sp>
        <p:nvSpPr>
          <p:cNvPr id="143" name="A voice interface as a core feature and not an after thought…"/>
          <p:cNvSpPr txBox="1"/>
          <p:nvPr>
            <p:ph type="body" idx="1"/>
          </p:nvPr>
        </p:nvSpPr>
        <p:spPr>
          <a:xfrm>
            <a:off x="431006" y="2590800"/>
            <a:ext cx="12278718" cy="6286500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3D546A"/>
                </a:solidFill>
              </a:defRPr>
            </a:pPr>
            <a:r>
              <a:t>A voice interface as a core feature and not an after thought</a:t>
            </a:r>
          </a:p>
          <a:p>
            <a:pPr lvl="1">
              <a:defRPr sz="3600">
                <a:solidFill>
                  <a:srgbClr val="3D546A"/>
                </a:solidFill>
              </a:defRPr>
            </a:pPr>
            <a:r>
              <a:t>Concise steps that can easily be followed.</a:t>
            </a:r>
          </a:p>
          <a:p>
            <a:pPr lvl="1">
              <a:defRPr sz="3600">
                <a:solidFill>
                  <a:srgbClr val="3D546A"/>
                </a:solidFill>
              </a:defRPr>
            </a:pPr>
            <a:r>
              <a:t>Intelligent commands to navigate the instructions.</a:t>
            </a:r>
          </a:p>
          <a:p>
            <a:pPr lvl="1">
              <a:defRPr sz="3600">
                <a:solidFill>
                  <a:srgbClr val="3D546A"/>
                </a:solidFill>
              </a:defRPr>
            </a:pPr>
            <a:r>
              <a:t>As much or as little information as the user needs at the moment.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D6D6D6"/>
            </a:gs>
            <a:gs pos="100000">
              <a:srgbClr val="FFFFFF"/>
            </a:gs>
          </a:gsLst>
          <a:lin ang="2781115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rototype"/>
          <p:cNvSpPr txBox="1"/>
          <p:nvPr>
            <p:ph type="title"/>
          </p:nvPr>
        </p:nvSpPr>
        <p:spPr>
          <a:xfrm>
            <a:off x="-7178" y="254000"/>
            <a:ext cx="13019156" cy="2159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</p:spPr>
        <p:txBody>
          <a:bodyPr/>
          <a:lstStyle>
            <a:lvl1pPr>
              <a:defRPr sz="6000">
                <a:solidFill>
                  <a:srgbClr val="3D546A"/>
                </a:solidFill>
                <a:latin typeface="Skia Regular"/>
                <a:ea typeface="Skia Regular"/>
                <a:cs typeface="Skia Regular"/>
                <a:sym typeface="Skia Regular"/>
              </a:defRPr>
            </a:lvl1pPr>
          </a:lstStyle>
          <a:p>
            <a:pPr/>
            <a:r>
              <a:t>Prototype</a:t>
            </a:r>
          </a:p>
        </p:txBody>
      </p:sp>
      <p:pic>
        <p:nvPicPr>
          <p:cNvPr id="146" name="IMG_0112.jpg" descr="IMG_01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694" y="2587018"/>
            <a:ext cx="3551106" cy="6962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G_0110.jpg" descr="IMG_011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89314" y="2584814"/>
            <a:ext cx="3563892" cy="6966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G_0111.jpg" descr="IMG_011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2701" y="2588067"/>
            <a:ext cx="3551106" cy="6960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