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527" r:id="rId5"/>
    <p:sldId id="528" r:id="rId6"/>
    <p:sldId id="529" r:id="rId7"/>
    <p:sldId id="530" r:id="rId8"/>
    <p:sldId id="531" r:id="rId9"/>
    <p:sldId id="532" r:id="rId10"/>
    <p:sldId id="535" r:id="rId11"/>
    <p:sldId id="533" r:id="rId12"/>
    <p:sldId id="536" r:id="rId13"/>
    <p:sldId id="538" r:id="rId14"/>
    <p:sldId id="537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300"/>
    <a:srgbClr val="405F83"/>
    <a:srgbClr val="70A0D7"/>
    <a:srgbClr val="389BC8"/>
    <a:srgbClr val="2C7CA0"/>
    <a:srgbClr val="FF733C"/>
    <a:srgbClr val="FFDA70"/>
    <a:srgbClr val="FFC800"/>
    <a:srgbClr val="FFAA00"/>
    <a:srgbClr val="0A7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117" d="100"/>
          <a:sy n="117" d="100"/>
        </p:scale>
        <p:origin x="357" y="54"/>
      </p:cViewPr>
      <p:guideLst>
        <p:guide orient="horz" pos="2176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19" y="6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eakers%20and%20Gear\Git\Covid_CalFresh\Resources\Bottom%2010%20Counties%20By%20Infec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eakers%20and%20Gear\Git\Covid_CalFresh\Resources\Bottom%2010%20Counties%20By%20Infecti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neakers%20and%20Gear\Git\Covid_CalFresh\Resources\Bottom%2010%20Counties%20By%20Infectio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</a:t>
            </a:r>
            <a:r>
              <a:rPr lang="en-US" baseline="0"/>
              <a:t> Between COVID Infection and Rural Populations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663611888112352E-2"/>
          <c:y val="0.1497348484848485"/>
          <c:w val="0.85679232662597005"/>
          <c:h val="0.64619303268909556"/>
        </c:manualLayout>
      </c:layout>
      <c:barChart>
        <c:barDir val="col"/>
        <c:grouping val="percentStacked"/>
        <c:varyColors val="0"/>
        <c:ser>
          <c:idx val="1"/>
          <c:order val="1"/>
          <c:tx>
            <c:strRef>
              <c:f>'Bottom 10 Counties By Infection'!$C$14</c:f>
              <c:strCache>
                <c:ptCount val="1"/>
                <c:pt idx="0">
                  <c:v> Total Cases 14 - Months 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Infection'!$A$15:$A$24</c:f>
              <c:strCache>
                <c:ptCount val="10"/>
                <c:pt idx="0">
                  <c:v>Sierra</c:v>
                </c:pt>
                <c:pt idx="1">
                  <c:v>Alpine</c:v>
                </c:pt>
                <c:pt idx="2">
                  <c:v>Trinity</c:v>
                </c:pt>
                <c:pt idx="3">
                  <c:v>Modoc</c:v>
                </c:pt>
                <c:pt idx="4">
                  <c:v>Mariposa</c:v>
                </c:pt>
                <c:pt idx="5">
                  <c:v>Plumas</c:v>
                </c:pt>
                <c:pt idx="6">
                  <c:v>Del Norte</c:v>
                </c:pt>
                <c:pt idx="7">
                  <c:v>Inyo</c:v>
                </c:pt>
                <c:pt idx="8">
                  <c:v>Mono</c:v>
                </c:pt>
                <c:pt idx="9">
                  <c:v>Siskiyou</c:v>
                </c:pt>
              </c:strCache>
            </c:strRef>
          </c:cat>
          <c:val>
            <c:numRef>
              <c:f>'Bottom 10 Counties By Infection'!$C$15:$C$24</c:f>
              <c:numCache>
                <c:formatCode>_(* #,##0_);_(* \(#,##0\);_(* "-"??_);_(@_)</c:formatCode>
                <c:ptCount val="10"/>
                <c:pt idx="0">
                  <c:v>152</c:v>
                </c:pt>
                <c:pt idx="1">
                  <c:v>272</c:v>
                </c:pt>
                <c:pt idx="2">
                  <c:v>1029</c:v>
                </c:pt>
                <c:pt idx="3">
                  <c:v>1040</c:v>
                </c:pt>
                <c:pt idx="4">
                  <c:v>1476</c:v>
                </c:pt>
                <c:pt idx="5">
                  <c:v>1975</c:v>
                </c:pt>
                <c:pt idx="6">
                  <c:v>3576</c:v>
                </c:pt>
                <c:pt idx="7">
                  <c:v>3851</c:v>
                </c:pt>
                <c:pt idx="8">
                  <c:v>4526</c:v>
                </c:pt>
                <c:pt idx="9">
                  <c:v>5792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3E-4D59-B818-44B420CDED90}"/>
            </c:ext>
          </c:extLst>
        </c:ser>
        <c:ser>
          <c:idx val="2"/>
          <c:order val="2"/>
          <c:tx>
            <c:strRef>
              <c:f>'Bottom 10 Counties By Infection'!$D$14</c:f>
              <c:strCache>
                <c:ptCount val="1"/>
                <c:pt idx="0">
                  <c:v> 2019 Census Pop 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Infection'!$A$15:$A$24</c:f>
              <c:strCache>
                <c:ptCount val="10"/>
                <c:pt idx="0">
                  <c:v>Sierra</c:v>
                </c:pt>
                <c:pt idx="1">
                  <c:v>Alpine</c:v>
                </c:pt>
                <c:pt idx="2">
                  <c:v>Trinity</c:v>
                </c:pt>
                <c:pt idx="3">
                  <c:v>Modoc</c:v>
                </c:pt>
                <c:pt idx="4">
                  <c:v>Mariposa</c:v>
                </c:pt>
                <c:pt idx="5">
                  <c:v>Plumas</c:v>
                </c:pt>
                <c:pt idx="6">
                  <c:v>Del Norte</c:v>
                </c:pt>
                <c:pt idx="7">
                  <c:v>Inyo</c:v>
                </c:pt>
                <c:pt idx="8">
                  <c:v>Mono</c:v>
                </c:pt>
                <c:pt idx="9">
                  <c:v>Siskiyou</c:v>
                </c:pt>
              </c:strCache>
            </c:strRef>
          </c:cat>
          <c:val>
            <c:numRef>
              <c:f>'Bottom 10 Counties By Infection'!$D$15:$D$24</c:f>
              <c:numCache>
                <c:formatCode>_(* #,##0_);_(* \(#,##0\);_(* "-"??_);_(@_)</c:formatCode>
                <c:ptCount val="10"/>
                <c:pt idx="0">
                  <c:v>3005</c:v>
                </c:pt>
                <c:pt idx="1">
                  <c:v>1129</c:v>
                </c:pt>
                <c:pt idx="2">
                  <c:v>12285</c:v>
                </c:pt>
                <c:pt idx="3">
                  <c:v>8841</c:v>
                </c:pt>
                <c:pt idx="4">
                  <c:v>17203</c:v>
                </c:pt>
                <c:pt idx="5">
                  <c:v>18807</c:v>
                </c:pt>
                <c:pt idx="6">
                  <c:v>27812</c:v>
                </c:pt>
                <c:pt idx="7">
                  <c:v>18039</c:v>
                </c:pt>
                <c:pt idx="8">
                  <c:v>14444</c:v>
                </c:pt>
                <c:pt idx="9">
                  <c:v>43539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3E-4D59-B818-44B420CDED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402109840"/>
        <c:axId val="402110168"/>
      </c:barChart>
      <c:lineChart>
        <c:grouping val="stacked"/>
        <c:varyColors val="0"/>
        <c:ser>
          <c:idx val="0"/>
          <c:order val="0"/>
          <c:tx>
            <c:strRef>
              <c:f>'Bottom 10 Counties By Infection'!$B$14</c:f>
              <c:strCache>
                <c:ptCount val="1"/>
                <c:pt idx="0">
                  <c:v>Rate Of COVID Infection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ysClr val="window" lastClr="FFFFFF"/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0"/>
              <c:layout>
                <c:manualLayout>
                  <c:x val="-2.6106889329760869E-2"/>
                  <c:y val="-8.33616678596994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13E-4D59-B818-44B420CDED90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Infection'!$A$15:$A$24</c:f>
              <c:strCache>
                <c:ptCount val="10"/>
                <c:pt idx="0">
                  <c:v>Sierra</c:v>
                </c:pt>
                <c:pt idx="1">
                  <c:v>Alpine</c:v>
                </c:pt>
                <c:pt idx="2">
                  <c:v>Trinity</c:v>
                </c:pt>
                <c:pt idx="3">
                  <c:v>Modoc</c:v>
                </c:pt>
                <c:pt idx="4">
                  <c:v>Mariposa</c:v>
                </c:pt>
                <c:pt idx="5">
                  <c:v>Plumas</c:v>
                </c:pt>
                <c:pt idx="6">
                  <c:v>Del Norte</c:v>
                </c:pt>
                <c:pt idx="7">
                  <c:v>Inyo</c:v>
                </c:pt>
                <c:pt idx="8">
                  <c:v>Mono</c:v>
                </c:pt>
                <c:pt idx="9">
                  <c:v>Siskiyou</c:v>
                </c:pt>
              </c:strCache>
            </c:strRef>
          </c:cat>
          <c:val>
            <c:numRef>
              <c:f>'Bottom 10 Counties By Infection'!$B$15:$B$24</c:f>
              <c:numCache>
                <c:formatCode>0%</c:formatCode>
                <c:ptCount val="10"/>
                <c:pt idx="0">
                  <c:v>5.0999999999999997E-2</c:v>
                </c:pt>
                <c:pt idx="1">
                  <c:v>0.24099999999999999</c:v>
                </c:pt>
                <c:pt idx="2">
                  <c:v>8.4000000000000005E-2</c:v>
                </c:pt>
                <c:pt idx="3">
                  <c:v>0.11799999999999999</c:v>
                </c:pt>
                <c:pt idx="4">
                  <c:v>8.5999999999999993E-2</c:v>
                </c:pt>
                <c:pt idx="5">
                  <c:v>0.105</c:v>
                </c:pt>
                <c:pt idx="6">
                  <c:v>0.129</c:v>
                </c:pt>
                <c:pt idx="7">
                  <c:v>0.21299999999999999</c:v>
                </c:pt>
                <c:pt idx="8">
                  <c:v>0.313</c:v>
                </c:pt>
                <c:pt idx="9">
                  <c:v>0.13300000000000001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3E-4D59-B818-44B420CDED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04299088"/>
        <c:axId val="504300072"/>
      </c:lineChart>
      <c:catAx>
        <c:axId val="40210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</a:t>
                </a:r>
                <a:r>
                  <a:rPr lang="en-US" baseline="0"/>
                  <a:t> Least COVID Infected Counties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8103822220766054"/>
              <c:y val="0.86107283464566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10168"/>
        <c:crosses val="autoZero"/>
        <c:auto val="1"/>
        <c:lblAlgn val="ctr"/>
        <c:lblOffset val="100"/>
        <c:noMultiLvlLbl val="0"/>
      </c:catAx>
      <c:valAx>
        <c:axId val="40211016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09840"/>
        <c:crosses val="autoZero"/>
        <c:crossBetween val="between"/>
      </c:valAx>
      <c:valAx>
        <c:axId val="5043000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COVID</a:t>
                </a:r>
                <a:r>
                  <a:rPr lang="en-US" baseline="0"/>
                  <a:t> Infection Rate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299088"/>
        <c:crosses val="max"/>
        <c:crossBetween val="between"/>
      </c:valAx>
      <c:catAx>
        <c:axId val="504299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4300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</a:t>
            </a:r>
            <a:r>
              <a:rPr lang="en-US" baseline="0"/>
              <a:t> Between COVID Infection and Urban Populations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445645529914034E-2"/>
          <c:y val="0.14322467854178891"/>
          <c:w val="0.85732441890646116"/>
          <c:h val="0.64713729520064334"/>
        </c:manualLayout>
      </c:layout>
      <c:barChart>
        <c:barDir val="col"/>
        <c:grouping val="percentStacked"/>
        <c:varyColors val="0"/>
        <c:ser>
          <c:idx val="1"/>
          <c:order val="1"/>
          <c:tx>
            <c:strRef>
              <c:f>'Bottom 10 Counties By Infection'!$H$14</c:f>
              <c:strCache>
                <c:ptCount val="1"/>
                <c:pt idx="0">
                  <c:v>Total Cases 14 - Months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Infection'!$F$15:$F$24</c:f>
              <c:strCache>
                <c:ptCount val="10"/>
                <c:pt idx="0">
                  <c:v>Los Angeles</c:v>
                </c:pt>
                <c:pt idx="1">
                  <c:v>Riverside</c:v>
                </c:pt>
                <c:pt idx="2">
                  <c:v>San Bernardino</c:v>
                </c:pt>
                <c:pt idx="3">
                  <c:v>Orange</c:v>
                </c:pt>
                <c:pt idx="4">
                  <c:v>San Diego</c:v>
                </c:pt>
                <c:pt idx="5">
                  <c:v>Kern</c:v>
                </c:pt>
                <c:pt idx="6">
                  <c:v>Fresno</c:v>
                </c:pt>
                <c:pt idx="7">
                  <c:v>Sacramento</c:v>
                </c:pt>
                <c:pt idx="8">
                  <c:v>Alameda</c:v>
                </c:pt>
                <c:pt idx="9">
                  <c:v>Santa Clara</c:v>
                </c:pt>
              </c:strCache>
            </c:strRef>
          </c:cat>
          <c:val>
            <c:numRef>
              <c:f>'Bottom 10 Counties By Infection'!$H$15:$H$24</c:f>
              <c:numCache>
                <c:formatCode>_(* #,##0_);_(* \(#,##0\);_(* "-"??_);_(@_)</c:formatCode>
                <c:ptCount val="10"/>
                <c:pt idx="0">
                  <c:v>4661814</c:v>
                </c:pt>
                <c:pt idx="1">
                  <c:v>1074629</c:v>
                </c:pt>
                <c:pt idx="2">
                  <c:v>1066821</c:v>
                </c:pt>
                <c:pt idx="3">
                  <c:v>976937</c:v>
                </c:pt>
                <c:pt idx="4">
                  <c:v>930397</c:v>
                </c:pt>
                <c:pt idx="5">
                  <c:v>429970</c:v>
                </c:pt>
                <c:pt idx="6">
                  <c:v>393772</c:v>
                </c:pt>
                <c:pt idx="7">
                  <c:v>364271</c:v>
                </c:pt>
                <c:pt idx="8">
                  <c:v>321021</c:v>
                </c:pt>
                <c:pt idx="9">
                  <c:v>290620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C0-428C-9F03-0CF24C87F4E8}"/>
            </c:ext>
          </c:extLst>
        </c:ser>
        <c:ser>
          <c:idx val="2"/>
          <c:order val="2"/>
          <c:tx>
            <c:strRef>
              <c:f>'Bottom 10 Counties By Infection'!$I$14</c:f>
              <c:strCache>
                <c:ptCount val="1"/>
                <c:pt idx="0">
                  <c:v>2019 Census Pop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Infection'!$F$15:$F$24</c:f>
              <c:strCache>
                <c:ptCount val="10"/>
                <c:pt idx="0">
                  <c:v>Los Angeles</c:v>
                </c:pt>
                <c:pt idx="1">
                  <c:v>Riverside</c:v>
                </c:pt>
                <c:pt idx="2">
                  <c:v>San Bernardino</c:v>
                </c:pt>
                <c:pt idx="3">
                  <c:v>Orange</c:v>
                </c:pt>
                <c:pt idx="4">
                  <c:v>San Diego</c:v>
                </c:pt>
                <c:pt idx="5">
                  <c:v>Kern</c:v>
                </c:pt>
                <c:pt idx="6">
                  <c:v>Fresno</c:v>
                </c:pt>
                <c:pt idx="7">
                  <c:v>Sacramento</c:v>
                </c:pt>
                <c:pt idx="8">
                  <c:v>Alameda</c:v>
                </c:pt>
                <c:pt idx="9">
                  <c:v>Santa Clara</c:v>
                </c:pt>
              </c:strCache>
            </c:strRef>
          </c:cat>
          <c:val>
            <c:numRef>
              <c:f>'Bottom 10 Counties By Infection'!$I$15:$I$24</c:f>
              <c:numCache>
                <c:formatCode>_(* #,##0_);_(* \(#,##0\);_(* "-"??_);_(@_)</c:formatCode>
                <c:ptCount val="10"/>
                <c:pt idx="0">
                  <c:v>10039107</c:v>
                </c:pt>
                <c:pt idx="1">
                  <c:v>2470546</c:v>
                </c:pt>
                <c:pt idx="2">
                  <c:v>2180085</c:v>
                </c:pt>
                <c:pt idx="3">
                  <c:v>3175692</c:v>
                </c:pt>
                <c:pt idx="4">
                  <c:v>3338330</c:v>
                </c:pt>
                <c:pt idx="5">
                  <c:v>900202</c:v>
                </c:pt>
                <c:pt idx="6">
                  <c:v>999101</c:v>
                </c:pt>
                <c:pt idx="7">
                  <c:v>1552058</c:v>
                </c:pt>
                <c:pt idx="8">
                  <c:v>1671329</c:v>
                </c:pt>
                <c:pt idx="9">
                  <c:v>1927852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C0-428C-9F03-0CF24C87F4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402109840"/>
        <c:axId val="402110168"/>
      </c:barChart>
      <c:lineChart>
        <c:grouping val="stacked"/>
        <c:varyColors val="0"/>
        <c:ser>
          <c:idx val="0"/>
          <c:order val="0"/>
          <c:tx>
            <c:strRef>
              <c:f>'Bottom 10 Counties By Infection'!$G$14</c:f>
              <c:strCache>
                <c:ptCount val="1"/>
                <c:pt idx="0">
                  <c:v>Rate Of COVID Infection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ysClr val="window" lastClr="FFFFFF"/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Infection'!$F$15:$F$24</c:f>
              <c:strCache>
                <c:ptCount val="10"/>
                <c:pt idx="0">
                  <c:v>Los Angeles</c:v>
                </c:pt>
                <c:pt idx="1">
                  <c:v>Riverside</c:v>
                </c:pt>
                <c:pt idx="2">
                  <c:v>San Bernardino</c:v>
                </c:pt>
                <c:pt idx="3">
                  <c:v>Orange</c:v>
                </c:pt>
                <c:pt idx="4">
                  <c:v>San Diego</c:v>
                </c:pt>
                <c:pt idx="5">
                  <c:v>Kern</c:v>
                </c:pt>
                <c:pt idx="6">
                  <c:v>Fresno</c:v>
                </c:pt>
                <c:pt idx="7">
                  <c:v>Sacramento</c:v>
                </c:pt>
                <c:pt idx="8">
                  <c:v>Alameda</c:v>
                </c:pt>
                <c:pt idx="9">
                  <c:v>Santa Clara</c:v>
                </c:pt>
              </c:strCache>
            </c:strRef>
          </c:cat>
          <c:val>
            <c:numRef>
              <c:f>'Bottom 10 Counties By Infection'!$G$15:$G$24</c:f>
              <c:numCache>
                <c:formatCode>0%</c:formatCode>
                <c:ptCount val="10"/>
                <c:pt idx="0">
                  <c:v>0.46439999999999998</c:v>
                </c:pt>
                <c:pt idx="1">
                  <c:v>0.435</c:v>
                </c:pt>
                <c:pt idx="2">
                  <c:v>0.48930000000000001</c:v>
                </c:pt>
                <c:pt idx="3">
                  <c:v>0.30759999999999998</c:v>
                </c:pt>
                <c:pt idx="4">
                  <c:v>0.2787</c:v>
                </c:pt>
                <c:pt idx="5">
                  <c:v>0.47760000000000002</c:v>
                </c:pt>
                <c:pt idx="6">
                  <c:v>0.39410000000000001</c:v>
                </c:pt>
                <c:pt idx="7">
                  <c:v>0.23469999999999999</c:v>
                </c:pt>
                <c:pt idx="8">
                  <c:v>0.19209999999999999</c:v>
                </c:pt>
                <c:pt idx="9">
                  <c:v>0.1507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C0-428C-9F03-0CF24C87F4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04299088"/>
        <c:axId val="504300072"/>
      </c:lineChart>
      <c:catAx>
        <c:axId val="40210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</a:t>
                </a:r>
                <a:r>
                  <a:rPr lang="en-US" baseline="0"/>
                  <a:t> Most COVID Infected Counties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7490674652375783"/>
              <c:y val="0.867113108271456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10168"/>
        <c:crosses val="autoZero"/>
        <c:auto val="1"/>
        <c:lblAlgn val="ctr"/>
        <c:lblOffset val="100"/>
        <c:noMultiLvlLbl val="0"/>
      </c:catAx>
      <c:valAx>
        <c:axId val="40211016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09840"/>
        <c:crosses val="autoZero"/>
        <c:crossBetween val="between"/>
      </c:valAx>
      <c:valAx>
        <c:axId val="5043000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COVID</a:t>
                </a:r>
                <a:r>
                  <a:rPr lang="en-US" baseline="0"/>
                  <a:t> Infection Rate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299088"/>
        <c:crosses val="max"/>
        <c:crossBetween val="between"/>
      </c:valAx>
      <c:catAx>
        <c:axId val="504299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4300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Highest COVID Infection Rates By County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6587774226957439E-2"/>
          <c:y val="7.3203703703703701E-2"/>
          <c:w val="0.86185979301933102"/>
          <c:h val="0.80483318751822686"/>
        </c:manualLayout>
      </c:layout>
      <c:barChart>
        <c:barDir val="col"/>
        <c:grouping val="percentStacked"/>
        <c:varyColors val="0"/>
        <c:ser>
          <c:idx val="1"/>
          <c:order val="1"/>
          <c:tx>
            <c:strRef>
              <c:f>'Bottom 10 Counties By Infection'!$AB$1</c:f>
              <c:strCache>
                <c:ptCount val="1"/>
                <c:pt idx="0">
                  <c:v>Sum of Cases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 w="38100">
                <a:solidFill>
                  <a:srgbClr val="FFC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F06C-41B7-9441-8893BDBF120D}"/>
              </c:ext>
            </c:extLst>
          </c:dPt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Infection'!$Z$2:$Z$11</c:f>
              <c:strCache>
                <c:ptCount val="10"/>
                <c:pt idx="0">
                  <c:v>Imperial</c:v>
                </c:pt>
                <c:pt idx="1">
                  <c:v>Lassen</c:v>
                </c:pt>
                <c:pt idx="2">
                  <c:v>Kings</c:v>
                </c:pt>
                <c:pt idx="3">
                  <c:v>San Bernardino</c:v>
                </c:pt>
                <c:pt idx="4">
                  <c:v>Kern</c:v>
                </c:pt>
                <c:pt idx="5">
                  <c:v>Los Angeles</c:v>
                </c:pt>
                <c:pt idx="6">
                  <c:v>Tulare</c:v>
                </c:pt>
                <c:pt idx="7">
                  <c:v>Riverside</c:v>
                </c:pt>
                <c:pt idx="8">
                  <c:v>Merced</c:v>
                </c:pt>
                <c:pt idx="9">
                  <c:v>Stanislaus</c:v>
                </c:pt>
              </c:strCache>
            </c:strRef>
          </c:cat>
          <c:val>
            <c:numRef>
              <c:f>'Bottom 10 Counties By Infection'!$AB$2:$AB$11</c:f>
              <c:numCache>
                <c:formatCode>General</c:formatCode>
                <c:ptCount val="10"/>
                <c:pt idx="0">
                  <c:v>145274</c:v>
                </c:pt>
                <c:pt idx="1">
                  <c:v>20904</c:v>
                </c:pt>
                <c:pt idx="2">
                  <c:v>100711</c:v>
                </c:pt>
                <c:pt idx="3">
                  <c:v>1066821</c:v>
                </c:pt>
                <c:pt idx="4">
                  <c:v>429970</c:v>
                </c:pt>
                <c:pt idx="5">
                  <c:v>4661814</c:v>
                </c:pt>
                <c:pt idx="6">
                  <c:v>210330</c:v>
                </c:pt>
                <c:pt idx="7">
                  <c:v>1074629</c:v>
                </c:pt>
                <c:pt idx="8">
                  <c:v>118590</c:v>
                </c:pt>
                <c:pt idx="9">
                  <c:v>229638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6C-41B7-9441-8893BDBF120D}"/>
            </c:ext>
          </c:extLst>
        </c:ser>
        <c:ser>
          <c:idx val="2"/>
          <c:order val="2"/>
          <c:tx>
            <c:strRef>
              <c:f>'Bottom 10 Counties By Infection'!$AC$1</c:f>
              <c:strCache>
                <c:ptCount val="1"/>
                <c:pt idx="0">
                  <c:v>2019 Census Pop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38100">
                <a:solidFill>
                  <a:srgbClr val="FFC00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F06C-41B7-9441-8893BDBF120D}"/>
              </c:ext>
            </c:extLst>
          </c:dPt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Infection'!$Z$2:$Z$11</c:f>
              <c:strCache>
                <c:ptCount val="10"/>
                <c:pt idx="0">
                  <c:v>Imperial</c:v>
                </c:pt>
                <c:pt idx="1">
                  <c:v>Lassen</c:v>
                </c:pt>
                <c:pt idx="2">
                  <c:v>Kings</c:v>
                </c:pt>
                <c:pt idx="3">
                  <c:v>San Bernardino</c:v>
                </c:pt>
                <c:pt idx="4">
                  <c:v>Kern</c:v>
                </c:pt>
                <c:pt idx="5">
                  <c:v>Los Angeles</c:v>
                </c:pt>
                <c:pt idx="6">
                  <c:v>Tulare</c:v>
                </c:pt>
                <c:pt idx="7">
                  <c:v>Riverside</c:v>
                </c:pt>
                <c:pt idx="8">
                  <c:v>Merced</c:v>
                </c:pt>
                <c:pt idx="9">
                  <c:v>Stanislaus</c:v>
                </c:pt>
              </c:strCache>
            </c:strRef>
          </c:cat>
          <c:val>
            <c:numRef>
              <c:f>'Bottom 10 Counties By Infection'!$AC$2:$AC$11</c:f>
              <c:numCache>
                <c:formatCode>General</c:formatCode>
                <c:ptCount val="10"/>
                <c:pt idx="0">
                  <c:v>181215</c:v>
                </c:pt>
                <c:pt idx="1">
                  <c:v>30573</c:v>
                </c:pt>
                <c:pt idx="2">
                  <c:v>152940</c:v>
                </c:pt>
                <c:pt idx="3">
                  <c:v>2180085</c:v>
                </c:pt>
                <c:pt idx="4">
                  <c:v>900202</c:v>
                </c:pt>
                <c:pt idx="5">
                  <c:v>10039107</c:v>
                </c:pt>
                <c:pt idx="6">
                  <c:v>466195</c:v>
                </c:pt>
                <c:pt idx="7">
                  <c:v>2470546</c:v>
                </c:pt>
                <c:pt idx="8">
                  <c:v>277680</c:v>
                </c:pt>
                <c:pt idx="9">
                  <c:v>550660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6C-41B7-9441-8893BDBF120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402109840"/>
        <c:axId val="402110168"/>
      </c:barChart>
      <c:lineChart>
        <c:grouping val="stacked"/>
        <c:varyColors val="0"/>
        <c:ser>
          <c:idx val="0"/>
          <c:order val="0"/>
          <c:tx>
            <c:strRef>
              <c:f>'Bottom 10 Counties By Infection'!$AA$1</c:f>
              <c:strCache>
                <c:ptCount val="1"/>
                <c:pt idx="0">
                  <c:v>Rate Of Infection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solidFill>
                <a:sysClr val="window" lastClr="FFFFFF"/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10 Counties By Infection'!$Z$2:$Z$11</c:f>
              <c:strCache>
                <c:ptCount val="10"/>
                <c:pt idx="0">
                  <c:v>Imperial</c:v>
                </c:pt>
                <c:pt idx="1">
                  <c:v>Lassen</c:v>
                </c:pt>
                <c:pt idx="2">
                  <c:v>Kings</c:v>
                </c:pt>
                <c:pt idx="3">
                  <c:v>San Bernardino</c:v>
                </c:pt>
                <c:pt idx="4">
                  <c:v>Kern</c:v>
                </c:pt>
                <c:pt idx="5">
                  <c:v>Los Angeles</c:v>
                </c:pt>
                <c:pt idx="6">
                  <c:v>Tulare</c:v>
                </c:pt>
                <c:pt idx="7">
                  <c:v>Riverside</c:v>
                </c:pt>
                <c:pt idx="8">
                  <c:v>Merced</c:v>
                </c:pt>
                <c:pt idx="9">
                  <c:v>Stanislaus</c:v>
                </c:pt>
              </c:strCache>
            </c:strRef>
          </c:cat>
          <c:val>
            <c:numRef>
              <c:f>'Bottom 10 Counties By Infection'!$AA$2:$AA$11</c:f>
              <c:numCache>
                <c:formatCode>0%</c:formatCode>
                <c:ptCount val="10"/>
                <c:pt idx="0">
                  <c:v>0.80169999999999997</c:v>
                </c:pt>
                <c:pt idx="1">
                  <c:v>0.68369999999999997</c:v>
                </c:pt>
                <c:pt idx="2">
                  <c:v>0.65849999999999997</c:v>
                </c:pt>
                <c:pt idx="3">
                  <c:v>0.48930000000000001</c:v>
                </c:pt>
                <c:pt idx="4">
                  <c:v>0.47760000000000002</c:v>
                </c:pt>
                <c:pt idx="5">
                  <c:v>0.46439999999999998</c:v>
                </c:pt>
                <c:pt idx="6">
                  <c:v>0.45119999999999999</c:v>
                </c:pt>
                <c:pt idx="7">
                  <c:v>0.435</c:v>
                </c:pt>
                <c:pt idx="8">
                  <c:v>0.42709999999999998</c:v>
                </c:pt>
                <c:pt idx="9">
                  <c:v>0.41699999999999998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6C-41B7-9441-8893BDBF120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04299088"/>
        <c:axId val="504300072"/>
      </c:lineChart>
      <c:catAx>
        <c:axId val="40210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</a:t>
                </a:r>
                <a:r>
                  <a:rPr lang="en-US" baseline="0"/>
                  <a:t> Most COVID Infected Counties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8697552814045294"/>
              <c:y val="0.932080052493438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10168"/>
        <c:crosses val="autoZero"/>
        <c:auto val="1"/>
        <c:lblAlgn val="ctr"/>
        <c:lblOffset val="100"/>
        <c:noMultiLvlLbl val="0"/>
      </c:catAx>
      <c:valAx>
        <c:axId val="40211016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109840"/>
        <c:crosses val="autoZero"/>
        <c:crossBetween val="between"/>
      </c:valAx>
      <c:valAx>
        <c:axId val="5043000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COVID</a:t>
                </a:r>
                <a:r>
                  <a:rPr lang="en-US" baseline="0"/>
                  <a:t> Infection Rate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299088"/>
        <c:crosses val="max"/>
        <c:crossBetween val="between"/>
      </c:valAx>
      <c:catAx>
        <c:axId val="504299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4300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CF8C4-AE8F-43DE-9602-D1B2A7B6E4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A1263-B86C-4FD3-A66B-54EAA711AE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26BD-E17F-4764-AD4B-233F514BBAC8}" type="datetimeFigureOut">
              <a:rPr lang="en-US" smtClean="0"/>
              <a:t>5/7/2021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A9750-17D9-4C3D-AA6D-43C607E379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8F409-AD41-42D9-AB40-8EEFFE513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DAF53-FBBA-4F17-B20E-53978F21E7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6096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35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John:</a:t>
            </a:r>
          </a:p>
          <a:p>
            <a:r>
              <a:rPr lang="en-US" dirty="0"/>
              <a:t>The government shutdown policies had a direct and pronounced affect to the rise of unemployment and consequently CalFresh assistance.</a:t>
            </a:r>
          </a:p>
          <a:p>
            <a:endParaRPr lang="en-US" dirty="0"/>
          </a:p>
          <a:p>
            <a:r>
              <a:rPr lang="en-US" dirty="0"/>
              <a:t>As unemployment dropped, so did CalFresh in parallel; except late in 2020, where the two diverged</a:t>
            </a:r>
          </a:p>
          <a:p>
            <a:endParaRPr lang="en-US" dirty="0"/>
          </a:p>
          <a:p>
            <a:r>
              <a:rPr lang="en-US" dirty="0"/>
              <a:t>If we look back at Covid cases, we see there was an inflection point when COVID cases spiked, CalFresh did as well, with a delayed response.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6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0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5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48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7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DHall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3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DHall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98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John:</a:t>
            </a:r>
          </a:p>
          <a:p>
            <a:r>
              <a:rPr lang="en-US" dirty="0"/>
              <a:t>Our initial assumption was that COVID infection rates would contribute to the rise of CalFresh assistance. It did not – initially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3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gradFill>
          <a:gsLst>
            <a:gs pos="0">
              <a:srgbClr val="FF733C"/>
            </a:gs>
            <a:gs pos="54000">
              <a:srgbClr val="FF733C"/>
            </a:gs>
            <a:gs pos="100000">
              <a:srgbClr val="FF8C19"/>
            </a:gs>
          </a:gsLst>
          <a:lin ang="1932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1612" y="5791200"/>
            <a:ext cx="1659556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9000" b="-4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PowerPoint Infographics Sampler</a:t>
            </a:r>
          </a:p>
        </p:txBody>
      </p:sp>
      <p:grpSp>
        <p:nvGrpSpPr>
          <p:cNvPr id="9" name="Frame Lines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7242" cy="6858000"/>
            <a:chOff x="0" y="0"/>
            <a:chExt cx="12197242" cy="6858000"/>
          </a:xfrm>
        </p:grpSpPr>
        <p:grpSp>
          <p:nvGrpSpPr>
            <p:cNvPr id="10" name="Group 9"/>
            <p:cNvGrpSpPr/>
            <p:nvPr/>
          </p:nvGrpSpPr>
          <p:grpSpPr>
            <a:xfrm>
              <a:off x="0" y="0"/>
              <a:ext cx="12188825" cy="6858000"/>
              <a:chOff x="0" y="0"/>
              <a:chExt cx="12188825" cy="6858000"/>
            </a:xfrm>
          </p:grpSpPr>
          <p:cxnSp>
            <p:nvCxnSpPr>
              <p:cNvPr id="12" name="Straight Connector 11" descr="White horizontal divider line."/>
              <p:cNvCxnSpPr/>
              <p:nvPr/>
            </p:nvCxnSpPr>
            <p:spPr>
              <a:xfrm>
                <a:off x="0" y="3454399"/>
                <a:ext cx="12188825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 descr="White vertical divider line."/>
              <p:cNvCxnSpPr/>
              <p:nvPr/>
            </p:nvCxnSpPr>
            <p:spPr>
              <a:xfrm>
                <a:off x="6099495" y="0"/>
                <a:ext cx="0" cy="68580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White Boarder" descr="White boarder line."/>
            <p:cNvSpPr/>
            <p:nvPr/>
          </p:nvSpPr>
          <p:spPr>
            <a:xfrm>
              <a:off x="8417" y="0"/>
              <a:ext cx="12188825" cy="6858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165F28E-F19F-4245-B2B4-BD42B4CF790E}"/>
              </a:ext>
            </a:extLst>
          </p:cNvPr>
          <p:cNvSpPr/>
          <p:nvPr/>
        </p:nvSpPr>
        <p:spPr>
          <a:xfrm>
            <a:off x="-9054" y="0"/>
            <a:ext cx="6089904" cy="344423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EF1468-AC3E-4F11-8E4A-B7299C0A4C6E}"/>
              </a:ext>
            </a:extLst>
          </p:cNvPr>
          <p:cNvSpPr/>
          <p:nvPr/>
        </p:nvSpPr>
        <p:spPr>
          <a:xfrm>
            <a:off x="6109803" y="3454399"/>
            <a:ext cx="6089904" cy="340359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19F75-1F0D-4C3C-80BE-15A8C22768DD}"/>
              </a:ext>
            </a:extLst>
          </p:cNvPr>
          <p:cNvSpPr/>
          <p:nvPr/>
        </p:nvSpPr>
        <p:spPr>
          <a:xfrm>
            <a:off x="-9054" y="3474720"/>
            <a:ext cx="6089904" cy="33832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791519-B59E-4454-9FFA-F521AE97BBC6}"/>
              </a:ext>
            </a:extLst>
          </p:cNvPr>
          <p:cNvSpPr/>
          <p:nvPr/>
        </p:nvSpPr>
        <p:spPr>
          <a:xfrm>
            <a:off x="6112267" y="0"/>
            <a:ext cx="6089904" cy="344423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2051" y="2468881"/>
            <a:ext cx="2286000" cy="45719"/>
          </a:xfrm>
          <a:prstGeom prst="rect">
            <a:avLst/>
          </a:prstGeom>
          <a:solidFill>
            <a:schemeClr val="tx1">
              <a:lumMod val="95000"/>
              <a:lumOff val="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7170" y="0"/>
            <a:ext cx="111407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600" b="1" dirty="0">
              <a:solidFill>
                <a:schemeClr val="bg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ea typeface="Arial Black" charset="0"/>
                <a:cs typeface="Times" panose="02020603050405020304" pitchFamily="18" charset="0"/>
              </a:rPr>
              <a:t>Project CalFresh</a:t>
            </a:r>
          </a:p>
          <a:p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Charting COVID-19 </a:t>
            </a:r>
          </a:p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Impact to California’s Food </a:t>
            </a:r>
          </a:p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Assistance Program (SNAP)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A06CA-6C83-42E3-9C5A-A03B11EFC844}"/>
              </a:ext>
            </a:extLst>
          </p:cNvPr>
          <p:cNvSpPr txBox="1"/>
          <p:nvPr/>
        </p:nvSpPr>
        <p:spPr>
          <a:xfrm>
            <a:off x="74612" y="6096000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1, 2021</a:t>
            </a:r>
          </a:p>
        </p:txBody>
      </p:sp>
    </p:spTree>
    <p:extLst>
      <p:ext uri="{BB962C8B-B14F-4D97-AF65-F5344CB8AC3E}">
        <p14:creationId xmlns:p14="http://schemas.microsoft.com/office/powerpoint/2010/main" val="65728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0CA502-6580-49A5-81C0-5E6A13D9B3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" y="2636044"/>
            <a:ext cx="5384800" cy="302894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75E2B-BE0E-432E-9D29-4C91FC032315}"/>
              </a:ext>
            </a:extLst>
          </p:cNvPr>
          <p:cNvSpPr txBox="1"/>
          <p:nvPr/>
        </p:nvSpPr>
        <p:spPr>
          <a:xfrm>
            <a:off x="6191250" y="1716626"/>
            <a:ext cx="5562600" cy="429768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i="1" dirty="0">
                <a:solidFill>
                  <a:schemeClr val="tx2"/>
                </a:solidFill>
              </a:rPr>
              <a:t>COVID-19 cases did affect </a:t>
            </a:r>
            <a:br>
              <a:rPr lang="en-US" sz="3600" i="1" dirty="0">
                <a:solidFill>
                  <a:schemeClr val="tx2"/>
                </a:solidFill>
              </a:rPr>
            </a:br>
            <a:r>
              <a:rPr lang="en-US" sz="3600" i="1" dirty="0">
                <a:solidFill>
                  <a:schemeClr val="tx2"/>
                </a:solidFill>
              </a:rPr>
              <a:t>CalFresh aid, but not until </a:t>
            </a:r>
            <a:br>
              <a:rPr lang="en-US" sz="3600" i="1" dirty="0">
                <a:solidFill>
                  <a:schemeClr val="tx2"/>
                </a:solidFill>
              </a:rPr>
            </a:br>
            <a:r>
              <a:rPr lang="en-US" sz="3600" i="1" dirty="0">
                <a:solidFill>
                  <a:schemeClr val="tx2"/>
                </a:solidFill>
              </a:rPr>
              <a:t>the second-wave spike in </a:t>
            </a:r>
            <a:br>
              <a:rPr lang="en-US" sz="3600" i="1" dirty="0">
                <a:solidFill>
                  <a:schemeClr val="tx2"/>
                </a:solidFill>
              </a:rPr>
            </a:br>
            <a:r>
              <a:rPr lang="en-US" sz="3600" i="1" dirty="0">
                <a:solidFill>
                  <a:schemeClr val="tx2"/>
                </a:solidFill>
              </a:rPr>
              <a:t>the Fall of 2020.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B8DB-AA7C-41EC-A1A7-673C178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405F83"/>
                </a:solidFill>
              </a:rPr>
              <a:t>Conclusion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0B46487-9DDD-4170-8DBE-60AC36E0B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Policies had immediate affect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4752B95-F18F-40A5-93FC-10FD8AC640DB}"/>
              </a:ext>
            </a:extLst>
          </p:cNvPr>
          <p:cNvSpPr txBox="1">
            <a:spLocks/>
          </p:cNvSpPr>
          <p:nvPr/>
        </p:nvSpPr>
        <p:spPr>
          <a:xfrm>
            <a:off x="609440" y="5867400"/>
            <a:ext cx="10514171" cy="6397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3200" b="1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1pPr>
            <a:lvl2pPr marL="60949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700" b="1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2pPr>
            <a:lvl3pPr marL="1218987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400" b="1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100" b="1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100" b="1" kern="1200">
                <a:solidFill>
                  <a:srgbClr val="70A0D7"/>
                </a:solidFill>
                <a:latin typeface="Arial"/>
                <a:ea typeface="+mn-ea"/>
                <a:cs typeface="Arial"/>
              </a:defRPr>
            </a:lvl5pPr>
            <a:lvl6pPr marL="304746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</a:rPr>
              <a:t>Inflection point for CalFresh enrollment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1564142-2C8F-4C9D-A6C2-57582C331254}"/>
              </a:ext>
            </a:extLst>
          </p:cNvPr>
          <p:cNvSpPr/>
          <p:nvPr/>
        </p:nvSpPr>
        <p:spPr>
          <a:xfrm rot="19995658">
            <a:off x="4098278" y="3830636"/>
            <a:ext cx="457200" cy="381000"/>
          </a:xfrm>
          <a:prstGeom prst="rightArrow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EE7A3E6-5AB1-422B-A8A4-A6EAB2F6E21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91250" y="2635151"/>
            <a:ext cx="5387975" cy="3030735"/>
          </a:xfrm>
        </p:spPr>
      </p:pic>
    </p:spTree>
    <p:extLst>
      <p:ext uri="{BB962C8B-B14F-4D97-AF65-F5344CB8AC3E}">
        <p14:creationId xmlns:p14="http://schemas.microsoft.com/office/powerpoint/2010/main" val="41721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build="p"/>
      <p:bldP spid="33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FDBC-73A1-4F58-9E07-C286C974B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405F83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750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B8DB-AA7C-41EC-A1A7-673C178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405F83"/>
                </a:solidFill>
              </a:rPr>
              <a:t>Introduction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0EFCD124-5D28-4152-9127-D227F5F7D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405F83"/>
                </a:solidFill>
              </a:rPr>
              <a:t>Project 1 - CalFresh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394AE-BBB3-4246-AB58-7ECE46AF2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405F83"/>
                </a:solidFill>
              </a:rPr>
              <a:t>Research Question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E521BC-78A9-4AE7-BD91-886A25CA85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 of COVID-19, unemployment and rise of CalFresh enrollment overtime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Focus: California and its 58 counties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Data: CA Dept of Social Services (CalFresh), US Census data &amp; NY Times US counties information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presented provides an accurate picture rather than  precise one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8D7022D-76A7-4EC0-8D6D-DB2F6902F319}"/>
              </a:ext>
            </a:extLst>
          </p:cNvPr>
          <p:cNvGrpSpPr/>
          <p:nvPr/>
        </p:nvGrpSpPr>
        <p:grpSpPr>
          <a:xfrm>
            <a:off x="6399212" y="1447800"/>
            <a:ext cx="4879881" cy="4750372"/>
            <a:chOff x="6399212" y="1447800"/>
            <a:chExt cx="4879881" cy="475037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643474F-91DC-4393-B918-CE3CD6D5227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412" y="6198172"/>
              <a:ext cx="1374681" cy="0"/>
            </a:xfrm>
            <a:prstGeom prst="straightConnector1">
              <a:avLst/>
            </a:prstGeom>
            <a:ln w="22225">
              <a:gradFill>
                <a:gsLst>
                  <a:gs pos="15000">
                    <a:schemeClr val="bg1"/>
                  </a:gs>
                  <a:gs pos="74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9AC61E0-1484-4289-B83E-AB9BEFF2923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399212" y="1447800"/>
              <a:ext cx="1374681" cy="0"/>
            </a:xfrm>
            <a:prstGeom prst="straightConnector1">
              <a:avLst/>
            </a:prstGeom>
            <a:ln w="22225">
              <a:gradFill>
                <a:gsLst>
                  <a:gs pos="15000">
                    <a:schemeClr val="bg1"/>
                  </a:gs>
                  <a:gs pos="74000">
                    <a:schemeClr val="bg1">
                      <a:lumMod val="75000"/>
                    </a:schemeClr>
                  </a:gs>
                  <a:gs pos="83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256B1AD-8663-4121-B222-FC70C73A7C8C}"/>
              </a:ext>
            </a:extLst>
          </p:cNvPr>
          <p:cNvGrpSpPr/>
          <p:nvPr/>
        </p:nvGrpSpPr>
        <p:grpSpPr>
          <a:xfrm>
            <a:off x="6932612" y="2279109"/>
            <a:ext cx="3255264" cy="3525012"/>
            <a:chOff x="10715180" y="2798064"/>
            <a:chExt cx="3255264" cy="35250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DB95DC5-BB43-4513-B649-E918B4D791CA}"/>
                </a:ext>
              </a:extLst>
            </p:cNvPr>
            <p:cNvSpPr/>
            <p:nvPr/>
          </p:nvSpPr>
          <p:spPr>
            <a:xfrm>
              <a:off x="10850880" y="3927348"/>
              <a:ext cx="762000" cy="762000"/>
            </a:xfrm>
            <a:prstGeom prst="ellipse">
              <a:avLst/>
            </a:prstGeom>
            <a:solidFill>
              <a:srgbClr val="389BC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A2188CE-2E7F-4F6C-85A8-38564773546F}"/>
                </a:ext>
              </a:extLst>
            </p:cNvPr>
            <p:cNvSpPr/>
            <p:nvPr/>
          </p:nvSpPr>
          <p:spPr>
            <a:xfrm>
              <a:off x="11829288" y="3927348"/>
              <a:ext cx="762000" cy="762000"/>
            </a:xfrm>
            <a:prstGeom prst="ellipse">
              <a:avLst/>
            </a:prstGeom>
            <a:solidFill>
              <a:srgbClr val="389BC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BEF020-23E2-40BF-8E6F-59C42F99D87B}"/>
                </a:ext>
              </a:extLst>
            </p:cNvPr>
            <p:cNvSpPr/>
            <p:nvPr/>
          </p:nvSpPr>
          <p:spPr>
            <a:xfrm>
              <a:off x="10715180" y="4265676"/>
              <a:ext cx="3255264" cy="2057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2C7C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C42C67-22B1-49E0-9977-F9AF3CC4FAAE}"/>
                </a:ext>
              </a:extLst>
            </p:cNvPr>
            <p:cNvCxnSpPr>
              <a:cxnSpLocks/>
            </p:cNvCxnSpPr>
            <p:nvPr/>
          </p:nvCxnSpPr>
          <p:spPr>
            <a:xfrm>
              <a:off x="10924032" y="6185472"/>
              <a:ext cx="1261872" cy="0"/>
            </a:xfrm>
            <a:prstGeom prst="line">
              <a:avLst/>
            </a:prstGeom>
            <a:ln w="28575">
              <a:solidFill>
                <a:srgbClr val="2C7C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BB8B81-8C6F-476D-9B15-6A33C9846068}"/>
                </a:ext>
              </a:extLst>
            </p:cNvPr>
            <p:cNvSpPr/>
            <p:nvPr/>
          </p:nvSpPr>
          <p:spPr>
            <a:xfrm>
              <a:off x="13027152" y="5966460"/>
              <a:ext cx="137160" cy="137160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F1E8C3-A9D3-447C-8A24-3746A82B6C5A}"/>
                </a:ext>
              </a:extLst>
            </p:cNvPr>
            <p:cNvSpPr/>
            <p:nvPr/>
          </p:nvSpPr>
          <p:spPr>
            <a:xfrm>
              <a:off x="13264423" y="5966460"/>
              <a:ext cx="137160" cy="137160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566EAA-CC52-4CF3-B773-2196FAE30C53}"/>
                </a:ext>
              </a:extLst>
            </p:cNvPr>
            <p:cNvSpPr/>
            <p:nvPr/>
          </p:nvSpPr>
          <p:spPr>
            <a:xfrm>
              <a:off x="13501693" y="5966460"/>
              <a:ext cx="137160" cy="137160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D1784A-950C-410C-9CB8-0BB19BD5C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0420" y="3378708"/>
              <a:ext cx="502920" cy="502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9E8B8F1-6683-499C-A0EC-1F71176A5B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58828" y="3378708"/>
              <a:ext cx="502920" cy="502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EDD2EFC-1506-4109-8DA3-A9522C4DD588}"/>
                </a:ext>
              </a:extLst>
            </p:cNvPr>
            <p:cNvSpPr/>
            <p:nvPr/>
          </p:nvSpPr>
          <p:spPr>
            <a:xfrm>
              <a:off x="11061192" y="5472240"/>
              <a:ext cx="137160" cy="713232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A374BE-1C39-4666-8737-B4C5FBFB9A8D}"/>
                </a:ext>
              </a:extLst>
            </p:cNvPr>
            <p:cNvSpPr/>
            <p:nvPr/>
          </p:nvSpPr>
          <p:spPr>
            <a:xfrm>
              <a:off x="11903708" y="5472240"/>
              <a:ext cx="137160" cy="713232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E1DC1B-9429-41F8-8531-67926BC71045}"/>
                </a:ext>
              </a:extLst>
            </p:cNvPr>
            <p:cNvSpPr/>
            <p:nvPr/>
          </p:nvSpPr>
          <p:spPr>
            <a:xfrm>
              <a:off x="11708861" y="5325936"/>
              <a:ext cx="137160" cy="859536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7A947B-FB62-4EED-B047-382A7839261C}"/>
                </a:ext>
              </a:extLst>
            </p:cNvPr>
            <p:cNvSpPr/>
            <p:nvPr/>
          </p:nvSpPr>
          <p:spPr>
            <a:xfrm>
              <a:off x="11273406" y="5325936"/>
              <a:ext cx="137160" cy="859536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BF6015-60D2-46BC-A11E-B9D29300D7FD}"/>
                </a:ext>
              </a:extLst>
            </p:cNvPr>
            <p:cNvSpPr/>
            <p:nvPr/>
          </p:nvSpPr>
          <p:spPr>
            <a:xfrm>
              <a:off x="11489585" y="5042472"/>
              <a:ext cx="137160" cy="1143000"/>
            </a:xfrm>
            <a:prstGeom prst="rect">
              <a:avLst/>
            </a:prstGeom>
            <a:solidFill>
              <a:srgbClr val="389BC8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4C45F-BFA6-498D-BCC3-498C5F157A0E}"/>
                </a:ext>
              </a:extLst>
            </p:cNvPr>
            <p:cNvSpPr/>
            <p:nvPr/>
          </p:nvSpPr>
          <p:spPr>
            <a:xfrm>
              <a:off x="12453105" y="4492752"/>
              <a:ext cx="137160" cy="13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67218B-5067-430E-9CFE-28F4DEEFF987}"/>
                </a:ext>
              </a:extLst>
            </p:cNvPr>
            <p:cNvSpPr/>
            <p:nvPr/>
          </p:nvSpPr>
          <p:spPr>
            <a:xfrm>
              <a:off x="12690376" y="4492752"/>
              <a:ext cx="137160" cy="137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C8EB5D-EA9F-4ADD-BB35-F55EF9A4B39C}"/>
                </a:ext>
              </a:extLst>
            </p:cNvPr>
            <p:cNvCxnSpPr/>
            <p:nvPr/>
          </p:nvCxnSpPr>
          <p:spPr>
            <a:xfrm>
              <a:off x="10867580" y="4914900"/>
              <a:ext cx="54298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0F65B26-F92A-4551-A1AC-DE90B15FAB90}"/>
                </a:ext>
              </a:extLst>
            </p:cNvPr>
            <p:cNvCxnSpPr/>
            <p:nvPr/>
          </p:nvCxnSpPr>
          <p:spPr>
            <a:xfrm>
              <a:off x="10867580" y="4745736"/>
              <a:ext cx="54298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F1D4CCC-BF41-4A2A-A91F-BB3E1B5934F1}"/>
                </a:ext>
              </a:extLst>
            </p:cNvPr>
            <p:cNvSpPr/>
            <p:nvPr/>
          </p:nvSpPr>
          <p:spPr>
            <a:xfrm>
              <a:off x="10880655" y="4525002"/>
              <a:ext cx="969540" cy="364444"/>
            </a:xfrm>
            <a:custGeom>
              <a:avLst/>
              <a:gdLst>
                <a:gd name="connsiteX0" fmla="*/ 0 w 969540"/>
                <a:gd name="connsiteY0" fmla="*/ 32165 h 395168"/>
                <a:gd name="connsiteX1" fmla="*/ 0 w 969540"/>
                <a:gd name="connsiteY1" fmla="*/ 32165 h 395168"/>
                <a:gd name="connsiteX2" fmla="*/ 73520 w 969540"/>
                <a:gd name="connsiteY2" fmla="*/ 27570 h 395168"/>
                <a:gd name="connsiteX3" fmla="*/ 119470 w 969540"/>
                <a:gd name="connsiteY3" fmla="*/ 22975 h 395168"/>
                <a:gd name="connsiteX4" fmla="*/ 174609 w 969540"/>
                <a:gd name="connsiteY4" fmla="*/ 18380 h 395168"/>
                <a:gd name="connsiteX5" fmla="*/ 349219 w 969540"/>
                <a:gd name="connsiteY5" fmla="*/ 13785 h 395168"/>
                <a:gd name="connsiteX6" fmla="*/ 390573 w 969540"/>
                <a:gd name="connsiteY6" fmla="*/ 9190 h 395168"/>
                <a:gd name="connsiteX7" fmla="*/ 413548 w 969540"/>
                <a:gd name="connsiteY7" fmla="*/ 4595 h 395168"/>
                <a:gd name="connsiteX8" fmla="*/ 514638 w 969540"/>
                <a:gd name="connsiteY8" fmla="*/ 0 h 395168"/>
                <a:gd name="connsiteX9" fmla="*/ 546802 w 969540"/>
                <a:gd name="connsiteY9" fmla="*/ 4595 h 395168"/>
                <a:gd name="connsiteX10" fmla="*/ 707627 w 969540"/>
                <a:gd name="connsiteY10" fmla="*/ 395168 h 395168"/>
                <a:gd name="connsiteX11" fmla="*/ 804121 w 969540"/>
                <a:gd name="connsiteY11" fmla="*/ 188394 h 395168"/>
                <a:gd name="connsiteX12" fmla="*/ 969540 w 969540"/>
                <a:gd name="connsiteY12" fmla="*/ 192989 h 395168"/>
                <a:gd name="connsiteX0" fmla="*/ 0 w 969540"/>
                <a:gd name="connsiteY0" fmla="*/ 32165 h 395168"/>
                <a:gd name="connsiteX1" fmla="*/ 0 w 969540"/>
                <a:gd name="connsiteY1" fmla="*/ 32165 h 395168"/>
                <a:gd name="connsiteX2" fmla="*/ 73520 w 969540"/>
                <a:gd name="connsiteY2" fmla="*/ 27570 h 395168"/>
                <a:gd name="connsiteX3" fmla="*/ 119470 w 969540"/>
                <a:gd name="connsiteY3" fmla="*/ 22975 h 395168"/>
                <a:gd name="connsiteX4" fmla="*/ 349219 w 969540"/>
                <a:gd name="connsiteY4" fmla="*/ 13785 h 395168"/>
                <a:gd name="connsiteX5" fmla="*/ 390573 w 969540"/>
                <a:gd name="connsiteY5" fmla="*/ 9190 h 395168"/>
                <a:gd name="connsiteX6" fmla="*/ 413548 w 969540"/>
                <a:gd name="connsiteY6" fmla="*/ 4595 h 395168"/>
                <a:gd name="connsiteX7" fmla="*/ 514638 w 969540"/>
                <a:gd name="connsiteY7" fmla="*/ 0 h 395168"/>
                <a:gd name="connsiteX8" fmla="*/ 546802 w 969540"/>
                <a:gd name="connsiteY8" fmla="*/ 4595 h 395168"/>
                <a:gd name="connsiteX9" fmla="*/ 707627 w 969540"/>
                <a:gd name="connsiteY9" fmla="*/ 395168 h 395168"/>
                <a:gd name="connsiteX10" fmla="*/ 804121 w 969540"/>
                <a:gd name="connsiteY10" fmla="*/ 188394 h 395168"/>
                <a:gd name="connsiteX11" fmla="*/ 969540 w 969540"/>
                <a:gd name="connsiteY11" fmla="*/ 192989 h 395168"/>
                <a:gd name="connsiteX0" fmla="*/ 0 w 969540"/>
                <a:gd name="connsiteY0" fmla="*/ 32165 h 395168"/>
                <a:gd name="connsiteX1" fmla="*/ 0 w 969540"/>
                <a:gd name="connsiteY1" fmla="*/ 32165 h 395168"/>
                <a:gd name="connsiteX2" fmla="*/ 73520 w 969540"/>
                <a:gd name="connsiteY2" fmla="*/ 27570 h 395168"/>
                <a:gd name="connsiteX3" fmla="*/ 119470 w 969540"/>
                <a:gd name="connsiteY3" fmla="*/ 22975 h 395168"/>
                <a:gd name="connsiteX4" fmla="*/ 390573 w 969540"/>
                <a:gd name="connsiteY4" fmla="*/ 9190 h 395168"/>
                <a:gd name="connsiteX5" fmla="*/ 413548 w 969540"/>
                <a:gd name="connsiteY5" fmla="*/ 4595 h 395168"/>
                <a:gd name="connsiteX6" fmla="*/ 514638 w 969540"/>
                <a:gd name="connsiteY6" fmla="*/ 0 h 395168"/>
                <a:gd name="connsiteX7" fmla="*/ 546802 w 969540"/>
                <a:gd name="connsiteY7" fmla="*/ 4595 h 395168"/>
                <a:gd name="connsiteX8" fmla="*/ 707627 w 969540"/>
                <a:gd name="connsiteY8" fmla="*/ 395168 h 395168"/>
                <a:gd name="connsiteX9" fmla="*/ 804121 w 969540"/>
                <a:gd name="connsiteY9" fmla="*/ 188394 h 395168"/>
                <a:gd name="connsiteX10" fmla="*/ 969540 w 969540"/>
                <a:gd name="connsiteY10" fmla="*/ 192989 h 395168"/>
                <a:gd name="connsiteX0" fmla="*/ 0 w 969540"/>
                <a:gd name="connsiteY0" fmla="*/ 32165 h 395168"/>
                <a:gd name="connsiteX1" fmla="*/ 0 w 969540"/>
                <a:gd name="connsiteY1" fmla="*/ 32165 h 395168"/>
                <a:gd name="connsiteX2" fmla="*/ 73520 w 969540"/>
                <a:gd name="connsiteY2" fmla="*/ 27570 h 395168"/>
                <a:gd name="connsiteX3" fmla="*/ 119470 w 969540"/>
                <a:gd name="connsiteY3" fmla="*/ 22975 h 395168"/>
                <a:gd name="connsiteX4" fmla="*/ 390573 w 969540"/>
                <a:gd name="connsiteY4" fmla="*/ 9190 h 395168"/>
                <a:gd name="connsiteX5" fmla="*/ 514638 w 969540"/>
                <a:gd name="connsiteY5" fmla="*/ 0 h 395168"/>
                <a:gd name="connsiteX6" fmla="*/ 546802 w 969540"/>
                <a:gd name="connsiteY6" fmla="*/ 4595 h 395168"/>
                <a:gd name="connsiteX7" fmla="*/ 707627 w 969540"/>
                <a:gd name="connsiteY7" fmla="*/ 395168 h 395168"/>
                <a:gd name="connsiteX8" fmla="*/ 804121 w 969540"/>
                <a:gd name="connsiteY8" fmla="*/ 188394 h 395168"/>
                <a:gd name="connsiteX9" fmla="*/ 969540 w 969540"/>
                <a:gd name="connsiteY9" fmla="*/ 192989 h 395168"/>
                <a:gd name="connsiteX0" fmla="*/ 0 w 969540"/>
                <a:gd name="connsiteY0" fmla="*/ 55662 h 418665"/>
                <a:gd name="connsiteX1" fmla="*/ 0 w 969540"/>
                <a:gd name="connsiteY1" fmla="*/ 55662 h 418665"/>
                <a:gd name="connsiteX2" fmla="*/ 73520 w 969540"/>
                <a:gd name="connsiteY2" fmla="*/ 51067 h 418665"/>
                <a:gd name="connsiteX3" fmla="*/ 119470 w 969540"/>
                <a:gd name="connsiteY3" fmla="*/ 46472 h 418665"/>
                <a:gd name="connsiteX4" fmla="*/ 390573 w 969540"/>
                <a:gd name="connsiteY4" fmla="*/ 32687 h 418665"/>
                <a:gd name="connsiteX5" fmla="*/ 546802 w 969540"/>
                <a:gd name="connsiteY5" fmla="*/ 28092 h 418665"/>
                <a:gd name="connsiteX6" fmla="*/ 707627 w 969540"/>
                <a:gd name="connsiteY6" fmla="*/ 418665 h 418665"/>
                <a:gd name="connsiteX7" fmla="*/ 804121 w 969540"/>
                <a:gd name="connsiteY7" fmla="*/ 211891 h 418665"/>
                <a:gd name="connsiteX8" fmla="*/ 969540 w 969540"/>
                <a:gd name="connsiteY8" fmla="*/ 216486 h 418665"/>
                <a:gd name="connsiteX0" fmla="*/ 0 w 969540"/>
                <a:gd name="connsiteY0" fmla="*/ 27570 h 390573"/>
                <a:gd name="connsiteX1" fmla="*/ 0 w 969540"/>
                <a:gd name="connsiteY1" fmla="*/ 27570 h 390573"/>
                <a:gd name="connsiteX2" fmla="*/ 73520 w 969540"/>
                <a:gd name="connsiteY2" fmla="*/ 22975 h 390573"/>
                <a:gd name="connsiteX3" fmla="*/ 119470 w 969540"/>
                <a:gd name="connsiteY3" fmla="*/ 18380 h 390573"/>
                <a:gd name="connsiteX4" fmla="*/ 546802 w 969540"/>
                <a:gd name="connsiteY4" fmla="*/ 0 h 390573"/>
                <a:gd name="connsiteX5" fmla="*/ 707627 w 969540"/>
                <a:gd name="connsiteY5" fmla="*/ 390573 h 390573"/>
                <a:gd name="connsiteX6" fmla="*/ 804121 w 969540"/>
                <a:gd name="connsiteY6" fmla="*/ 183799 h 390573"/>
                <a:gd name="connsiteX7" fmla="*/ 969540 w 969540"/>
                <a:gd name="connsiteY7" fmla="*/ 188394 h 390573"/>
                <a:gd name="connsiteX0" fmla="*/ 0 w 969540"/>
                <a:gd name="connsiteY0" fmla="*/ 50636 h 413639"/>
                <a:gd name="connsiteX1" fmla="*/ 0 w 969540"/>
                <a:gd name="connsiteY1" fmla="*/ 50636 h 413639"/>
                <a:gd name="connsiteX2" fmla="*/ 73520 w 969540"/>
                <a:gd name="connsiteY2" fmla="*/ 46041 h 413639"/>
                <a:gd name="connsiteX3" fmla="*/ 546802 w 969540"/>
                <a:gd name="connsiteY3" fmla="*/ 23066 h 413639"/>
                <a:gd name="connsiteX4" fmla="*/ 707627 w 969540"/>
                <a:gd name="connsiteY4" fmla="*/ 413639 h 413639"/>
                <a:gd name="connsiteX5" fmla="*/ 804121 w 969540"/>
                <a:gd name="connsiteY5" fmla="*/ 206865 h 413639"/>
                <a:gd name="connsiteX6" fmla="*/ 969540 w 969540"/>
                <a:gd name="connsiteY6" fmla="*/ 211460 h 413639"/>
                <a:gd name="connsiteX0" fmla="*/ 0 w 969540"/>
                <a:gd name="connsiteY0" fmla="*/ 49484 h 412487"/>
                <a:gd name="connsiteX1" fmla="*/ 0 w 969540"/>
                <a:gd name="connsiteY1" fmla="*/ 49484 h 412487"/>
                <a:gd name="connsiteX2" fmla="*/ 546802 w 969540"/>
                <a:gd name="connsiteY2" fmla="*/ 21914 h 412487"/>
                <a:gd name="connsiteX3" fmla="*/ 707627 w 969540"/>
                <a:gd name="connsiteY3" fmla="*/ 412487 h 412487"/>
                <a:gd name="connsiteX4" fmla="*/ 804121 w 969540"/>
                <a:gd name="connsiteY4" fmla="*/ 205713 h 412487"/>
                <a:gd name="connsiteX5" fmla="*/ 969540 w 969540"/>
                <a:gd name="connsiteY5" fmla="*/ 210308 h 412487"/>
                <a:gd name="connsiteX0" fmla="*/ 0 w 969540"/>
                <a:gd name="connsiteY0" fmla="*/ 27570 h 390573"/>
                <a:gd name="connsiteX1" fmla="*/ 0 w 969540"/>
                <a:gd name="connsiteY1" fmla="*/ 27570 h 390573"/>
                <a:gd name="connsiteX2" fmla="*/ 546802 w 969540"/>
                <a:gd name="connsiteY2" fmla="*/ 0 h 390573"/>
                <a:gd name="connsiteX3" fmla="*/ 707627 w 969540"/>
                <a:gd name="connsiteY3" fmla="*/ 390573 h 390573"/>
                <a:gd name="connsiteX4" fmla="*/ 804121 w 969540"/>
                <a:gd name="connsiteY4" fmla="*/ 183799 h 390573"/>
                <a:gd name="connsiteX5" fmla="*/ 969540 w 969540"/>
                <a:gd name="connsiteY5" fmla="*/ 188394 h 390573"/>
                <a:gd name="connsiteX0" fmla="*/ 0 w 969540"/>
                <a:gd name="connsiteY0" fmla="*/ 27655 h 390658"/>
                <a:gd name="connsiteX1" fmla="*/ 0 w 969540"/>
                <a:gd name="connsiteY1" fmla="*/ 27655 h 390658"/>
                <a:gd name="connsiteX2" fmla="*/ 546802 w 969540"/>
                <a:gd name="connsiteY2" fmla="*/ 85 h 390658"/>
                <a:gd name="connsiteX3" fmla="*/ 707627 w 969540"/>
                <a:gd name="connsiteY3" fmla="*/ 390658 h 390658"/>
                <a:gd name="connsiteX4" fmla="*/ 804121 w 969540"/>
                <a:gd name="connsiteY4" fmla="*/ 183884 h 390658"/>
                <a:gd name="connsiteX5" fmla="*/ 969540 w 969540"/>
                <a:gd name="connsiteY5" fmla="*/ 188479 h 390658"/>
                <a:gd name="connsiteX0" fmla="*/ 0 w 969540"/>
                <a:gd name="connsiteY0" fmla="*/ 0 h 363003"/>
                <a:gd name="connsiteX1" fmla="*/ 0 w 969540"/>
                <a:gd name="connsiteY1" fmla="*/ 0 h 363003"/>
                <a:gd name="connsiteX2" fmla="*/ 525371 w 969540"/>
                <a:gd name="connsiteY2" fmla="*/ 27198 h 363003"/>
                <a:gd name="connsiteX3" fmla="*/ 707627 w 969540"/>
                <a:gd name="connsiteY3" fmla="*/ 363003 h 363003"/>
                <a:gd name="connsiteX4" fmla="*/ 804121 w 969540"/>
                <a:gd name="connsiteY4" fmla="*/ 156229 h 363003"/>
                <a:gd name="connsiteX5" fmla="*/ 969540 w 969540"/>
                <a:gd name="connsiteY5" fmla="*/ 160824 h 363003"/>
                <a:gd name="connsiteX0" fmla="*/ 0 w 969540"/>
                <a:gd name="connsiteY0" fmla="*/ 8612 h 371615"/>
                <a:gd name="connsiteX1" fmla="*/ 0 w 969540"/>
                <a:gd name="connsiteY1" fmla="*/ 8612 h 371615"/>
                <a:gd name="connsiteX2" fmla="*/ 520608 w 969540"/>
                <a:gd name="connsiteY2" fmla="*/ 91 h 371615"/>
                <a:gd name="connsiteX3" fmla="*/ 707627 w 969540"/>
                <a:gd name="connsiteY3" fmla="*/ 371615 h 371615"/>
                <a:gd name="connsiteX4" fmla="*/ 804121 w 969540"/>
                <a:gd name="connsiteY4" fmla="*/ 164841 h 371615"/>
                <a:gd name="connsiteX5" fmla="*/ 969540 w 969540"/>
                <a:gd name="connsiteY5" fmla="*/ 169436 h 371615"/>
                <a:gd name="connsiteX0" fmla="*/ 0 w 969540"/>
                <a:gd name="connsiteY0" fmla="*/ 1473 h 364476"/>
                <a:gd name="connsiteX1" fmla="*/ 0 w 969540"/>
                <a:gd name="connsiteY1" fmla="*/ 1473 h 364476"/>
                <a:gd name="connsiteX2" fmla="*/ 518226 w 969540"/>
                <a:gd name="connsiteY2" fmla="*/ 95 h 364476"/>
                <a:gd name="connsiteX3" fmla="*/ 707627 w 969540"/>
                <a:gd name="connsiteY3" fmla="*/ 364476 h 364476"/>
                <a:gd name="connsiteX4" fmla="*/ 804121 w 969540"/>
                <a:gd name="connsiteY4" fmla="*/ 157702 h 364476"/>
                <a:gd name="connsiteX5" fmla="*/ 969540 w 969540"/>
                <a:gd name="connsiteY5" fmla="*/ 162297 h 364476"/>
                <a:gd name="connsiteX0" fmla="*/ 0 w 969540"/>
                <a:gd name="connsiteY0" fmla="*/ 1473 h 364476"/>
                <a:gd name="connsiteX1" fmla="*/ 0 w 969540"/>
                <a:gd name="connsiteY1" fmla="*/ 1473 h 364476"/>
                <a:gd name="connsiteX2" fmla="*/ 518226 w 969540"/>
                <a:gd name="connsiteY2" fmla="*/ 95 h 364476"/>
                <a:gd name="connsiteX3" fmla="*/ 707627 w 969540"/>
                <a:gd name="connsiteY3" fmla="*/ 364476 h 364476"/>
                <a:gd name="connsiteX4" fmla="*/ 804121 w 969540"/>
                <a:gd name="connsiteY4" fmla="*/ 157702 h 364476"/>
                <a:gd name="connsiteX5" fmla="*/ 969540 w 969540"/>
                <a:gd name="connsiteY5" fmla="*/ 162297 h 364476"/>
                <a:gd name="connsiteX0" fmla="*/ 0 w 969540"/>
                <a:gd name="connsiteY0" fmla="*/ 1473 h 364476"/>
                <a:gd name="connsiteX1" fmla="*/ 0 w 969540"/>
                <a:gd name="connsiteY1" fmla="*/ 1473 h 364476"/>
                <a:gd name="connsiteX2" fmla="*/ 518226 w 969540"/>
                <a:gd name="connsiteY2" fmla="*/ 95 h 364476"/>
                <a:gd name="connsiteX3" fmla="*/ 707627 w 969540"/>
                <a:gd name="connsiteY3" fmla="*/ 364476 h 364476"/>
                <a:gd name="connsiteX4" fmla="*/ 804121 w 969540"/>
                <a:gd name="connsiteY4" fmla="*/ 157702 h 364476"/>
                <a:gd name="connsiteX5" fmla="*/ 969540 w 969540"/>
                <a:gd name="connsiteY5" fmla="*/ 157534 h 364476"/>
                <a:gd name="connsiteX0" fmla="*/ 0 w 969540"/>
                <a:gd name="connsiteY0" fmla="*/ 1473 h 364476"/>
                <a:gd name="connsiteX1" fmla="*/ 0 w 969540"/>
                <a:gd name="connsiteY1" fmla="*/ 1473 h 364476"/>
                <a:gd name="connsiteX2" fmla="*/ 518226 w 969540"/>
                <a:gd name="connsiteY2" fmla="*/ 95 h 364476"/>
                <a:gd name="connsiteX3" fmla="*/ 707627 w 969540"/>
                <a:gd name="connsiteY3" fmla="*/ 364476 h 364476"/>
                <a:gd name="connsiteX4" fmla="*/ 804121 w 969540"/>
                <a:gd name="connsiteY4" fmla="*/ 157702 h 364476"/>
                <a:gd name="connsiteX5" fmla="*/ 969540 w 969540"/>
                <a:gd name="connsiteY5" fmla="*/ 157534 h 364476"/>
                <a:gd name="connsiteX0" fmla="*/ 0 w 969540"/>
                <a:gd name="connsiteY0" fmla="*/ 1440 h 364444"/>
                <a:gd name="connsiteX1" fmla="*/ 0 w 969540"/>
                <a:gd name="connsiteY1" fmla="*/ 1440 h 364444"/>
                <a:gd name="connsiteX2" fmla="*/ 518226 w 969540"/>
                <a:gd name="connsiteY2" fmla="*/ 62 h 364444"/>
                <a:gd name="connsiteX3" fmla="*/ 707627 w 969540"/>
                <a:gd name="connsiteY3" fmla="*/ 364443 h 364444"/>
                <a:gd name="connsiteX4" fmla="*/ 804121 w 969540"/>
                <a:gd name="connsiteY4" fmla="*/ 157669 h 364444"/>
                <a:gd name="connsiteX5" fmla="*/ 969540 w 969540"/>
                <a:gd name="connsiteY5" fmla="*/ 157501 h 36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9540" h="364444">
                  <a:moveTo>
                    <a:pt x="0" y="1440"/>
                  </a:moveTo>
                  <a:lnTo>
                    <a:pt x="0" y="1440"/>
                  </a:lnTo>
                  <a:lnTo>
                    <a:pt x="518226" y="62"/>
                  </a:lnTo>
                  <a:cubicBezTo>
                    <a:pt x="519447" y="-5478"/>
                    <a:pt x="708788" y="365221"/>
                    <a:pt x="707627" y="364443"/>
                  </a:cubicBezTo>
                  <a:cubicBezTo>
                    <a:pt x="706466" y="363665"/>
                    <a:pt x="771956" y="226594"/>
                    <a:pt x="804121" y="157669"/>
                  </a:cubicBezTo>
                  <a:lnTo>
                    <a:pt x="969540" y="157501"/>
                  </a:lnTo>
                </a:path>
              </a:pathLst>
            </a:cu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21990-9CC8-445F-B3E2-0F5C55E5A15A}"/>
                </a:ext>
              </a:extLst>
            </p:cNvPr>
            <p:cNvSpPr/>
            <p:nvPr/>
          </p:nvSpPr>
          <p:spPr>
            <a:xfrm>
              <a:off x="13209528" y="3185986"/>
              <a:ext cx="164592" cy="274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27F595C-84C6-4D1F-928A-DB877B3F966D}"/>
                </a:ext>
              </a:extLst>
            </p:cNvPr>
            <p:cNvSpPr/>
            <p:nvPr/>
          </p:nvSpPr>
          <p:spPr>
            <a:xfrm>
              <a:off x="13164312" y="2798064"/>
              <a:ext cx="255025" cy="4114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8A9A723-7D29-40B7-AC43-BC021840B5C5}"/>
                </a:ext>
              </a:extLst>
            </p:cNvPr>
            <p:cNvSpPr/>
            <p:nvPr/>
          </p:nvSpPr>
          <p:spPr>
            <a:xfrm>
              <a:off x="13313406" y="3488629"/>
              <a:ext cx="325447" cy="391603"/>
            </a:xfrm>
            <a:custGeom>
              <a:avLst/>
              <a:gdLst>
                <a:gd name="connsiteX0" fmla="*/ 0 w 325447"/>
                <a:gd name="connsiteY0" fmla="*/ 0 h 391603"/>
                <a:gd name="connsiteX1" fmla="*/ 126691 w 325447"/>
                <a:gd name="connsiteY1" fmla="*/ 0 h 391603"/>
                <a:gd name="connsiteX2" fmla="*/ 325447 w 325447"/>
                <a:gd name="connsiteY2" fmla="*/ 198756 h 391603"/>
                <a:gd name="connsiteX3" fmla="*/ 325447 w 325447"/>
                <a:gd name="connsiteY3" fmla="*/ 349884 h 391603"/>
                <a:gd name="connsiteX4" fmla="*/ 317025 w 325447"/>
                <a:gd name="connsiteY4" fmla="*/ 391603 h 391603"/>
                <a:gd name="connsiteX5" fmla="*/ 227046 w 325447"/>
                <a:gd name="connsiteY5" fmla="*/ 391603 h 391603"/>
                <a:gd name="connsiteX6" fmla="*/ 227046 w 325447"/>
                <a:gd name="connsiteY6" fmla="*/ 254951 h 391603"/>
                <a:gd name="connsiteX7" fmla="*/ 85442 w 325447"/>
                <a:gd name="connsiteY7" fmla="*/ 113347 h 391603"/>
                <a:gd name="connsiteX8" fmla="*/ 0 w 325447"/>
                <a:gd name="connsiteY8" fmla="*/ 113347 h 39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447" h="391603">
                  <a:moveTo>
                    <a:pt x="0" y="0"/>
                  </a:moveTo>
                  <a:lnTo>
                    <a:pt x="126691" y="0"/>
                  </a:lnTo>
                  <a:cubicBezTo>
                    <a:pt x="236461" y="0"/>
                    <a:pt x="325447" y="88986"/>
                    <a:pt x="325447" y="198756"/>
                  </a:cubicBezTo>
                  <a:lnTo>
                    <a:pt x="325447" y="349884"/>
                  </a:lnTo>
                  <a:lnTo>
                    <a:pt x="317025" y="391603"/>
                  </a:lnTo>
                  <a:lnTo>
                    <a:pt x="227046" y="391603"/>
                  </a:lnTo>
                  <a:lnTo>
                    <a:pt x="227046" y="254951"/>
                  </a:lnTo>
                  <a:cubicBezTo>
                    <a:pt x="227046" y="176745"/>
                    <a:pt x="163648" y="113347"/>
                    <a:pt x="85442" y="113347"/>
                  </a:cubicBezTo>
                  <a:lnTo>
                    <a:pt x="0" y="113347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EE4894-3C5F-4FFC-AD5A-58494520B22C}"/>
                </a:ext>
              </a:extLst>
            </p:cNvPr>
            <p:cNvSpPr/>
            <p:nvPr/>
          </p:nvSpPr>
          <p:spPr>
            <a:xfrm>
              <a:off x="12848533" y="4646541"/>
              <a:ext cx="914400" cy="914400"/>
            </a:xfrm>
            <a:custGeom>
              <a:avLst/>
              <a:gdLst>
                <a:gd name="connsiteX0" fmla="*/ 1059182 w 2362200"/>
                <a:gd name="connsiteY0" fmla="*/ 0 h 2362200"/>
                <a:gd name="connsiteX1" fmla="*/ 1303020 w 2362200"/>
                <a:gd name="connsiteY1" fmla="*/ 0 h 2362200"/>
                <a:gd name="connsiteX2" fmla="*/ 1363981 w 2362200"/>
                <a:gd name="connsiteY2" fmla="*/ 60961 h 2362200"/>
                <a:gd name="connsiteX3" fmla="*/ 1363981 w 2362200"/>
                <a:gd name="connsiteY3" fmla="*/ 196164 h 2362200"/>
                <a:gd name="connsiteX4" fmla="*/ 1479489 w 2362200"/>
                <a:gd name="connsiteY4" fmla="*/ 222784 h 2362200"/>
                <a:gd name="connsiteX5" fmla="*/ 1515585 w 2362200"/>
                <a:gd name="connsiteY5" fmla="*/ 235996 h 2362200"/>
                <a:gd name="connsiteX6" fmla="*/ 1582791 w 2362200"/>
                <a:gd name="connsiteY6" fmla="*/ 119591 h 2362200"/>
                <a:gd name="connsiteX7" fmla="*/ 1643120 w 2362200"/>
                <a:gd name="connsiteY7" fmla="*/ 89562 h 2362200"/>
                <a:gd name="connsiteX8" fmla="*/ 1666065 w 2362200"/>
                <a:gd name="connsiteY8" fmla="*/ 97278 h 2362200"/>
                <a:gd name="connsiteX9" fmla="*/ 1877235 w 2362200"/>
                <a:gd name="connsiteY9" fmla="*/ 219197 h 2362200"/>
                <a:gd name="connsiteX10" fmla="*/ 1899548 w 2362200"/>
                <a:gd name="connsiteY10" fmla="*/ 302471 h 2362200"/>
                <a:gd name="connsiteX11" fmla="*/ 1830543 w 2362200"/>
                <a:gd name="connsiteY11" fmla="*/ 421992 h 2362200"/>
                <a:gd name="connsiteX12" fmla="*/ 1890631 w 2362200"/>
                <a:gd name="connsiteY12" fmla="*/ 471569 h 2362200"/>
                <a:gd name="connsiteX13" fmla="*/ 1943510 w 2362200"/>
                <a:gd name="connsiteY13" fmla="*/ 529751 h 2362200"/>
                <a:gd name="connsiteX14" fmla="*/ 2059729 w 2362200"/>
                <a:gd name="connsiteY14" fmla="*/ 462652 h 2362200"/>
                <a:gd name="connsiteX15" fmla="*/ 2143003 w 2362200"/>
                <a:gd name="connsiteY15" fmla="*/ 484965 h 2362200"/>
                <a:gd name="connsiteX16" fmla="*/ 2264922 w 2362200"/>
                <a:gd name="connsiteY16" fmla="*/ 696135 h 2362200"/>
                <a:gd name="connsiteX17" fmla="*/ 2242609 w 2362200"/>
                <a:gd name="connsiteY17" fmla="*/ 779409 h 2362200"/>
                <a:gd name="connsiteX18" fmla="*/ 2126205 w 2362200"/>
                <a:gd name="connsiteY18" fmla="*/ 846615 h 2362200"/>
                <a:gd name="connsiteX19" fmla="*/ 2139416 w 2362200"/>
                <a:gd name="connsiteY19" fmla="*/ 882711 h 2362200"/>
                <a:gd name="connsiteX20" fmla="*/ 2166037 w 2362200"/>
                <a:gd name="connsiteY20" fmla="*/ 998220 h 2362200"/>
                <a:gd name="connsiteX21" fmla="*/ 2301239 w 2362200"/>
                <a:gd name="connsiteY21" fmla="*/ 998220 h 2362200"/>
                <a:gd name="connsiteX22" fmla="*/ 2362200 w 2362200"/>
                <a:gd name="connsiteY22" fmla="*/ 1059181 h 2362200"/>
                <a:gd name="connsiteX23" fmla="*/ 2362200 w 2362200"/>
                <a:gd name="connsiteY23" fmla="*/ 1303019 h 2362200"/>
                <a:gd name="connsiteX24" fmla="*/ 2301239 w 2362200"/>
                <a:gd name="connsiteY24" fmla="*/ 1363980 h 2362200"/>
                <a:gd name="connsiteX25" fmla="*/ 2167095 w 2362200"/>
                <a:gd name="connsiteY25" fmla="*/ 1363980 h 2362200"/>
                <a:gd name="connsiteX26" fmla="*/ 2164142 w 2362200"/>
                <a:gd name="connsiteY26" fmla="*/ 1383326 h 2362200"/>
                <a:gd name="connsiteX27" fmla="*/ 2125058 w 2362200"/>
                <a:gd name="connsiteY27" fmla="*/ 1514923 h 2362200"/>
                <a:gd name="connsiteX28" fmla="*/ 2242609 w 2362200"/>
                <a:gd name="connsiteY28" fmla="*/ 1582791 h 2362200"/>
                <a:gd name="connsiteX29" fmla="*/ 2264922 w 2362200"/>
                <a:gd name="connsiteY29" fmla="*/ 1666065 h 2362200"/>
                <a:gd name="connsiteX30" fmla="*/ 2143003 w 2362200"/>
                <a:gd name="connsiteY30" fmla="*/ 1877235 h 2362200"/>
                <a:gd name="connsiteX31" fmla="*/ 2059729 w 2362200"/>
                <a:gd name="connsiteY31" fmla="*/ 1899548 h 2362200"/>
                <a:gd name="connsiteX32" fmla="*/ 1943657 w 2362200"/>
                <a:gd name="connsiteY32" fmla="*/ 1832534 h 2362200"/>
                <a:gd name="connsiteX33" fmla="*/ 1939840 w 2362200"/>
                <a:gd name="connsiteY33" fmla="*/ 1837769 h 2362200"/>
                <a:gd name="connsiteX34" fmla="*/ 1866843 w 2362200"/>
                <a:gd name="connsiteY34" fmla="*/ 1913651 h 2362200"/>
                <a:gd name="connsiteX35" fmla="*/ 1832113 w 2362200"/>
                <a:gd name="connsiteY35" fmla="*/ 1942927 h 2362200"/>
                <a:gd name="connsiteX36" fmla="*/ 1899548 w 2362200"/>
                <a:gd name="connsiteY36" fmla="*/ 2059729 h 2362200"/>
                <a:gd name="connsiteX37" fmla="*/ 1877235 w 2362200"/>
                <a:gd name="connsiteY37" fmla="*/ 2143003 h 2362200"/>
                <a:gd name="connsiteX38" fmla="*/ 1666065 w 2362200"/>
                <a:gd name="connsiteY38" fmla="*/ 2264922 h 2362200"/>
                <a:gd name="connsiteX39" fmla="*/ 1582791 w 2362200"/>
                <a:gd name="connsiteY39" fmla="*/ 2242609 h 2362200"/>
                <a:gd name="connsiteX40" fmla="*/ 1515905 w 2362200"/>
                <a:gd name="connsiteY40" fmla="*/ 2126759 h 2362200"/>
                <a:gd name="connsiteX41" fmla="*/ 1505841 w 2362200"/>
                <a:gd name="connsiteY41" fmla="*/ 2130816 h 2362200"/>
                <a:gd name="connsiteX42" fmla="*/ 1363981 w 2362200"/>
                <a:gd name="connsiteY42" fmla="*/ 2166663 h 2362200"/>
                <a:gd name="connsiteX43" fmla="*/ 1363981 w 2362200"/>
                <a:gd name="connsiteY43" fmla="*/ 2301239 h 2362200"/>
                <a:gd name="connsiteX44" fmla="*/ 1303020 w 2362200"/>
                <a:gd name="connsiteY44" fmla="*/ 2362200 h 2362200"/>
                <a:gd name="connsiteX45" fmla="*/ 1059182 w 2362200"/>
                <a:gd name="connsiteY45" fmla="*/ 2362200 h 2362200"/>
                <a:gd name="connsiteX46" fmla="*/ 998221 w 2362200"/>
                <a:gd name="connsiteY46" fmla="*/ 2301239 h 2362200"/>
                <a:gd name="connsiteX47" fmla="*/ 998221 w 2362200"/>
                <a:gd name="connsiteY47" fmla="*/ 2166037 h 2362200"/>
                <a:gd name="connsiteX48" fmla="*/ 882711 w 2362200"/>
                <a:gd name="connsiteY48" fmla="*/ 2139416 h 2362200"/>
                <a:gd name="connsiteX49" fmla="*/ 846615 w 2362200"/>
                <a:gd name="connsiteY49" fmla="*/ 2126205 h 2362200"/>
                <a:gd name="connsiteX50" fmla="*/ 779409 w 2362200"/>
                <a:gd name="connsiteY50" fmla="*/ 2242609 h 2362200"/>
                <a:gd name="connsiteX51" fmla="*/ 696135 w 2362200"/>
                <a:gd name="connsiteY51" fmla="*/ 2264922 h 2362200"/>
                <a:gd name="connsiteX52" fmla="*/ 484965 w 2362200"/>
                <a:gd name="connsiteY52" fmla="*/ 2143003 h 2362200"/>
                <a:gd name="connsiteX53" fmla="*/ 462652 w 2362200"/>
                <a:gd name="connsiteY53" fmla="*/ 2059729 h 2362200"/>
                <a:gd name="connsiteX54" fmla="*/ 531658 w 2362200"/>
                <a:gd name="connsiteY54" fmla="*/ 1940208 h 2362200"/>
                <a:gd name="connsiteX55" fmla="*/ 471570 w 2362200"/>
                <a:gd name="connsiteY55" fmla="*/ 1890631 h 2362200"/>
                <a:gd name="connsiteX56" fmla="*/ 418691 w 2362200"/>
                <a:gd name="connsiteY56" fmla="*/ 1832449 h 2362200"/>
                <a:gd name="connsiteX57" fmla="*/ 302471 w 2362200"/>
                <a:gd name="connsiteY57" fmla="*/ 1899548 h 2362200"/>
                <a:gd name="connsiteX58" fmla="*/ 219197 w 2362200"/>
                <a:gd name="connsiteY58" fmla="*/ 1877235 h 2362200"/>
                <a:gd name="connsiteX59" fmla="*/ 97278 w 2362200"/>
                <a:gd name="connsiteY59" fmla="*/ 1666065 h 2362200"/>
                <a:gd name="connsiteX60" fmla="*/ 119591 w 2362200"/>
                <a:gd name="connsiteY60" fmla="*/ 1582791 h 2362200"/>
                <a:gd name="connsiteX61" fmla="*/ 235996 w 2362200"/>
                <a:gd name="connsiteY61" fmla="*/ 1515585 h 2362200"/>
                <a:gd name="connsiteX62" fmla="*/ 222784 w 2362200"/>
                <a:gd name="connsiteY62" fmla="*/ 1479489 h 2362200"/>
                <a:gd name="connsiteX63" fmla="*/ 196164 w 2362200"/>
                <a:gd name="connsiteY63" fmla="*/ 1363980 h 2362200"/>
                <a:gd name="connsiteX64" fmla="*/ 60961 w 2362200"/>
                <a:gd name="connsiteY64" fmla="*/ 1363980 h 2362200"/>
                <a:gd name="connsiteX65" fmla="*/ 0 w 2362200"/>
                <a:gd name="connsiteY65" fmla="*/ 1303019 h 2362200"/>
                <a:gd name="connsiteX66" fmla="*/ 0 w 2362200"/>
                <a:gd name="connsiteY66" fmla="*/ 1059181 h 2362200"/>
                <a:gd name="connsiteX67" fmla="*/ 60961 w 2362200"/>
                <a:gd name="connsiteY67" fmla="*/ 998220 h 2362200"/>
                <a:gd name="connsiteX68" fmla="*/ 195106 w 2362200"/>
                <a:gd name="connsiteY68" fmla="*/ 998220 h 2362200"/>
                <a:gd name="connsiteX69" fmla="*/ 198058 w 2362200"/>
                <a:gd name="connsiteY69" fmla="*/ 978874 h 2362200"/>
                <a:gd name="connsiteX70" fmla="*/ 237143 w 2362200"/>
                <a:gd name="connsiteY70" fmla="*/ 847278 h 2362200"/>
                <a:gd name="connsiteX71" fmla="*/ 119591 w 2362200"/>
                <a:gd name="connsiteY71" fmla="*/ 779409 h 2362200"/>
                <a:gd name="connsiteX72" fmla="*/ 97278 w 2362200"/>
                <a:gd name="connsiteY72" fmla="*/ 696135 h 2362200"/>
                <a:gd name="connsiteX73" fmla="*/ 219197 w 2362200"/>
                <a:gd name="connsiteY73" fmla="*/ 484965 h 2362200"/>
                <a:gd name="connsiteX74" fmla="*/ 302471 w 2362200"/>
                <a:gd name="connsiteY74" fmla="*/ 462652 h 2362200"/>
                <a:gd name="connsiteX75" fmla="*/ 418544 w 2362200"/>
                <a:gd name="connsiteY75" fmla="*/ 529666 h 2362200"/>
                <a:gd name="connsiteX76" fmla="*/ 422361 w 2362200"/>
                <a:gd name="connsiteY76" fmla="*/ 524431 h 2362200"/>
                <a:gd name="connsiteX77" fmla="*/ 495357 w 2362200"/>
                <a:gd name="connsiteY77" fmla="*/ 448549 h 2362200"/>
                <a:gd name="connsiteX78" fmla="*/ 530088 w 2362200"/>
                <a:gd name="connsiteY78" fmla="*/ 419273 h 2362200"/>
                <a:gd name="connsiteX79" fmla="*/ 462652 w 2362200"/>
                <a:gd name="connsiteY79" fmla="*/ 302471 h 2362200"/>
                <a:gd name="connsiteX80" fmla="*/ 484965 w 2362200"/>
                <a:gd name="connsiteY80" fmla="*/ 219197 h 2362200"/>
                <a:gd name="connsiteX81" fmla="*/ 696135 w 2362200"/>
                <a:gd name="connsiteY81" fmla="*/ 97278 h 2362200"/>
                <a:gd name="connsiteX82" fmla="*/ 719080 w 2362200"/>
                <a:gd name="connsiteY82" fmla="*/ 89562 h 2362200"/>
                <a:gd name="connsiteX83" fmla="*/ 779409 w 2362200"/>
                <a:gd name="connsiteY83" fmla="*/ 119591 h 2362200"/>
                <a:gd name="connsiteX84" fmla="*/ 846295 w 2362200"/>
                <a:gd name="connsiteY84" fmla="*/ 235441 h 2362200"/>
                <a:gd name="connsiteX85" fmla="*/ 856360 w 2362200"/>
                <a:gd name="connsiteY85" fmla="*/ 231385 h 2362200"/>
                <a:gd name="connsiteX86" fmla="*/ 998221 w 2362200"/>
                <a:gd name="connsiteY86" fmla="*/ 195536 h 2362200"/>
                <a:gd name="connsiteX87" fmla="*/ 998221 w 2362200"/>
                <a:gd name="connsiteY87" fmla="*/ 60961 h 2362200"/>
                <a:gd name="connsiteX88" fmla="*/ 1059182 w 2362200"/>
                <a:gd name="connsiteY88" fmla="*/ 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2362200" h="2362200">
                  <a:moveTo>
                    <a:pt x="1059182" y="0"/>
                  </a:moveTo>
                  <a:lnTo>
                    <a:pt x="1303020" y="0"/>
                  </a:lnTo>
                  <a:cubicBezTo>
                    <a:pt x="1336688" y="0"/>
                    <a:pt x="1363981" y="27293"/>
                    <a:pt x="1363981" y="60961"/>
                  </a:cubicBezTo>
                  <a:lnTo>
                    <a:pt x="1363981" y="196164"/>
                  </a:lnTo>
                  <a:lnTo>
                    <a:pt x="1479489" y="222784"/>
                  </a:lnTo>
                  <a:lnTo>
                    <a:pt x="1515585" y="235996"/>
                  </a:lnTo>
                  <a:lnTo>
                    <a:pt x="1582791" y="119591"/>
                  </a:lnTo>
                  <a:cubicBezTo>
                    <a:pt x="1595417" y="97723"/>
                    <a:pt x="1619545" y="86637"/>
                    <a:pt x="1643120" y="89562"/>
                  </a:cubicBezTo>
                  <a:cubicBezTo>
                    <a:pt x="1650979" y="90537"/>
                    <a:pt x="1658776" y="93069"/>
                    <a:pt x="1666065" y="97278"/>
                  </a:cubicBezTo>
                  <a:lnTo>
                    <a:pt x="1877235" y="219197"/>
                  </a:lnTo>
                  <a:cubicBezTo>
                    <a:pt x="1906393" y="236031"/>
                    <a:pt x="1916382" y="273314"/>
                    <a:pt x="1899548" y="302471"/>
                  </a:cubicBezTo>
                  <a:lnTo>
                    <a:pt x="1830543" y="421992"/>
                  </a:lnTo>
                  <a:lnTo>
                    <a:pt x="1890631" y="471569"/>
                  </a:lnTo>
                  <a:lnTo>
                    <a:pt x="1943510" y="529751"/>
                  </a:lnTo>
                  <a:lnTo>
                    <a:pt x="2059729" y="462652"/>
                  </a:lnTo>
                  <a:cubicBezTo>
                    <a:pt x="2088886" y="445818"/>
                    <a:pt x="2126169" y="455808"/>
                    <a:pt x="2143003" y="484965"/>
                  </a:cubicBezTo>
                  <a:lnTo>
                    <a:pt x="2264922" y="696135"/>
                  </a:lnTo>
                  <a:cubicBezTo>
                    <a:pt x="2281756" y="725292"/>
                    <a:pt x="2271766" y="762575"/>
                    <a:pt x="2242609" y="779409"/>
                  </a:cubicBezTo>
                  <a:lnTo>
                    <a:pt x="2126205" y="846615"/>
                  </a:lnTo>
                  <a:lnTo>
                    <a:pt x="2139416" y="882711"/>
                  </a:lnTo>
                  <a:lnTo>
                    <a:pt x="2166037" y="998220"/>
                  </a:lnTo>
                  <a:lnTo>
                    <a:pt x="2301239" y="998220"/>
                  </a:lnTo>
                  <a:cubicBezTo>
                    <a:pt x="2334907" y="998220"/>
                    <a:pt x="2362200" y="1025513"/>
                    <a:pt x="2362200" y="1059181"/>
                  </a:cubicBezTo>
                  <a:lnTo>
                    <a:pt x="2362200" y="1303019"/>
                  </a:lnTo>
                  <a:cubicBezTo>
                    <a:pt x="2362200" y="1336687"/>
                    <a:pt x="2334907" y="1363980"/>
                    <a:pt x="2301239" y="1363980"/>
                  </a:cubicBezTo>
                  <a:lnTo>
                    <a:pt x="2167095" y="1363980"/>
                  </a:lnTo>
                  <a:lnTo>
                    <a:pt x="2164142" y="1383326"/>
                  </a:lnTo>
                  <a:lnTo>
                    <a:pt x="2125058" y="1514923"/>
                  </a:lnTo>
                  <a:lnTo>
                    <a:pt x="2242609" y="1582791"/>
                  </a:lnTo>
                  <a:cubicBezTo>
                    <a:pt x="2271766" y="1599625"/>
                    <a:pt x="2281756" y="1636908"/>
                    <a:pt x="2264922" y="1666065"/>
                  </a:cubicBezTo>
                  <a:lnTo>
                    <a:pt x="2143003" y="1877235"/>
                  </a:lnTo>
                  <a:cubicBezTo>
                    <a:pt x="2126169" y="1906392"/>
                    <a:pt x="2088886" y="1916382"/>
                    <a:pt x="2059729" y="1899548"/>
                  </a:cubicBezTo>
                  <a:lnTo>
                    <a:pt x="1943657" y="1832534"/>
                  </a:lnTo>
                  <a:lnTo>
                    <a:pt x="1939840" y="1837769"/>
                  </a:lnTo>
                  <a:cubicBezTo>
                    <a:pt x="1916841" y="1864319"/>
                    <a:pt x="1892472" y="1889650"/>
                    <a:pt x="1866843" y="1913651"/>
                  </a:cubicBezTo>
                  <a:lnTo>
                    <a:pt x="1832113" y="1942927"/>
                  </a:lnTo>
                  <a:lnTo>
                    <a:pt x="1899548" y="2059729"/>
                  </a:lnTo>
                  <a:cubicBezTo>
                    <a:pt x="1916382" y="2088886"/>
                    <a:pt x="1906393" y="2126169"/>
                    <a:pt x="1877235" y="2143003"/>
                  </a:cubicBezTo>
                  <a:lnTo>
                    <a:pt x="1666065" y="2264922"/>
                  </a:lnTo>
                  <a:cubicBezTo>
                    <a:pt x="1636908" y="2281756"/>
                    <a:pt x="1599625" y="2271766"/>
                    <a:pt x="1582791" y="2242609"/>
                  </a:cubicBezTo>
                  <a:lnTo>
                    <a:pt x="1515905" y="2126759"/>
                  </a:lnTo>
                  <a:lnTo>
                    <a:pt x="1505841" y="2130816"/>
                  </a:lnTo>
                  <a:lnTo>
                    <a:pt x="1363981" y="2166663"/>
                  </a:lnTo>
                  <a:lnTo>
                    <a:pt x="1363981" y="2301239"/>
                  </a:lnTo>
                  <a:cubicBezTo>
                    <a:pt x="1363981" y="2334907"/>
                    <a:pt x="1336688" y="2362200"/>
                    <a:pt x="1303020" y="2362200"/>
                  </a:cubicBezTo>
                  <a:lnTo>
                    <a:pt x="1059182" y="2362200"/>
                  </a:lnTo>
                  <a:cubicBezTo>
                    <a:pt x="1025514" y="2362200"/>
                    <a:pt x="998221" y="2334907"/>
                    <a:pt x="998221" y="2301239"/>
                  </a:cubicBezTo>
                  <a:lnTo>
                    <a:pt x="998221" y="2166037"/>
                  </a:lnTo>
                  <a:lnTo>
                    <a:pt x="882711" y="2139416"/>
                  </a:lnTo>
                  <a:lnTo>
                    <a:pt x="846615" y="2126205"/>
                  </a:lnTo>
                  <a:lnTo>
                    <a:pt x="779409" y="2242609"/>
                  </a:lnTo>
                  <a:cubicBezTo>
                    <a:pt x="762575" y="2271766"/>
                    <a:pt x="725293" y="2281756"/>
                    <a:pt x="696135" y="2264922"/>
                  </a:cubicBezTo>
                  <a:lnTo>
                    <a:pt x="484965" y="2143003"/>
                  </a:lnTo>
                  <a:cubicBezTo>
                    <a:pt x="455808" y="2126169"/>
                    <a:pt x="445818" y="2088886"/>
                    <a:pt x="462652" y="2059729"/>
                  </a:cubicBezTo>
                  <a:lnTo>
                    <a:pt x="531658" y="1940208"/>
                  </a:lnTo>
                  <a:lnTo>
                    <a:pt x="471570" y="1890631"/>
                  </a:lnTo>
                  <a:lnTo>
                    <a:pt x="418691" y="1832449"/>
                  </a:lnTo>
                  <a:lnTo>
                    <a:pt x="302471" y="1899548"/>
                  </a:lnTo>
                  <a:cubicBezTo>
                    <a:pt x="273314" y="1916382"/>
                    <a:pt x="236031" y="1906392"/>
                    <a:pt x="219197" y="1877235"/>
                  </a:cubicBezTo>
                  <a:lnTo>
                    <a:pt x="97278" y="1666065"/>
                  </a:lnTo>
                  <a:cubicBezTo>
                    <a:pt x="80444" y="1636908"/>
                    <a:pt x="90434" y="1599625"/>
                    <a:pt x="119591" y="1582791"/>
                  </a:cubicBezTo>
                  <a:lnTo>
                    <a:pt x="235996" y="1515585"/>
                  </a:lnTo>
                  <a:lnTo>
                    <a:pt x="222784" y="1479489"/>
                  </a:lnTo>
                  <a:lnTo>
                    <a:pt x="196164" y="1363980"/>
                  </a:lnTo>
                  <a:lnTo>
                    <a:pt x="60961" y="1363980"/>
                  </a:lnTo>
                  <a:cubicBezTo>
                    <a:pt x="27293" y="1363980"/>
                    <a:pt x="0" y="1336687"/>
                    <a:pt x="0" y="1303019"/>
                  </a:cubicBezTo>
                  <a:lnTo>
                    <a:pt x="0" y="1059181"/>
                  </a:lnTo>
                  <a:cubicBezTo>
                    <a:pt x="0" y="1025513"/>
                    <a:pt x="27293" y="998220"/>
                    <a:pt x="60961" y="998220"/>
                  </a:cubicBezTo>
                  <a:lnTo>
                    <a:pt x="195106" y="998220"/>
                  </a:lnTo>
                  <a:lnTo>
                    <a:pt x="198058" y="978874"/>
                  </a:lnTo>
                  <a:lnTo>
                    <a:pt x="237143" y="847278"/>
                  </a:lnTo>
                  <a:lnTo>
                    <a:pt x="119591" y="779409"/>
                  </a:lnTo>
                  <a:cubicBezTo>
                    <a:pt x="90434" y="762575"/>
                    <a:pt x="80444" y="725292"/>
                    <a:pt x="97278" y="696135"/>
                  </a:cubicBezTo>
                  <a:lnTo>
                    <a:pt x="219197" y="484965"/>
                  </a:lnTo>
                  <a:cubicBezTo>
                    <a:pt x="236031" y="455808"/>
                    <a:pt x="273314" y="445818"/>
                    <a:pt x="302471" y="462652"/>
                  </a:cubicBezTo>
                  <a:lnTo>
                    <a:pt x="418544" y="529666"/>
                  </a:lnTo>
                  <a:lnTo>
                    <a:pt x="422361" y="524431"/>
                  </a:lnTo>
                  <a:cubicBezTo>
                    <a:pt x="445359" y="497881"/>
                    <a:pt x="469728" y="472550"/>
                    <a:pt x="495357" y="448549"/>
                  </a:cubicBezTo>
                  <a:lnTo>
                    <a:pt x="530088" y="419273"/>
                  </a:lnTo>
                  <a:lnTo>
                    <a:pt x="462652" y="302471"/>
                  </a:lnTo>
                  <a:cubicBezTo>
                    <a:pt x="445818" y="273314"/>
                    <a:pt x="455808" y="236031"/>
                    <a:pt x="484965" y="219197"/>
                  </a:cubicBezTo>
                  <a:lnTo>
                    <a:pt x="696135" y="97278"/>
                  </a:lnTo>
                  <a:cubicBezTo>
                    <a:pt x="703425" y="93069"/>
                    <a:pt x="711222" y="90537"/>
                    <a:pt x="719080" y="89562"/>
                  </a:cubicBezTo>
                  <a:cubicBezTo>
                    <a:pt x="742656" y="86637"/>
                    <a:pt x="766784" y="97723"/>
                    <a:pt x="779409" y="119591"/>
                  </a:cubicBezTo>
                  <a:lnTo>
                    <a:pt x="846295" y="235441"/>
                  </a:lnTo>
                  <a:lnTo>
                    <a:pt x="856360" y="231385"/>
                  </a:lnTo>
                  <a:lnTo>
                    <a:pt x="998221" y="195536"/>
                  </a:lnTo>
                  <a:lnTo>
                    <a:pt x="998221" y="60961"/>
                  </a:lnTo>
                  <a:cubicBezTo>
                    <a:pt x="998221" y="27293"/>
                    <a:pt x="1025514" y="0"/>
                    <a:pt x="1059182" y="0"/>
                  </a:cubicBezTo>
                  <a:close/>
                </a:path>
              </a:pathLst>
            </a:cu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A09305C-47BA-40D3-95A4-D8D053E58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69379" y="4867387"/>
              <a:ext cx="472709" cy="472709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7EBD39C-C270-436E-A8F3-BC4842E7D1EE}"/>
                </a:ext>
              </a:extLst>
            </p:cNvPr>
            <p:cNvSpPr/>
            <p:nvPr/>
          </p:nvSpPr>
          <p:spPr>
            <a:xfrm rot="10800000">
              <a:off x="13164312" y="3378709"/>
              <a:ext cx="256279" cy="1775699"/>
            </a:xfrm>
            <a:custGeom>
              <a:avLst/>
              <a:gdLst>
                <a:gd name="connsiteX0" fmla="*/ 256279 w 256279"/>
                <a:gd name="connsiteY0" fmla="*/ 1775699 h 1775699"/>
                <a:gd name="connsiteX1" fmla="*/ 1254 w 256279"/>
                <a:gd name="connsiteY1" fmla="*/ 1775699 h 1775699"/>
                <a:gd name="connsiteX2" fmla="*/ 1254 w 256279"/>
                <a:gd name="connsiteY2" fmla="*/ 274320 h 1775699"/>
                <a:gd name="connsiteX3" fmla="*/ 0 w 256279"/>
                <a:gd name="connsiteY3" fmla="*/ 274320 h 1775699"/>
                <a:gd name="connsiteX4" fmla="*/ 1254 w 256279"/>
                <a:gd name="connsiteY4" fmla="*/ 271636 h 1775699"/>
                <a:gd name="connsiteX5" fmla="*/ 1254 w 256279"/>
                <a:gd name="connsiteY5" fmla="*/ 266939 h 1775699"/>
                <a:gd name="connsiteX6" fmla="*/ 3448 w 256279"/>
                <a:gd name="connsiteY6" fmla="*/ 266939 h 1775699"/>
                <a:gd name="connsiteX7" fmla="*/ 128140 w 256279"/>
                <a:gd name="connsiteY7" fmla="*/ 0 h 1775699"/>
                <a:gd name="connsiteX8" fmla="*/ 252831 w 256279"/>
                <a:gd name="connsiteY8" fmla="*/ 266939 h 1775699"/>
                <a:gd name="connsiteX9" fmla="*/ 256279 w 256279"/>
                <a:gd name="connsiteY9" fmla="*/ 266939 h 1775699"/>
                <a:gd name="connsiteX10" fmla="*/ 256279 w 256279"/>
                <a:gd name="connsiteY10" fmla="*/ 274320 h 177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6279" h="1775699">
                  <a:moveTo>
                    <a:pt x="256279" y="1775699"/>
                  </a:moveTo>
                  <a:lnTo>
                    <a:pt x="1254" y="1775699"/>
                  </a:lnTo>
                  <a:lnTo>
                    <a:pt x="1254" y="274320"/>
                  </a:lnTo>
                  <a:lnTo>
                    <a:pt x="0" y="274320"/>
                  </a:lnTo>
                  <a:lnTo>
                    <a:pt x="1254" y="271636"/>
                  </a:lnTo>
                  <a:lnTo>
                    <a:pt x="1254" y="266939"/>
                  </a:lnTo>
                  <a:lnTo>
                    <a:pt x="3448" y="266939"/>
                  </a:lnTo>
                  <a:lnTo>
                    <a:pt x="128140" y="0"/>
                  </a:lnTo>
                  <a:lnTo>
                    <a:pt x="252831" y="266939"/>
                  </a:lnTo>
                  <a:lnTo>
                    <a:pt x="256279" y="266939"/>
                  </a:lnTo>
                  <a:lnTo>
                    <a:pt x="256279" y="274320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54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F7F2-7322-4265-938C-60306CCB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rgbClr val="405F83"/>
                </a:solidFill>
              </a:rPr>
              <a:t>Infection Rates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FEBD-A992-4FD8-ABEE-D958CACCB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Question 1: </a:t>
            </a:r>
          </a:p>
          <a:p>
            <a:r>
              <a:rPr lang="en-US" dirty="0"/>
              <a:t>As COVID infection rates increased, so did </a:t>
            </a:r>
            <a:r>
              <a:rPr lang="en-US" dirty="0" err="1"/>
              <a:t>CalFresh</a:t>
            </a:r>
            <a:r>
              <a:rPr lang="en-US" dirty="0"/>
              <a:t> enrollment. </a:t>
            </a:r>
          </a:p>
          <a:p>
            <a:endParaRPr lang="en-US" dirty="0"/>
          </a:p>
          <a:p>
            <a:r>
              <a:rPr lang="en-US" b="1" dirty="0"/>
              <a:t>Findings:</a:t>
            </a:r>
          </a:p>
          <a:p>
            <a:r>
              <a:rPr lang="en-US" dirty="0"/>
              <a:t>We presupposed that COVID infection rates impacted a correlative increase in unemployment and, by extension, enrollment in government assistance programs, like </a:t>
            </a:r>
            <a:r>
              <a:rPr lang="en-US" dirty="0" err="1"/>
              <a:t>CalFresh</a:t>
            </a:r>
            <a:r>
              <a:rPr lang="en-US" dirty="0"/>
              <a:t>. We wanted to analyze the degree to which they correlate. These graphs demonstrate a meaningful, substantial increase in program enrollment over the course of selected pandemic timeline.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BCCF17-234C-4F43-A2F6-A551FFF02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6412" y="273049"/>
            <a:ext cx="3714750" cy="292417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806D35-3290-4A72-98B8-277F40E57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231" y="3391678"/>
            <a:ext cx="37052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9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F7F2-7322-4265-938C-60306CCB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3" y="273049"/>
            <a:ext cx="7389969" cy="1162051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405F83"/>
                </a:solidFill>
              </a:rPr>
              <a:t>Highest Infection Rates by County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B591B-FBB1-439E-992A-8D5C1A62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  <a:p>
            <a:r>
              <a:rPr lang="en-US" dirty="0"/>
              <a:t>What are the 10 counties with the worst infection rates?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19B8B-BC73-49D0-A975-989224FB7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56" y="2362200"/>
            <a:ext cx="10338931" cy="1162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BC0874-9815-4C2E-81C3-8DC34DEED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357" y="3733800"/>
            <a:ext cx="3350654" cy="28843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CCE100-93FC-4A1F-A704-23920F491F92}"/>
              </a:ext>
            </a:extLst>
          </p:cNvPr>
          <p:cNvSpPr txBox="1"/>
          <p:nvPr/>
        </p:nvSpPr>
        <p:spPr>
          <a:xfrm>
            <a:off x="763456" y="3962400"/>
            <a:ext cx="4876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Per the data, the highest infection rates in the state existed across Southern California. We initially expected metropolitan areas across the state to exhibit similar </a:t>
            </a:r>
            <a:r>
              <a:rPr lang="en-US" sz="1900">
                <a:latin typeface="Arial" panose="020B0604020202020204" pitchFamily="34" charset="0"/>
                <a:cs typeface="Arial" panose="020B0604020202020204" pitchFamily="34" charset="0"/>
              </a:rPr>
              <a:t>infection rates. 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0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F7F2-7322-4265-938C-60306CCB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rgbClr val="405F83"/>
                </a:solidFill>
              </a:rPr>
              <a:t>Worst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87C5-BEF4-4FA8-B1F6-ECF567A43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Siddharth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74D0D-EF90-4C73-A94B-276A6F323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 is the worst affected county?</a:t>
            </a:r>
          </a:p>
        </p:txBody>
      </p:sp>
    </p:spTree>
    <p:extLst>
      <p:ext uri="{BB962C8B-B14F-4D97-AF65-F5344CB8AC3E}">
        <p14:creationId xmlns:p14="http://schemas.microsoft.com/office/powerpoint/2010/main" val="277591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F7F2-7322-4265-938C-60306CCB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rgbClr val="405F83"/>
                </a:solidFill>
              </a:rPr>
              <a:t>Least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C4DE8-9143-4AE2-9739-94ACC275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Siddharth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15476-28CD-4369-8199-E4D590E61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 is the least affected county</a:t>
            </a:r>
          </a:p>
        </p:txBody>
      </p:sp>
    </p:spTree>
    <p:extLst>
      <p:ext uri="{BB962C8B-B14F-4D97-AF65-F5344CB8AC3E}">
        <p14:creationId xmlns:p14="http://schemas.microsoft.com/office/powerpoint/2010/main" val="418762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F03D-095B-48B2-BC08-468D73FB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273049"/>
            <a:ext cx="4392470" cy="116205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405F83"/>
                </a:solidFill>
              </a:rPr>
              <a:t>Rural v. Urban Infections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BBAFB6-81D3-4143-BA5F-137A68B0E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013" y="1435102"/>
            <a:ext cx="4190999" cy="5149849"/>
          </a:xfrm>
        </p:spPr>
        <p:txBody>
          <a:bodyPr>
            <a:normAutofit fontScale="92500" lnSpcReduction="20000"/>
          </a:bodyPr>
          <a:lstStyle/>
          <a:p>
            <a:r>
              <a:rPr lang="en-US" b="1" i="1" u="sng" dirty="0"/>
              <a:t>Question 6:</a:t>
            </a:r>
          </a:p>
          <a:p>
            <a:r>
              <a:rPr lang="en-US" dirty="0"/>
              <a:t>What is the correlation between infection rates per capita in the least COVID infected counties. When compared to that of more populated counties. (Census 2019 Population Data)</a:t>
            </a:r>
          </a:p>
          <a:p>
            <a:endParaRPr lang="en-US" dirty="0"/>
          </a:p>
          <a:p>
            <a:r>
              <a:rPr lang="en-US" b="1" i="1" u="sng" dirty="0"/>
              <a:t>Findings:</a:t>
            </a:r>
          </a:p>
          <a:p>
            <a:r>
              <a:rPr lang="en-US" dirty="0"/>
              <a:t>The </a:t>
            </a:r>
            <a:r>
              <a:rPr lang="en-US"/>
              <a:t>average Infection </a:t>
            </a:r>
            <a:r>
              <a:rPr lang="en-US" dirty="0"/>
              <a:t>rate was 15% per capita in more Rural Counties, while in dense populations the average was 34%. My initial ideas, lead me to believe that the infection rate per capita would have been higher in rural counties, or at least see a closer gap in parallel with more urban areas. But based on the data, rural population were infected a much lower rate. Possible reasons include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Sparse population – Less Contact between people.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Healthier population – Less susceptible to COVID infections. 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2FFB1D0-D2D9-4E13-8DF0-D7B89475DF72}"/>
              </a:ext>
            </a:extLst>
          </p:cNvPr>
          <p:cNvGraphicFramePr>
            <a:graphicFrameLocks/>
          </p:cNvGraphicFramePr>
          <p:nvPr/>
        </p:nvGraphicFramePr>
        <p:xfrm>
          <a:off x="4418012" y="0"/>
          <a:ext cx="7770813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9A60A38-2D67-4F10-AD9C-FF0D8E95A129}"/>
              </a:ext>
            </a:extLst>
          </p:cNvPr>
          <p:cNvGraphicFramePr>
            <a:graphicFrameLocks/>
          </p:cNvGraphicFramePr>
          <p:nvPr/>
        </p:nvGraphicFramePr>
        <p:xfrm>
          <a:off x="4418012" y="3352800"/>
          <a:ext cx="7799043" cy="3505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960DBCE-C8C0-47CC-88B2-2E61AFFD49E9}"/>
              </a:ext>
            </a:extLst>
          </p:cNvPr>
          <p:cNvSpPr txBox="1"/>
          <p:nvPr/>
        </p:nvSpPr>
        <p:spPr>
          <a:xfrm>
            <a:off x="227014" y="6457890"/>
            <a:ext cx="439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*Rural defined as location with a population less then 50,000, Urban is defined as a location with greater than 50,000.</a:t>
            </a:r>
          </a:p>
        </p:txBody>
      </p:sp>
    </p:spTree>
    <p:extLst>
      <p:ext uri="{BB962C8B-B14F-4D97-AF65-F5344CB8AC3E}">
        <p14:creationId xmlns:p14="http://schemas.microsoft.com/office/powerpoint/2010/main" val="368179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F03D-095B-48B2-BC08-468D73FB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3" y="273049"/>
            <a:ext cx="4468669" cy="116205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405F83"/>
                </a:solidFill>
              </a:rPr>
              <a:t>Population Impact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BBAFB6-81D3-4143-BA5F-137A68B0E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813" y="1435102"/>
            <a:ext cx="4190999" cy="5270498"/>
          </a:xfrm>
        </p:spPr>
        <p:txBody>
          <a:bodyPr>
            <a:normAutofit lnSpcReduction="10000"/>
          </a:bodyPr>
          <a:lstStyle/>
          <a:p>
            <a:r>
              <a:rPr lang="en-US" b="1" i="1" u="sng" dirty="0"/>
              <a:t>Question 7:</a:t>
            </a:r>
          </a:p>
          <a:p>
            <a:r>
              <a:rPr lang="en-US" dirty="0"/>
              <a:t>What are the worst covid infection rates as a percentage of population? Are the counties rural, urban, or mixed?</a:t>
            </a:r>
          </a:p>
          <a:p>
            <a:endParaRPr lang="en-US" dirty="0"/>
          </a:p>
          <a:p>
            <a:r>
              <a:rPr lang="en-US" b="1" i="1" u="sng" dirty="0"/>
              <a:t>Findings:</a:t>
            </a:r>
          </a:p>
          <a:p>
            <a:r>
              <a:rPr lang="en-US" dirty="0"/>
              <a:t>With urban counties being counted as areas with over 50,000 in population, 9 of the top 10 most highly infected populations were considered “Urban”. The only rural county was Lessen, which had the second highest infection rate per capita in California, at 68%. Imperial county, which had an infection rate of 80%, and is the least populated county in Southern California. The county with the highest COVID infection rate, was also tops in average unemployment rate at 21%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5D14840-E64A-40F7-89AC-09E1549DF7EB}"/>
              </a:ext>
            </a:extLst>
          </p:cNvPr>
          <p:cNvGraphicFramePr>
            <a:graphicFrameLocks/>
          </p:cNvGraphicFramePr>
          <p:nvPr/>
        </p:nvGraphicFramePr>
        <p:xfrm>
          <a:off x="4341812" y="0"/>
          <a:ext cx="784701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089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B8DB-AA7C-41EC-A1A7-673C1789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405F83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4DBDE-5188-408D-AB39-100D05C17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COVID had no direct impact…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794944-DE51-4F66-A2B5-14526040BEB5}"/>
              </a:ext>
            </a:extLst>
          </p:cNvPr>
          <p:cNvSpPr txBox="1"/>
          <p:nvPr/>
        </p:nvSpPr>
        <p:spPr>
          <a:xfrm>
            <a:off x="2360612" y="207419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E18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</a:t>
            </a:r>
            <a:endParaRPr lang="en-US" b="1" i="1" dirty="0">
              <a:solidFill>
                <a:srgbClr val="E18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92A32D-14D0-4401-B046-9B8C4B713A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" y="2636044"/>
            <a:ext cx="5384800" cy="3028949"/>
          </a:xfrm>
        </p:spPr>
      </p:pic>
    </p:spTree>
    <p:extLst>
      <p:ext uri="{BB962C8B-B14F-4D97-AF65-F5344CB8AC3E}">
        <p14:creationId xmlns:p14="http://schemas.microsoft.com/office/powerpoint/2010/main" val="175562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/>
      <p:bldP spid="36" grpId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6_Statistics Infographics Sampler_RVA_v3.potx" id="{8CA60735-D353-4C1C-9464-903FD6574FC5}" vid="{1BFEBDC8-D6C6-456A-AA74-BCD6FC21DE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C1CB0A-BB6E-4E95-95A3-95BDF5FBAB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3200ABC-C80D-422B-8848-EDEE60F84E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30EB58-BCE7-41D9-A117-44B48F13F8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Infographics Sampler</Template>
  <TotalTime>312</TotalTime>
  <Words>697</Words>
  <Application>Microsoft Office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Palatino Linotype</vt:lpstr>
      <vt:lpstr>Office Theme</vt:lpstr>
      <vt:lpstr>PowerPoint Infographics Sampler</vt:lpstr>
      <vt:lpstr>Introduction</vt:lpstr>
      <vt:lpstr>Infection Rates</vt:lpstr>
      <vt:lpstr>Highest Infection Rates by County</vt:lpstr>
      <vt:lpstr>Worst Impact</vt:lpstr>
      <vt:lpstr>Least Impact</vt:lpstr>
      <vt:lpstr>Rural v. Urban Infections</vt:lpstr>
      <vt:lpstr>Population Impact</vt:lpstr>
      <vt:lpstr>Conclusion</vt:lpstr>
      <vt:lpstr>Conclusion</vt:lpstr>
      <vt:lpstr>PowerPoint Presentation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Infographics Sampler</dc:title>
  <dc:subject/>
  <dc:creator>John Chan</dc:creator>
  <cp:keywords/>
  <dc:description/>
  <cp:lastModifiedBy>John Chan</cp:lastModifiedBy>
  <cp:revision>50</cp:revision>
  <dcterms:created xsi:type="dcterms:W3CDTF">2021-04-30T02:09:51Z</dcterms:created>
  <dcterms:modified xsi:type="dcterms:W3CDTF">2021-05-07T18:16:43Z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