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7" r:id="rId4"/>
    <p:sldId id="264" r:id="rId5"/>
    <p:sldId id="268" r:id="rId6"/>
    <p:sldId id="266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74778" autoAdjust="0"/>
  </p:normalViewPr>
  <p:slideViewPr>
    <p:cSldViewPr>
      <p:cViewPr varScale="1">
        <p:scale>
          <a:sx n="54" d="100"/>
          <a:sy n="54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90109-2144-42E3-B8A7-AD5B993228C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9B32-0C00-402E-897D-4EF997F64B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Criaram</a:t>
            </a:r>
            <a:r>
              <a:rPr lang="en-US" dirty="0" smtClean="0"/>
              <a:t> “Our Grid” DCG para </a:t>
            </a:r>
            <a:r>
              <a:rPr lang="en-US" dirty="0" err="1" smtClean="0"/>
              <a:t>laboratorios</a:t>
            </a:r>
            <a:r>
              <a:rPr lang="en-US" dirty="0" smtClean="0"/>
              <a:t> </a:t>
            </a:r>
            <a:r>
              <a:rPr lang="en-US" dirty="0" err="1" smtClean="0"/>
              <a:t>academicos</a:t>
            </a:r>
            <a:endParaRPr lang="en-US" dirty="0" smtClean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Kernells</a:t>
            </a:r>
            <a:r>
              <a:rPr lang="en-US" dirty="0" smtClean="0"/>
              <a:t> para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maquinas</a:t>
            </a:r>
            <a:r>
              <a:rPr lang="en-US" dirty="0" smtClean="0"/>
              <a:t> </a:t>
            </a:r>
            <a:r>
              <a:rPr lang="en-US" dirty="0" err="1" smtClean="0"/>
              <a:t>virtuais</a:t>
            </a:r>
            <a:r>
              <a:rPr lang="en-US" dirty="0" smtClean="0"/>
              <a:t> JAVA </a:t>
            </a:r>
            <a:r>
              <a:rPr lang="en-US" dirty="0" err="1" smtClean="0"/>
              <a:t>ou</a:t>
            </a:r>
            <a:r>
              <a:rPr lang="en-US" dirty="0" smtClean="0"/>
              <a:t> Unix</a:t>
            </a:r>
          </a:p>
          <a:p>
            <a:r>
              <a:rPr lang="en-US" dirty="0" err="1" smtClean="0"/>
              <a:t>Protege</a:t>
            </a:r>
            <a:r>
              <a:rPr lang="en-US" dirty="0" smtClean="0"/>
              <a:t> contra mal-</a:t>
            </a:r>
            <a:r>
              <a:rPr lang="en-US" dirty="0" err="1" smtClean="0"/>
              <a:t>uso</a:t>
            </a:r>
            <a:r>
              <a:rPr lang="en-US" dirty="0" smtClean="0"/>
              <a:t> e </a:t>
            </a:r>
            <a:r>
              <a:rPr lang="en-US" i="1" dirty="0" smtClean="0"/>
              <a:t>freeriding</a:t>
            </a:r>
          </a:p>
          <a:p>
            <a:r>
              <a:rPr lang="pt-BR" dirty="0" smtClean="0"/>
              <a:t>Simples de instalar pois evita burocracia</a:t>
            </a:r>
            <a:endParaRPr lang="en-US" dirty="0" smtClean="0"/>
          </a:p>
          <a:p>
            <a:endParaRPr lang="en-US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media 64 maquinas ao mesmo tempo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de 280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maquinas conectadas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49B32-0C00-402E-897D-4EF997F64B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Pesquisa (por SLR) e compara os principais trabalhos em DCG</a:t>
            </a:r>
          </a:p>
          <a:p>
            <a:r>
              <a:rPr lang="pt-BR" dirty="0" smtClean="0"/>
              <a:t>Pesquisa interesse da indústria de software</a:t>
            </a:r>
          </a:p>
          <a:p>
            <a:r>
              <a:rPr lang="pt-BR" dirty="0" smtClean="0"/>
              <a:t>Implanta um sistema de DCG</a:t>
            </a:r>
          </a:p>
          <a:p>
            <a:r>
              <a:rPr lang="pt-BR" dirty="0" smtClean="0"/>
              <a:t>Conclui que falta compatibilidade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formulário de pesquisa foi respondido por 24 pessoas, 1 usa. 14 afirmaram ter interesse. 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importam aos respondentes da pesquisa são: baixo custo de operação, baixo preço de compra do sistema, e transferência segura de dados entre os dispositivos.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Quatro maquinas 1/3 t, 6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maq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pouco melhor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 nenhuma experiência prévia, implementar e implantar aplicação no ambiente BOINC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 horas.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preparação do ambiente 2h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49B32-0C00-402E-897D-4EF997F64B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Categorizam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DCG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forma de gest</a:t>
            </a:r>
            <a:r>
              <a:rPr lang="pt-BR" dirty="0" err="1" smtClean="0"/>
              <a:t>ão</a:t>
            </a:r>
            <a:r>
              <a:rPr lang="pt-BR" dirty="0" smtClean="0"/>
              <a:t> de comunicações e virtualização</a:t>
            </a:r>
          </a:p>
          <a:p>
            <a:r>
              <a:rPr lang="pt-BR" dirty="0" smtClean="0"/>
              <a:t>Categorizam aplicações de DCG por adequação</a:t>
            </a:r>
          </a:p>
          <a:p>
            <a:r>
              <a:rPr lang="pt-BR" dirty="0" smtClean="0"/>
              <a:t>Todos os trabalhos correlatos enviam códigos portáteis para execução por parceiros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Universidade </a:t>
            </a:r>
            <a:r>
              <a:rPr lang="pt-BR" dirty="0" smtClean="0"/>
              <a:t>da Flórida</a:t>
            </a:r>
            <a:endParaRPr lang="en-US" dirty="0" smtClean="0"/>
          </a:p>
          <a:p>
            <a:r>
              <a:rPr lang="pt-BR" dirty="0" smtClean="0"/>
              <a:t>Aplicações Computacionalmente Intensivas, como IA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49B32-0C00-402E-897D-4EF997F64B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Europaiada</a:t>
            </a:r>
            <a:r>
              <a:rPr lang="pt-BR" dirty="0" smtClean="0"/>
              <a:t> toda ai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49B32-0C00-402E-897D-4EF997F64B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b="1" dirty="0" smtClean="0"/>
          </a:p>
          <a:p>
            <a:r>
              <a:rPr lang="pt-BR" dirty="0" smtClean="0"/>
              <a:t>Revisam a filosofia dos sistemas de DCG existentes, e seu uso típico</a:t>
            </a:r>
          </a:p>
          <a:p>
            <a:r>
              <a:rPr lang="pt-BR" dirty="0" smtClean="0"/>
              <a:t>Falam das grandes iniciativas de Grid industrial e científica</a:t>
            </a:r>
          </a:p>
          <a:p>
            <a:r>
              <a:rPr lang="pt-BR" dirty="0" smtClean="0"/>
              <a:t>Falta Compatibilidade e Engenharia de Software em DCG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49B32-0C00-402E-897D-4EF997F64B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91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Falam sobre o uso e manutenção do sistema CONDOR, de 1982</a:t>
            </a:r>
          </a:p>
          <a:p>
            <a:r>
              <a:rPr lang="pt-BR" dirty="0" smtClean="0"/>
              <a:t>Assumem que o sucesso de CONDOR se deve à boa engenharia de software!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49B32-0C00-402E-897D-4EF997F64B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2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40000"/>
                <a:lumOff val="60000"/>
              </a:schemeClr>
            </a:gs>
            <a:gs pos="95000">
              <a:schemeClr val="accent3">
                <a:lumMod val="60000"/>
                <a:lumOff val="40000"/>
              </a:schemeClr>
            </a:gs>
            <a:gs pos="0">
              <a:schemeClr val="accent3">
                <a:lumMod val="40000"/>
                <a:lumOff val="6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9C0F-66BA-4C55-B7CA-FBE0F6769C9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610600" cy="35052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Execução de Algoritmos de Inteligência Artificial em Grade de Computadores Cotidianos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752600"/>
          </a:xfrm>
        </p:spPr>
        <p:txBody>
          <a:bodyPr/>
          <a:lstStyle/>
          <a:p>
            <a:r>
              <a:rPr lang="en-US" dirty="0" smtClean="0"/>
              <a:t>Jos</a:t>
            </a:r>
            <a:r>
              <a:rPr lang="pt-BR" dirty="0" smtClean="0"/>
              <a:t>é F. R. Fonseca</a:t>
            </a:r>
          </a:p>
          <a:p>
            <a:r>
              <a:rPr lang="pt-BR" dirty="0" smtClean="0"/>
              <a:t>Orientador: </a:t>
            </a:r>
            <a:r>
              <a:rPr lang="pt-BR" dirty="0" err="1" smtClean="0"/>
              <a:t>Luis</a:t>
            </a:r>
            <a:r>
              <a:rPr lang="pt-BR" dirty="0" smtClean="0"/>
              <a:t> Fabrício </a:t>
            </a:r>
            <a:r>
              <a:rPr lang="pt-BR" dirty="0" err="1" smtClean="0"/>
              <a:t>Goés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of the world, unite!!!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Walfredo</a:t>
            </a:r>
            <a:r>
              <a:rPr lang="pt-BR" b="1" dirty="0" smtClean="0"/>
              <a:t> </a:t>
            </a:r>
            <a:r>
              <a:rPr lang="pt-BR" b="1" dirty="0"/>
              <a:t>Cirne, Francisco Brasileiro, Nazareno Andrade, Lauro B. Costa, Alisson </a:t>
            </a:r>
            <a:r>
              <a:rPr lang="pt-BR" b="1" dirty="0" smtClean="0"/>
              <a:t>Andrade</a:t>
            </a:r>
          </a:p>
          <a:p>
            <a:pPr marL="0" indent="0">
              <a:buNone/>
            </a:pPr>
            <a:r>
              <a:rPr lang="pt-BR" b="1" dirty="0" smtClean="0"/>
              <a:t>Universidade </a:t>
            </a:r>
            <a:r>
              <a:rPr lang="pt-BR" b="1" dirty="0"/>
              <a:t>Federal de Campina </a:t>
            </a:r>
            <a:r>
              <a:rPr lang="pt-BR" b="1" dirty="0" smtClean="0"/>
              <a:t>Grande</a:t>
            </a:r>
          </a:p>
          <a:p>
            <a:r>
              <a:rPr lang="pt-BR" b="1" dirty="0" smtClean="0"/>
              <a:t>Reynaldo </a:t>
            </a:r>
            <a:r>
              <a:rPr lang="pt-BR" b="1" dirty="0"/>
              <a:t>Novaes e Miranda </a:t>
            </a:r>
            <a:r>
              <a:rPr lang="pt-BR" b="1" dirty="0" err="1" smtClean="0"/>
              <a:t>Mowbra</a:t>
            </a:r>
            <a:endParaRPr lang="pt-BR" b="1" dirty="0"/>
          </a:p>
          <a:p>
            <a:pPr marL="0" indent="0">
              <a:buNone/>
            </a:pPr>
            <a:r>
              <a:rPr lang="pt-BR" b="1" dirty="0" smtClean="0"/>
              <a:t> </a:t>
            </a:r>
            <a:r>
              <a:rPr lang="pt-BR" b="1" dirty="0" err="1"/>
              <a:t>Hewlett</a:t>
            </a:r>
            <a:r>
              <a:rPr lang="pt-BR" b="1" dirty="0"/>
              <a:t> Packard</a:t>
            </a:r>
            <a:r>
              <a:rPr lang="pt-BR" b="1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Publicação</a:t>
            </a:r>
            <a:r>
              <a:rPr lang="en-US" dirty="0" smtClean="0"/>
              <a:t>: </a:t>
            </a:r>
            <a:r>
              <a:rPr lang="en-US" b="1" dirty="0"/>
              <a:t> Journal of Grid Computing, </a:t>
            </a:r>
            <a:r>
              <a:rPr lang="en-US" b="1" dirty="0" smtClean="0"/>
              <a:t>Springer, 2006</a:t>
            </a:r>
            <a:endParaRPr lang="pt-BR" dirty="0"/>
          </a:p>
        </p:txBody>
      </p:sp>
      <p:sp>
        <p:nvSpPr>
          <p:cNvPr id="4" name="Octógono 3"/>
          <p:cNvSpPr/>
          <p:nvPr/>
        </p:nvSpPr>
        <p:spPr>
          <a:xfrm>
            <a:off x="8686800" y="6400800"/>
            <a:ext cx="304800" cy="3048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On using Desktop Grid Computing in software industry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CEDERSTRÖM</a:t>
            </a:r>
            <a:r>
              <a:rPr lang="en-US" b="1" dirty="0"/>
              <a:t>, </a:t>
            </a:r>
            <a:r>
              <a:rPr lang="en-US" b="1" dirty="0" smtClean="0"/>
              <a:t>Andreas. </a:t>
            </a:r>
            <a:r>
              <a:rPr lang="en-US" b="1" dirty="0" err="1" smtClean="0"/>
              <a:t>Ronneby</a:t>
            </a:r>
            <a:r>
              <a:rPr lang="en-US" b="1" dirty="0"/>
              <a:t>, </a:t>
            </a:r>
            <a:r>
              <a:rPr lang="en-US" b="1" dirty="0" err="1"/>
              <a:t>Suécia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err="1" smtClean="0"/>
              <a:t>Publica</a:t>
            </a:r>
            <a:r>
              <a:rPr lang="pt-BR" dirty="0" err="1" smtClean="0"/>
              <a:t>ção</a:t>
            </a:r>
            <a:r>
              <a:rPr lang="pt-BR" dirty="0" smtClean="0"/>
              <a:t>: </a:t>
            </a:r>
            <a:r>
              <a:rPr lang="en-US" b="1" dirty="0" err="1" smtClean="0"/>
              <a:t>Dissertação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Mestrado</a:t>
            </a:r>
            <a:r>
              <a:rPr lang="en-US" b="1" dirty="0"/>
              <a:t>) — School of Engineering, </a:t>
            </a:r>
            <a:r>
              <a:rPr lang="en-US" b="1" dirty="0" err="1"/>
              <a:t>Blekinge</a:t>
            </a:r>
            <a:r>
              <a:rPr lang="en-US" b="1" dirty="0"/>
              <a:t> Institute of </a:t>
            </a:r>
            <a:r>
              <a:rPr lang="en-US" b="1" dirty="0" smtClean="0"/>
              <a:t>Technology, 2010</a:t>
            </a:r>
            <a:endParaRPr lang="en-US" dirty="0"/>
          </a:p>
        </p:txBody>
      </p:sp>
      <p:sp>
        <p:nvSpPr>
          <p:cNvPr id="4" name="Octógono 3"/>
          <p:cNvSpPr/>
          <p:nvPr/>
        </p:nvSpPr>
        <p:spPr>
          <a:xfrm>
            <a:off x="8686800" y="6400800"/>
            <a:ext cx="304800" cy="3048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taxonomy of peer-to-peer desktop grid paradigms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006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ZHAO</a:t>
            </a:r>
            <a:r>
              <a:rPr lang="en-US" b="1" dirty="0"/>
              <a:t>, Han; LIU, </a:t>
            </a:r>
            <a:r>
              <a:rPr lang="en-US" b="1" dirty="0" err="1"/>
              <a:t>Xinxin</a:t>
            </a:r>
            <a:r>
              <a:rPr lang="en-US" b="1" dirty="0"/>
              <a:t>; LI, </a:t>
            </a:r>
            <a:r>
              <a:rPr lang="en-US" b="1" dirty="0" err="1" smtClean="0"/>
              <a:t>Xiaolin</a:t>
            </a:r>
            <a:r>
              <a:rPr lang="en-US" b="1" dirty="0" smtClean="0"/>
              <a:t>. University of Florida, EUA</a:t>
            </a:r>
          </a:p>
          <a:p>
            <a:endParaRPr lang="pt-BR" b="1" dirty="0"/>
          </a:p>
          <a:p>
            <a:r>
              <a:rPr lang="pt-BR" dirty="0" smtClean="0"/>
              <a:t>Publicação: </a:t>
            </a:r>
            <a:r>
              <a:rPr lang="en-US" b="1" dirty="0"/>
              <a:t>Cluster Computing, </a:t>
            </a:r>
            <a:r>
              <a:rPr lang="en-US" b="1" dirty="0" smtClean="0"/>
              <a:t>Springer, </a:t>
            </a:r>
            <a:r>
              <a:rPr lang="en-US" b="1" dirty="0"/>
              <a:t>2011</a:t>
            </a:r>
          </a:p>
          <a:p>
            <a:endParaRPr lang="en-US" dirty="0"/>
          </a:p>
        </p:txBody>
      </p:sp>
      <p:sp>
        <p:nvSpPr>
          <p:cNvPr id="4" name="Octógono 3"/>
          <p:cNvSpPr/>
          <p:nvPr/>
        </p:nvSpPr>
        <p:spPr>
          <a:xfrm>
            <a:off x="8686800" y="6400800"/>
            <a:ext cx="304800" cy="3048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ctógono 4"/>
          <p:cNvSpPr/>
          <p:nvPr/>
        </p:nvSpPr>
        <p:spPr>
          <a:xfrm>
            <a:off x="8686800" y="6400800"/>
            <a:ext cx="304800" cy="3048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 on grid computing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1148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 smtClean="0"/>
              <a:t>SCHWIEGELSHOHN</a:t>
            </a:r>
            <a:r>
              <a:rPr lang="en-US" b="1" dirty="0"/>
              <a:t>, Uwe et </a:t>
            </a:r>
            <a:r>
              <a:rPr lang="en-US" b="1" dirty="0" smtClean="0"/>
              <a:t>al. </a:t>
            </a:r>
            <a:r>
              <a:rPr lang="pt-BR" b="1" cap="small" dirty="0" err="1"/>
              <a:t>Dagstuhl</a:t>
            </a:r>
            <a:r>
              <a:rPr lang="pt-BR" b="1" cap="small" dirty="0"/>
              <a:t>, Alemanha</a:t>
            </a:r>
            <a:endParaRPr lang="pt-BR" dirty="0"/>
          </a:p>
          <a:p>
            <a:endParaRPr lang="en-US" b="1" dirty="0" smtClean="0"/>
          </a:p>
          <a:p>
            <a:r>
              <a:rPr lang="pt-BR" dirty="0" smtClean="0"/>
              <a:t>Publicação: </a:t>
            </a:r>
            <a:r>
              <a:rPr lang="en-US" dirty="0" smtClean="0"/>
              <a:t> </a:t>
            </a:r>
            <a:r>
              <a:rPr lang="en-US" b="1" dirty="0"/>
              <a:t>Future Generation Computer Systems, </a:t>
            </a:r>
            <a:r>
              <a:rPr lang="en-US" b="1" dirty="0" smtClean="0"/>
              <a:t>Elsevier, 2010</a:t>
            </a:r>
            <a:endParaRPr lang="pt-BR" dirty="0" smtClean="0"/>
          </a:p>
        </p:txBody>
      </p:sp>
      <p:sp>
        <p:nvSpPr>
          <p:cNvPr id="4" name="Octógono 3"/>
          <p:cNvSpPr/>
          <p:nvPr/>
        </p:nvSpPr>
        <p:spPr>
          <a:xfrm>
            <a:off x="8686800" y="6400800"/>
            <a:ext cx="304800" cy="3048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computing in practice: The condor experience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876800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b="1" dirty="0" smtClean="0"/>
              <a:t>THAIN</a:t>
            </a:r>
            <a:r>
              <a:rPr lang="en-US" b="1" dirty="0"/>
              <a:t>, Douglas; TANNENBAUM, Todd; LIVNY, </a:t>
            </a:r>
            <a:r>
              <a:rPr lang="en-US" b="1" dirty="0" err="1"/>
              <a:t>Miron</a:t>
            </a:r>
            <a:r>
              <a:rPr lang="en-US" b="1" dirty="0"/>
              <a:t>. MIT, </a:t>
            </a:r>
            <a:r>
              <a:rPr lang="en-US" b="1" dirty="0" smtClean="0"/>
              <a:t>EUA</a:t>
            </a:r>
          </a:p>
          <a:p>
            <a:endParaRPr lang="en-US" b="1" dirty="0" smtClean="0"/>
          </a:p>
          <a:p>
            <a:r>
              <a:rPr lang="pt-BR" dirty="0" smtClean="0"/>
              <a:t>Publicação: </a:t>
            </a:r>
            <a:r>
              <a:rPr lang="en-US" b="1" dirty="0"/>
              <a:t>Concurrency and Computation: Practice and Experience, Wiley Online </a:t>
            </a:r>
            <a:r>
              <a:rPr lang="en-US" b="1" dirty="0" smtClean="0"/>
              <a:t>Library, 2005</a:t>
            </a:r>
            <a:endParaRPr lang="en-US" dirty="0"/>
          </a:p>
        </p:txBody>
      </p:sp>
      <p:sp>
        <p:nvSpPr>
          <p:cNvPr id="4" name="Octógono 3"/>
          <p:cNvSpPr/>
          <p:nvPr/>
        </p:nvSpPr>
        <p:spPr>
          <a:xfrm>
            <a:off x="8686800" y="6400800"/>
            <a:ext cx="304800" cy="3048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585" y="6858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THAIN, Douglas; TANNENBAUM, Todd; LIVNY,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Miron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Distributed computing in practice: The condor experience. Concurrency and Computation: Practice and Experience, Wiley Online Library, v. 17, n. 2-4, p. 323–356,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SCHWIEGELSHOHN, Uwe et al.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Perspectives on grid computing. Future Generation Computer Systems, Elsevier, v. 26, n. 8, p. 1104–1115,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ZHAO, Han; LIU,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Xinxin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; LI,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Xiaolin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taxonomy of peer-to-peer desktop grid paradigms. Cluster Computing, Springer, v. 14, n. 2, p. 129–144,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CEDERSTRÖM, Andreas.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using Desktop Grid Computing in software industry. 2010.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Dissertação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Mestrado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— School of Engineering,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Blekinge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Institute of Technology,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Ronneby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Suécia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CIRNE,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Walfredo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et al.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Labs of the world, unite!!! Journal of Grid Computing, Springer, v. 4, n. 3, p. 225–246, 2006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ctógono 4"/>
          <p:cNvSpPr/>
          <p:nvPr/>
        </p:nvSpPr>
        <p:spPr>
          <a:xfrm>
            <a:off x="8686800" y="6400800"/>
            <a:ext cx="304800" cy="3048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607</Words>
  <Application>Microsoft Office PowerPoint</Application>
  <PresentationFormat>Apresentação na tela (4:3)</PresentationFormat>
  <Paragraphs>82</Paragraphs>
  <Slides>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Execução de Algoritmos de Inteligência Artificial em Grade de Computadores Cotidianos </vt:lpstr>
      <vt:lpstr>Labs of the world, unite!!!</vt:lpstr>
      <vt:lpstr>On using Desktop Grid Computing in software industry</vt:lpstr>
      <vt:lpstr>A taxonomy of peer-to-peer desktop grid paradigms</vt:lpstr>
      <vt:lpstr>Apresentação do PowerPoint</vt:lpstr>
      <vt:lpstr>Perspectives on grid computing</vt:lpstr>
      <vt:lpstr>Distributed computing in practice: The condor experience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Assistance</dc:title>
  <dc:creator>Jose Ferreira Reis Fonseca</dc:creator>
  <cp:lastModifiedBy>Jose Ferreira Reis Fonseca</cp:lastModifiedBy>
  <cp:revision>25</cp:revision>
  <dcterms:created xsi:type="dcterms:W3CDTF">2014-08-07T17:31:54Z</dcterms:created>
  <dcterms:modified xsi:type="dcterms:W3CDTF">2014-10-09T21:30:01Z</dcterms:modified>
</cp:coreProperties>
</file>