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6" r:id="rId4"/>
    <p:sldId id="265" r:id="rId5"/>
    <p:sldId id="268" r:id="rId6"/>
    <p:sldId id="269" r:id="rId7"/>
    <p:sldId id="26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ara Lope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2-15T11:23:12.572" idx="1">
    <p:pos x="5383" y="1475"/>
    <p:text>o que tá em verde foram alterações que eu fiz.</p:text>
  </p:cm>
  <p:cm authorId="0" dt="2013-12-15T11:24:18.835" idx="2">
    <p:pos x="5760" y="3052"/>
    <p:text>a gente diz "a PCR" porque traduzindo a sigla seria "a reação em cadeia da polimerase"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2-15T13:46:04.684" idx="3">
    <p:pos x="4103" y="274"/>
    <p:text>faltou fazer o link entre o heredograma e o texto... afinal para que usar essa imagem?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42743-FAD4-4E0E-98E3-9D0109822EFA}" type="datetimeFigureOut">
              <a:rPr lang="pt-BR" smtClean="0"/>
              <a:t>12/15/13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B39E-FA0A-4707-87D0-71ABE6A7BA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77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B39E-FA0A-4707-87D0-71ABE6A7BA46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527A-2713-4567-BBE0-2BAE0EF38622}" type="datetimeFigureOut">
              <a:rPr lang="pt-BR" smtClean="0"/>
              <a:pPr/>
              <a:t>12/15/13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CCFA-6C83-4A40-9819-DC2F72E123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www.sbac.org.br/pt/conteudos/rbac/rbac_43_03_2011/RBAC%203%202011%20-%20Diagn%C3%B3stico%20molecular.pdf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cpgls.ucg.br/6mostra/artigos/SAUDE/CLEYTON%20FLORENCIO%20DE%20CAMARGO%20E%20PAULO%20ROBERTO%20QUEIROZ.pdf" TargetMode="External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learn.genetics.utah.edu/content/labs/pcr" TargetMode="External"/><Relationship Id="rId5" Type="http://schemas.openxmlformats.org/officeDocument/2006/relationships/hyperlink" Target="http://learn.genetics.utah.edu/content/labs/gel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5" Type="http://schemas.openxmlformats.org/officeDocument/2006/relationships/hyperlink" Target="http://www.youtube.com/watch?v=hug_CYN8qu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drauziovarella.com.br/letras/f/fibrose-cistica/" TargetMode="External"/><Relationship Id="rId5" Type="http://schemas.openxmlformats.org/officeDocument/2006/relationships/hyperlink" Target="http://www.unidospelavidafc.com.br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jpeg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07704" y="476672"/>
            <a:ext cx="6408712" cy="3888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 smtClean="0">
                <a:latin typeface="Chalkduster"/>
              </a:rPr>
              <a:t>  Com a descoberta da </a:t>
            </a:r>
            <a:r>
              <a:rPr lang="pt-BR" sz="2000" dirty="0" smtClean="0">
                <a:solidFill>
                  <a:srgbClr val="FFFF00"/>
                </a:solidFill>
                <a:latin typeface="Chalkduster"/>
              </a:rPr>
              <a:t>reação em cadeia da </a:t>
            </a:r>
            <a:r>
              <a:rPr lang="pt-BR" sz="2000" dirty="0" err="1" smtClean="0">
                <a:solidFill>
                  <a:srgbClr val="FFFF00"/>
                </a:solidFill>
                <a:latin typeface="Chalkduster"/>
              </a:rPr>
              <a:t>polimerase</a:t>
            </a:r>
            <a:r>
              <a:rPr lang="pt-BR" sz="2000" dirty="0" smtClean="0">
                <a:solidFill>
                  <a:srgbClr val="FFFF00"/>
                </a:solidFill>
                <a:latin typeface="Chalkduster"/>
              </a:rPr>
              <a:t> (PCR)</a:t>
            </a:r>
            <a:r>
              <a:rPr lang="pt-BR" sz="2000" dirty="0" smtClean="0">
                <a:latin typeface="Chalkduster"/>
              </a:rPr>
              <a:t> e seu desenvolvimento na metade dos anos 80 houve uma revolução na biologia que proporcionou o desenvolvimento de diversos diagnósticos moleculares baseados na detecção, identificação e quantificação de ácidos nucleicos (DNA/RNA).</a:t>
            </a:r>
            <a:endParaRPr lang="pt-BR" altLang="ja-JP" sz="1900" dirty="0" smtClean="0">
              <a:latin typeface="Chalkduster"/>
            </a:endParaRPr>
          </a:p>
        </p:txBody>
      </p:sp>
      <p:grpSp>
        <p:nvGrpSpPr>
          <p:cNvPr id="12" name="Group 14"/>
          <p:cNvGrpSpPr/>
          <p:nvPr/>
        </p:nvGrpSpPr>
        <p:grpSpPr>
          <a:xfrm>
            <a:off x="3131840" y="5925821"/>
            <a:ext cx="4955500" cy="815547"/>
            <a:chOff x="2688569" y="5888890"/>
            <a:chExt cx="4955500" cy="815547"/>
          </a:xfrm>
        </p:grpSpPr>
        <p:sp>
          <p:nvSpPr>
            <p:cNvPr id="13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5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6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18" name="Imagem 17" descr="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2330921"/>
            <a:ext cx="1571625" cy="3762375"/>
          </a:xfrm>
          <a:prstGeom prst="rect">
            <a:avLst/>
          </a:prstGeom>
        </p:spPr>
      </p:pic>
      <p:sp>
        <p:nvSpPr>
          <p:cNvPr id="11" name="TextBox 19"/>
          <p:cNvSpPr txBox="1"/>
          <p:nvPr/>
        </p:nvSpPr>
        <p:spPr>
          <a:xfrm>
            <a:off x="1691680" y="4728046"/>
            <a:ext cx="7288264" cy="1077218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mic Sans MS"/>
                <a:cs typeface="Comic Sans MS"/>
              </a:rPr>
              <a:t>Leia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mais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sobre</a:t>
            </a:r>
            <a:r>
              <a:rPr lang="en-US" sz="1600" b="1" dirty="0" smtClean="0">
                <a:latin typeface="Comic Sans MS"/>
                <a:cs typeface="Comic Sans MS"/>
              </a:rPr>
              <a:t> o </a:t>
            </a:r>
            <a:r>
              <a:rPr lang="en-US" sz="1600" b="1" dirty="0" err="1" smtClean="0">
                <a:latin typeface="Comic Sans MS"/>
                <a:cs typeface="Comic Sans MS"/>
              </a:rPr>
              <a:t>histórico</a:t>
            </a:r>
            <a:r>
              <a:rPr lang="en-US" sz="1600" b="1" dirty="0" smtClean="0">
                <a:latin typeface="Comic Sans MS"/>
                <a:cs typeface="Comic Sans MS"/>
              </a:rPr>
              <a:t> e </a:t>
            </a:r>
            <a:r>
              <a:rPr lang="en-US" sz="1600" b="1" dirty="0" err="1" smtClean="0">
                <a:latin typeface="Comic Sans MS"/>
                <a:cs typeface="Comic Sans MS"/>
              </a:rPr>
              <a:t>desenvolvimento</a:t>
            </a:r>
            <a:r>
              <a:rPr lang="en-US" sz="1600" b="1" dirty="0" smtClean="0">
                <a:latin typeface="Comic Sans MS"/>
                <a:cs typeface="Comic Sans MS"/>
              </a:rPr>
              <a:t> dos </a:t>
            </a:r>
            <a:r>
              <a:rPr lang="en-US" sz="1600" b="1" dirty="0" err="1" smtClean="0">
                <a:latin typeface="Comic Sans MS"/>
                <a:cs typeface="Comic Sans MS"/>
              </a:rPr>
              <a:t>diagnósticos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moleculares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em</a:t>
            </a:r>
            <a:r>
              <a:rPr lang="en-US" sz="1600" b="1" dirty="0" smtClean="0">
                <a:latin typeface="Comic Sans MS"/>
                <a:cs typeface="Comic Sans MS"/>
              </a:rPr>
              <a:t>: </a:t>
            </a:r>
            <a:r>
              <a:rPr lang="pt-BR" sz="1600" dirty="0" smtClean="0">
                <a:hlinkClick r:id="rId4"/>
              </a:rPr>
              <a:t>http://www.sbac.org.br/pt/conteudos/rbac/rbac_43_03_2011/RBAC%203%202011%20-%20Diagn%C3%B3stico%20molecular.</a:t>
            </a:r>
            <a:r>
              <a:rPr lang="pt-BR" sz="1600" dirty="0" err="1" smtClean="0">
                <a:hlinkClick r:id="rId4"/>
              </a:rPr>
              <a:t>pdf</a:t>
            </a:r>
            <a:endParaRPr lang="en-US" sz="1600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sz="2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07704" y="404664"/>
            <a:ext cx="6336704" cy="4032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r>
              <a:rPr lang="pt-BR" sz="2000" dirty="0" smtClean="0">
                <a:latin typeface="Chalkduster"/>
              </a:rPr>
              <a:t>  A técnica de diagnóstico molecular permite a detecção de alterações genéticas nos organismos e auxilia no diagnóstico, prognóstico e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n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ível de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suscetibilidade ao desenvolvimento de determinadas</a:t>
            </a:r>
            <a:r>
              <a:rPr lang="pt-BR" sz="2000" dirty="0" smtClean="0">
                <a:latin typeface="Chalkduster"/>
              </a:rPr>
              <a:t> </a:t>
            </a:r>
            <a:r>
              <a:rPr lang="pt-BR" sz="2000" dirty="0" smtClean="0">
                <a:latin typeface="Chalkduster"/>
              </a:rPr>
              <a:t>doenças, além de propor terapias diferenciadas para cada caso.</a:t>
            </a:r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chemeClr val="bg1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endParaRPr lang="en-US" sz="1900" b="1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endParaRPr lang="en-US" sz="2000" b="1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endParaRPr lang="en-US" sz="2000" b="1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endParaRPr lang="en-US" sz="2000" b="1" dirty="0" smtClean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  <p:grpSp>
        <p:nvGrpSpPr>
          <p:cNvPr id="9" name="Group 14"/>
          <p:cNvGrpSpPr/>
          <p:nvPr/>
        </p:nvGrpSpPr>
        <p:grpSpPr>
          <a:xfrm>
            <a:off x="3059832" y="5997829"/>
            <a:ext cx="4955500" cy="815547"/>
            <a:chOff x="2688569" y="5888890"/>
            <a:chExt cx="4955500" cy="815547"/>
          </a:xfrm>
        </p:grpSpPr>
        <p:sp>
          <p:nvSpPr>
            <p:cNvPr id="10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3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15" name="Picture 11" descr="cientista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198242"/>
            <a:ext cx="1764885" cy="3751038"/>
          </a:xfrm>
          <a:prstGeom prst="rect">
            <a:avLst/>
          </a:prstGeom>
        </p:spPr>
      </p:pic>
      <p:sp>
        <p:nvSpPr>
          <p:cNvPr id="16" name="TextBox 19"/>
          <p:cNvSpPr txBox="1"/>
          <p:nvPr/>
        </p:nvSpPr>
        <p:spPr>
          <a:xfrm>
            <a:off x="1691680" y="4728046"/>
            <a:ext cx="7288264" cy="1077218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mic Sans MS"/>
                <a:cs typeface="Comic Sans MS"/>
              </a:rPr>
              <a:t>Uma das </a:t>
            </a:r>
            <a:r>
              <a:rPr lang="en-US" sz="1600" b="1" dirty="0" err="1" smtClean="0">
                <a:latin typeface="Comic Sans MS"/>
                <a:cs typeface="Comic Sans MS"/>
              </a:rPr>
              <a:t>técnicas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utilizadas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é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smtClean="0">
                <a:latin typeface="Comic Sans MS"/>
                <a:cs typeface="Comic Sans MS"/>
              </a:rPr>
              <a:t>a </a:t>
            </a:r>
            <a:r>
              <a:rPr lang="en-US" sz="1600" b="1" dirty="0" smtClean="0">
                <a:latin typeface="Comic Sans MS"/>
                <a:cs typeface="Comic Sans MS"/>
              </a:rPr>
              <a:t>PCR, </a:t>
            </a:r>
            <a:r>
              <a:rPr lang="en-US" sz="1600" b="1" dirty="0" err="1" smtClean="0">
                <a:latin typeface="Comic Sans MS"/>
                <a:cs typeface="Comic Sans MS"/>
              </a:rPr>
              <a:t>leia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mais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sobre</a:t>
            </a:r>
            <a:r>
              <a:rPr lang="en-US" sz="1600" b="1" dirty="0" smtClean="0">
                <a:latin typeface="Comic Sans MS"/>
                <a:cs typeface="Comic Sans MS"/>
              </a:rPr>
              <a:t> o </a:t>
            </a:r>
            <a:r>
              <a:rPr lang="en-US" sz="1600" b="1" dirty="0" err="1" smtClean="0">
                <a:latin typeface="Comic Sans MS"/>
                <a:cs typeface="Comic Sans MS"/>
              </a:rPr>
              <a:t>assunto</a:t>
            </a:r>
            <a:r>
              <a:rPr lang="en-US" sz="1600" b="1" dirty="0" smtClean="0">
                <a:latin typeface="Comic Sans MS"/>
                <a:cs typeface="Comic Sans MS"/>
              </a:rPr>
              <a:t> e </a:t>
            </a:r>
            <a:r>
              <a:rPr lang="en-US" sz="1600" b="1" dirty="0" err="1" smtClean="0">
                <a:latin typeface="Comic Sans MS"/>
                <a:cs typeface="Comic Sans MS"/>
              </a:rPr>
              <a:t>algumas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doenças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diagnósticadas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através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desse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método</a:t>
            </a:r>
            <a:r>
              <a:rPr lang="en-US" sz="1600" b="1" dirty="0" smtClean="0">
                <a:latin typeface="Comic Sans MS"/>
                <a:cs typeface="Comic Sans MS"/>
              </a:rPr>
              <a:t>: </a:t>
            </a:r>
            <a:r>
              <a:rPr lang="pt-BR" sz="1600" dirty="0" smtClean="0">
                <a:hlinkClick r:id="rId4"/>
              </a:rPr>
              <a:t>http://www.cpgls.ucg.br/6mostra/artigos/SAUDE/CLEYTON%20FLORENCIO%20DE%20CAMARGO%20E%20PAULO%20ROBERTO%20QUEIROZ.</a:t>
            </a:r>
            <a:r>
              <a:rPr lang="pt-BR" sz="1600" dirty="0" err="1" smtClean="0">
                <a:hlinkClick r:id="rId4"/>
              </a:rPr>
              <a:t>pdf</a:t>
            </a:r>
            <a:endParaRPr lang="en-US" sz="1600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16632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188640"/>
            <a:ext cx="542925" cy="424847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051720" y="404664"/>
            <a:ext cx="6192688" cy="3960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 smtClean="0">
                <a:latin typeface="Chalkduster"/>
              </a:rPr>
              <a:t>  Mutações no DNA podem ocorrer devido à erros nas sequências de bases que geram, por exemplo, uma proteína defeituosa que se torna ineficiente.</a:t>
            </a:r>
          </a:p>
          <a:p>
            <a:pPr algn="just"/>
            <a:endParaRPr lang="pt-BR" sz="2000" dirty="0" smtClean="0">
              <a:latin typeface="Chalkduster"/>
            </a:endParaRPr>
          </a:p>
          <a:p>
            <a:pPr algn="just"/>
            <a:r>
              <a:rPr lang="pt-BR" sz="2000" dirty="0" smtClean="0">
                <a:latin typeface="Chalkduster"/>
              </a:rPr>
              <a:t>  No </a:t>
            </a:r>
            <a:r>
              <a:rPr lang="pt-BR" sz="2000" dirty="0" smtClean="0">
                <a:latin typeface="Chalkduster"/>
              </a:rPr>
              <a:t>laboratório, </a:t>
            </a:r>
            <a:r>
              <a:rPr lang="pt-BR" sz="2000" dirty="0" smtClean="0">
                <a:latin typeface="Chalkduster"/>
              </a:rPr>
              <a:t>os ácidos nucleicos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são obtidos, utilizando diferentes t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écnicas de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extra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ção,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de materiais </a:t>
            </a:r>
            <a:r>
              <a:rPr lang="pt-BR" sz="2000" dirty="0" smtClean="0">
                <a:latin typeface="Chalkduster"/>
              </a:rPr>
              <a:t>como sangue, líquido amniótico, soro, plasma, urina, entre </a:t>
            </a:r>
            <a:r>
              <a:rPr lang="pt-BR" sz="2000" dirty="0" smtClean="0">
                <a:latin typeface="Chalkduster"/>
              </a:rPr>
              <a:t>outros.</a:t>
            </a:r>
            <a:endParaRPr lang="pt-BR" sz="2000" dirty="0" smtClean="0">
              <a:latin typeface="Chalkduster"/>
            </a:endParaRPr>
          </a:p>
        </p:txBody>
      </p:sp>
      <p:grpSp>
        <p:nvGrpSpPr>
          <p:cNvPr id="12" name="Group 14"/>
          <p:cNvGrpSpPr/>
          <p:nvPr/>
        </p:nvGrpSpPr>
        <p:grpSpPr>
          <a:xfrm>
            <a:off x="3131840" y="5709797"/>
            <a:ext cx="4955500" cy="815547"/>
            <a:chOff x="2688569" y="5888890"/>
            <a:chExt cx="4955500" cy="815547"/>
          </a:xfrm>
        </p:grpSpPr>
        <p:sp>
          <p:nvSpPr>
            <p:cNvPr id="13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5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6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17" name="Picture 11" descr="cientista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204864"/>
            <a:ext cx="1764885" cy="3751038"/>
          </a:xfrm>
          <a:prstGeom prst="rect">
            <a:avLst/>
          </a:prstGeom>
        </p:spPr>
      </p:pic>
      <p:sp>
        <p:nvSpPr>
          <p:cNvPr id="18" name="TextBox 19"/>
          <p:cNvSpPr txBox="1"/>
          <p:nvPr/>
        </p:nvSpPr>
        <p:spPr>
          <a:xfrm>
            <a:off x="1748232" y="4653136"/>
            <a:ext cx="714424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mic Sans MS"/>
                <a:cs typeface="Comic Sans MS"/>
              </a:rPr>
              <a:t>Divirta</a:t>
            </a:r>
            <a:r>
              <a:rPr lang="en-US" sz="1600" b="1" dirty="0" smtClean="0">
                <a:latin typeface="Comic Sans MS"/>
                <a:cs typeface="Comic Sans MS"/>
              </a:rPr>
              <a:t>-se com as </a:t>
            </a:r>
            <a:r>
              <a:rPr lang="en-US" sz="1600" b="1" dirty="0" err="1" smtClean="0">
                <a:latin typeface="Comic Sans MS"/>
                <a:cs typeface="Comic Sans MS"/>
              </a:rPr>
              <a:t>técnicas</a:t>
            </a:r>
            <a:r>
              <a:rPr lang="en-US" sz="1600" b="1" dirty="0" smtClean="0">
                <a:latin typeface="Comic Sans MS"/>
                <a:cs typeface="Comic Sans MS"/>
              </a:rPr>
              <a:t> de </a:t>
            </a:r>
            <a:r>
              <a:rPr lang="en-US" sz="1600" b="1" dirty="0" err="1" smtClean="0">
                <a:latin typeface="Comic Sans MS"/>
                <a:cs typeface="Comic Sans MS"/>
              </a:rPr>
              <a:t>dianósticos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moleculares</a:t>
            </a:r>
            <a:r>
              <a:rPr lang="en-US" sz="1600" b="1" dirty="0" smtClean="0">
                <a:latin typeface="Comic Sans MS"/>
                <a:cs typeface="Comic Sans MS"/>
              </a:rPr>
              <a:t>!! </a:t>
            </a:r>
            <a:r>
              <a:rPr lang="en-US" sz="1600" b="1" u="sng" dirty="0" smtClean="0">
                <a:hlinkClick r:id="rId4"/>
              </a:rPr>
              <a:t>http://learn.genetics.utah.edu/content/labs/pcr</a:t>
            </a:r>
            <a:endParaRPr lang="en-US" sz="1600" b="1" u="sng" dirty="0" smtClean="0"/>
          </a:p>
          <a:p>
            <a:r>
              <a:rPr lang="en-US" sz="1600" b="1" u="sng" dirty="0" smtClean="0">
                <a:hlinkClick r:id="rId5"/>
              </a:rPr>
              <a:t>http://learn.genetics.utah.edu/content/labs/gel</a:t>
            </a:r>
            <a:endParaRPr lang="en-US" sz="1600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fontAlgn="base"/>
            <a:endParaRPr lang="pt-BR" sz="2000" dirty="0" smtClean="0">
              <a:solidFill>
                <a:schemeClr val="bg1"/>
              </a:solidFill>
              <a:latin typeface="Chalkduster"/>
            </a:endParaRPr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pic>
        <p:nvPicPr>
          <p:cNvPr id="7" name="Picture 11" descr="cientista 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05" y="1988840"/>
            <a:ext cx="1764885" cy="3751038"/>
          </a:xfrm>
          <a:prstGeom prst="rect">
            <a:avLst/>
          </a:prstGeom>
        </p:spPr>
      </p:pic>
      <p:grpSp>
        <p:nvGrpSpPr>
          <p:cNvPr id="8" name="Group 14"/>
          <p:cNvGrpSpPr/>
          <p:nvPr/>
        </p:nvGrpSpPr>
        <p:grpSpPr>
          <a:xfrm>
            <a:off x="3131840" y="5709797"/>
            <a:ext cx="4955500" cy="815547"/>
            <a:chOff x="2688569" y="5888890"/>
            <a:chExt cx="4955500" cy="815547"/>
          </a:xfrm>
        </p:grpSpPr>
        <p:sp>
          <p:nvSpPr>
            <p:cNvPr id="9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3" name="Retângulo 12"/>
          <p:cNvSpPr/>
          <p:nvPr/>
        </p:nvSpPr>
        <p:spPr>
          <a:xfrm>
            <a:off x="1907704" y="332656"/>
            <a:ext cx="6480720" cy="4032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 smtClean="0">
                <a:latin typeface="Chalkduster"/>
              </a:rPr>
              <a:t> 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Voc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ê acha que isso tudo tá muito distante do seu dia a dia, né? Pois saiba que o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 </a:t>
            </a:r>
            <a:r>
              <a:rPr lang="pt-BR" sz="2000" dirty="0" smtClean="0">
                <a:latin typeface="Chalkduster"/>
              </a:rPr>
              <a:t>Teste do Pezinho é um exame de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rotina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feito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em todos </a:t>
            </a:r>
            <a:r>
              <a:rPr lang="pt-BR" sz="2000" dirty="0" smtClean="0">
                <a:latin typeface="Chalkduster"/>
              </a:rPr>
              <a:t>os bebês </a:t>
            </a:r>
            <a:r>
              <a:rPr lang="pt-BR" sz="2000" dirty="0" smtClean="0">
                <a:latin typeface="Chalkduster"/>
              </a:rPr>
              <a:t>a partir do seu 3º dia de vida.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Este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é um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teste molecular </a:t>
            </a:r>
            <a:r>
              <a:rPr lang="pt-BR" sz="2000" dirty="0" smtClean="0">
                <a:latin typeface="Chalkduster"/>
              </a:rPr>
              <a:t>capaz </a:t>
            </a:r>
            <a:r>
              <a:rPr lang="pt-BR" sz="2000" dirty="0" smtClean="0">
                <a:latin typeface="Chalkduster"/>
              </a:rPr>
              <a:t>de identificar, com rapidez e eficiência, mais de 25 doenças que podem causar lesões irreversíveis no recém-nascido, principalmente retardo mental, se não forem diagnosticadas e tratadas precocemente.</a:t>
            </a:r>
          </a:p>
          <a:p>
            <a:pPr algn="ctr"/>
            <a:endParaRPr lang="pt-BR" dirty="0"/>
          </a:p>
        </p:txBody>
      </p:sp>
      <p:sp>
        <p:nvSpPr>
          <p:cNvPr id="15" name="TextBox 19"/>
          <p:cNvSpPr txBox="1"/>
          <p:nvPr/>
        </p:nvSpPr>
        <p:spPr>
          <a:xfrm>
            <a:off x="1691680" y="4728046"/>
            <a:ext cx="7288264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mic Sans MS"/>
                <a:cs typeface="Comic Sans MS"/>
              </a:rPr>
              <a:t>Veja</a:t>
            </a:r>
            <a:r>
              <a:rPr lang="en-US" sz="1600" b="1" dirty="0" smtClean="0">
                <a:latin typeface="Comic Sans MS"/>
                <a:cs typeface="Comic Sans MS"/>
              </a:rPr>
              <a:t> o </a:t>
            </a:r>
            <a:r>
              <a:rPr lang="en-US" sz="1600" b="1" dirty="0" err="1" smtClean="0">
                <a:latin typeface="Comic Sans MS"/>
                <a:cs typeface="Comic Sans MS"/>
              </a:rPr>
              <a:t>vídeo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sobre</a:t>
            </a:r>
            <a:r>
              <a:rPr lang="en-US" sz="1600" b="1" dirty="0" smtClean="0">
                <a:latin typeface="Comic Sans MS"/>
                <a:cs typeface="Comic Sans MS"/>
              </a:rPr>
              <a:t> o </a:t>
            </a:r>
            <a:r>
              <a:rPr lang="en-US" sz="1600" b="1" dirty="0" err="1" smtClean="0">
                <a:latin typeface="Comic Sans MS"/>
                <a:cs typeface="Comic Sans MS"/>
              </a:rPr>
              <a:t>Teste</a:t>
            </a:r>
            <a:r>
              <a:rPr lang="en-US" sz="1600" b="1" dirty="0" smtClean="0">
                <a:latin typeface="Comic Sans MS"/>
                <a:cs typeface="Comic Sans MS"/>
              </a:rPr>
              <a:t> do </a:t>
            </a:r>
            <a:r>
              <a:rPr lang="en-US" sz="1600" b="1" dirty="0" err="1" smtClean="0">
                <a:latin typeface="Comic Sans MS"/>
                <a:cs typeface="Comic Sans MS"/>
              </a:rPr>
              <a:t>Pezinho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em</a:t>
            </a:r>
            <a:r>
              <a:rPr lang="en-US" sz="1600" b="1" dirty="0" smtClean="0">
                <a:latin typeface="Comic Sans MS"/>
                <a:cs typeface="Comic Sans MS"/>
              </a:rPr>
              <a:t>: </a:t>
            </a:r>
            <a:r>
              <a:rPr lang="pt-BR" sz="1600" dirty="0" smtClean="0">
                <a:hlinkClick r:id="rId5"/>
              </a:rPr>
              <a:t>http://www.youtube.com/watch?v=hug_CYN8qu4</a:t>
            </a:r>
            <a:endParaRPr lang="en-US" sz="1600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Sem título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pic>
        <p:nvPicPr>
          <p:cNvPr id="7" name="Picture 11" descr="cientista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05" y="1988840"/>
            <a:ext cx="1764885" cy="3751038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3131840" y="5781805"/>
            <a:ext cx="4955500" cy="815547"/>
            <a:chOff x="2688569" y="5888890"/>
            <a:chExt cx="4955500" cy="815547"/>
          </a:xfrm>
        </p:grpSpPr>
        <p:sp>
          <p:nvSpPr>
            <p:cNvPr id="9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3" name="Retângulo 12"/>
          <p:cNvSpPr/>
          <p:nvPr/>
        </p:nvSpPr>
        <p:spPr>
          <a:xfrm>
            <a:off x="1907704" y="116632"/>
            <a:ext cx="65527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b="1" dirty="0" smtClean="0">
              <a:solidFill>
                <a:schemeClr val="bg1"/>
              </a:solidFill>
              <a:latin typeface="Chalkduster"/>
            </a:endParaRPr>
          </a:p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Chalkduster"/>
              </a:rPr>
              <a:t>Exercício prático:</a:t>
            </a:r>
          </a:p>
          <a:p>
            <a:pPr algn="just"/>
            <a:endParaRPr lang="pt-BR" sz="2000" dirty="0" smtClean="0">
              <a:solidFill>
                <a:schemeClr val="bg1"/>
              </a:solidFill>
              <a:latin typeface="Chalkduster"/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   Carla e Neto,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acreditam que podem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ser portadores do alelo causador da </a:t>
            </a:r>
            <a:r>
              <a:rPr lang="pt-BR" sz="2000" dirty="0" smtClean="0">
                <a:solidFill>
                  <a:srgbClr val="FFFF00"/>
                </a:solidFill>
                <a:latin typeface="Chalkduster"/>
              </a:rPr>
              <a:t>fibrose </a:t>
            </a:r>
            <a:r>
              <a:rPr lang="pt-BR" sz="2000" dirty="0" smtClean="0">
                <a:solidFill>
                  <a:srgbClr val="FFFF00"/>
                </a:solidFill>
                <a:latin typeface="Chalkduster"/>
              </a:rPr>
              <a:t>cística, 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uma doen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ça autossômica recessiva,</a:t>
            </a:r>
            <a:r>
              <a:rPr lang="pt-BR" sz="2000" dirty="0" smtClean="0">
                <a:solidFill>
                  <a:srgbClr val="CCFFCC"/>
                </a:solidFill>
                <a:latin typeface="Chalkduster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e queriam saber qual a possibilidade do seu filho Marcelo desenvolver a 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doença, 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uma vez que 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Pedro, 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o avô 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paterno, 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era afetado pela doença e o restante dos avós eram somente portadores. Foi realizado o teste do pezinho no bebê e verificou-se que 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este </a:t>
            </a:r>
            <a:r>
              <a:rPr lang="pt-BR" sz="2000" dirty="0" smtClean="0">
                <a:solidFill>
                  <a:schemeClr val="bg1"/>
                </a:solidFill>
                <a:latin typeface="Chalkduster"/>
              </a:rPr>
              <a:t>não possuía a doença, porém poderia ser portador do gene. </a:t>
            </a:r>
            <a:endParaRPr lang="pt-BR" sz="2000" dirty="0">
              <a:solidFill>
                <a:schemeClr val="bg1"/>
              </a:solidFill>
              <a:latin typeface="Chalkduster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1691680" y="4728046"/>
            <a:ext cx="7288264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mic Sans MS"/>
                <a:cs typeface="Comic Sans MS"/>
              </a:rPr>
              <a:t>Aumente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seus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conhecimentos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sobre</a:t>
            </a:r>
            <a:r>
              <a:rPr lang="en-US" sz="1600" b="1" dirty="0" smtClean="0">
                <a:latin typeface="Comic Sans MS"/>
                <a:cs typeface="Comic Sans MS"/>
              </a:rPr>
              <a:t> a </a:t>
            </a:r>
            <a:r>
              <a:rPr lang="en-US" sz="1600" b="1" dirty="0" err="1" smtClean="0">
                <a:latin typeface="Comic Sans MS"/>
                <a:cs typeface="Comic Sans MS"/>
              </a:rPr>
              <a:t>Fibrose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latin typeface="Comic Sans MS"/>
                <a:cs typeface="Comic Sans MS"/>
              </a:rPr>
              <a:t>Cística</a:t>
            </a:r>
            <a:r>
              <a:rPr lang="en-US" sz="1600" b="1" dirty="0" smtClean="0">
                <a:latin typeface="Comic Sans MS"/>
                <a:cs typeface="Comic Sans MS"/>
              </a:rPr>
              <a:t>: </a:t>
            </a:r>
            <a:r>
              <a:rPr lang="pt-BR" sz="1600" dirty="0" smtClean="0">
                <a:hlinkClick r:id="rId4"/>
              </a:rPr>
              <a:t>http://drauziovarella.com.br/letras/f/fibrose-cistica/</a:t>
            </a:r>
            <a:endParaRPr lang="pt-BR" sz="1600" dirty="0" smtClean="0"/>
          </a:p>
          <a:p>
            <a:r>
              <a:rPr lang="pt-BR" sz="1600" dirty="0" smtClean="0">
                <a:hlinkClick r:id="rId5"/>
              </a:rPr>
              <a:t>http://www.unidospelavidafc.com.br/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3131840" y="4941168"/>
            <a:ext cx="4955500" cy="815547"/>
            <a:chOff x="2688569" y="5888890"/>
            <a:chExt cx="4955500" cy="815547"/>
          </a:xfrm>
        </p:grpSpPr>
        <p:sp>
          <p:nvSpPr>
            <p:cNvPr id="5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8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9" name="Picture 11" descr="cientista 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05" y="1988840"/>
            <a:ext cx="1764885" cy="375103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Sem título.jpg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79712" y="404664"/>
            <a:ext cx="6336704" cy="3888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GENEALOGIA FIBROSE CIS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1772816"/>
            <a:ext cx="5218068" cy="27363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39952" y="40466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halkduster"/>
              </a:rPr>
              <a:t>Exercício prático: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3131840" y="4941168"/>
            <a:ext cx="4955500" cy="815547"/>
            <a:chOff x="2688569" y="5888890"/>
            <a:chExt cx="4955500" cy="815547"/>
          </a:xfrm>
        </p:grpSpPr>
        <p:sp>
          <p:nvSpPr>
            <p:cNvPr id="5" name="Right Arrow 15"/>
            <p:cNvSpPr/>
            <p:nvPr/>
          </p:nvSpPr>
          <p:spPr>
            <a:xfrm rot="10800000">
              <a:off x="2688569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2928011" y="6334957"/>
              <a:ext cx="793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Início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5532938" y="6365883"/>
              <a:ext cx="2111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American Typewriter"/>
                  <a:cs typeface="American Typewriter"/>
                </a:rPr>
                <a:t>Próxima</a:t>
              </a:r>
              <a:r>
                <a:rPr lang="en-US" sz="1600" b="1" dirty="0" smtClean="0">
                  <a:latin typeface="American Typewriter"/>
                  <a:cs typeface="American Typewriter"/>
                </a:rPr>
                <a:t> </a:t>
              </a:r>
              <a:r>
                <a:rPr lang="en-US" sz="1600" b="1" dirty="0" err="1" smtClean="0">
                  <a:latin typeface="American Typewriter"/>
                  <a:cs typeface="American Typewriter"/>
                </a:rPr>
                <a:t>atividade</a:t>
              </a:r>
              <a:endParaRPr lang="en-US" sz="1600" b="1" dirty="0">
                <a:latin typeface="American Typewriter"/>
                <a:cs typeface="American Typewriter"/>
              </a:endParaRPr>
            </a:p>
          </p:txBody>
        </p:sp>
        <p:sp>
          <p:nvSpPr>
            <p:cNvPr id="8" name="Right Arrow 18"/>
            <p:cNvSpPr/>
            <p:nvPr/>
          </p:nvSpPr>
          <p:spPr>
            <a:xfrm>
              <a:off x="6123317" y="5888890"/>
              <a:ext cx="977078" cy="402378"/>
            </a:xfrm>
            <a:prstGeom prst="rightArrow">
              <a:avLst/>
            </a:prstGeom>
            <a:solidFill>
              <a:srgbClr val="948A54"/>
            </a:solidFill>
            <a:ln w="28575" cmpd="sng"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9" name="Picture 11" descr="cientista 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05" y="1988840"/>
            <a:ext cx="1764885" cy="375103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63688" y="188640"/>
            <a:ext cx="7200800" cy="4392488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Sem título.jpg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8349555" y="260648"/>
            <a:ext cx="542925" cy="424847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979712" y="332656"/>
            <a:ext cx="6336704" cy="3960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Mais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discussão</a:t>
            </a:r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!</a:t>
            </a:r>
          </a:p>
          <a:p>
            <a:pPr algn="ctr"/>
            <a:endParaRPr lang="en-US" sz="2000" dirty="0" smtClean="0">
              <a:solidFill>
                <a:srgbClr val="FFFFFF"/>
              </a:solidFill>
              <a:latin typeface="Chalkduster"/>
              <a:cs typeface="Chalkduster"/>
            </a:endParaRPr>
          </a:p>
          <a:p>
            <a:pPr algn="just"/>
            <a:r>
              <a:rPr lang="pt-BR" sz="2000" dirty="0" smtClean="0">
                <a:latin typeface="Chalkduster"/>
              </a:rPr>
              <a:t>Ao realizar diagnósticos como o teste do pezinho, muitas doenças são identificadas em cada indivíduo e além disso é possível saber se os pais e parentes próximos são portadores dos genes afetados. Nesse caso, os portadores deverão saber desses genes como forma de resultado do teste estabelecido no bebê? Ou o teste deve ficar restrito à somente ao que foi requisitado?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585</Words>
  <Application>Microsoft Macintosh PowerPoint</Application>
  <PresentationFormat>On-screen Show 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Thaís</dc:creator>
  <cp:lastModifiedBy>Iara Lopes</cp:lastModifiedBy>
  <cp:revision>19</cp:revision>
  <dcterms:created xsi:type="dcterms:W3CDTF">2013-11-30T16:44:44Z</dcterms:created>
  <dcterms:modified xsi:type="dcterms:W3CDTF">2013-12-15T15:46:45Z</dcterms:modified>
</cp:coreProperties>
</file>