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6" r:id="rId4"/>
    <p:sldId id="268" r:id="rId5"/>
    <p:sldId id="267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5" Type="http://schemas.openxmlformats.org/officeDocument/2006/relationships/hyperlink" Target="http://www.cursosolon.com.br/infografico_celulastronco.swf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sil.gov.br/sobre/ciencia-e-tecnologia/tecnologia-de-ponta/pesquisas-com-celulas-tronco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learn.genetics.utah.edu/content/tech/stemcells/sctypes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://www.youtube.com/watch?v=Uviblt95IQQ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1.globo.com/ciencia-e-saude/noticia/2013/05/artigo-sobre-celula-tronco-reacende-polemica-sobre-clonagem-humana.html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07704" y="476672"/>
            <a:ext cx="6408712" cy="3888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900" dirty="0" smtClean="0">
                <a:latin typeface="Chalkduster"/>
              </a:rPr>
              <a:t>  </a:t>
            </a:r>
            <a:r>
              <a:rPr lang="pt-BR" sz="2000" dirty="0" smtClean="0">
                <a:latin typeface="Chalkduster"/>
              </a:rPr>
              <a:t>Há muito tempo, os cientistas têm notado a capacidade de alguns animais em regenerar partes perdidas de seus corpos. É o que ocorre, por exemplo, com lagartixas que vemos em nossa casa que perdem a ponta da cauda propositalmente com o objetivo dar um </a:t>
            </a:r>
            <a:r>
              <a:rPr lang="pt-BR" altLang="en-US" sz="2000" dirty="0" smtClean="0">
                <a:latin typeface="Chalkduster"/>
              </a:rPr>
              <a:t>“</a:t>
            </a:r>
            <a:r>
              <a:rPr lang="pt-BR" altLang="ja-JP" sz="2000" dirty="0" smtClean="0">
                <a:latin typeface="Chalkduster"/>
              </a:rPr>
              <a:t>petisco</a:t>
            </a:r>
            <a:r>
              <a:rPr lang="pt-BR" altLang="en-US" sz="2000" dirty="0" smtClean="0">
                <a:latin typeface="Chalkduster"/>
              </a:rPr>
              <a:t>”</a:t>
            </a:r>
            <a:r>
              <a:rPr lang="pt-BR" altLang="ja-JP" sz="2000" dirty="0" smtClean="0">
                <a:latin typeface="Chalkduster"/>
              </a:rPr>
              <a:t> aos predadores mas escapar da morte certa!! </a:t>
            </a:r>
          </a:p>
          <a:p>
            <a:pPr algn="just"/>
            <a:endParaRPr lang="pt-BR" altLang="ja-JP" sz="2000" dirty="0" smtClean="0">
              <a:latin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  Isso também é possível em nós humanos porém, de uma maneira diferente, graças a existência de células especializadas que permitem essa regeneração que são chamadas de </a:t>
            </a:r>
            <a:r>
              <a:rPr lang="pt-BR" altLang="en-US" sz="2000" dirty="0" smtClean="0">
                <a:latin typeface="Chalkduster"/>
              </a:rPr>
              <a:t>“</a:t>
            </a:r>
            <a:r>
              <a:rPr lang="pt-BR" altLang="ja-JP" sz="2000" dirty="0" smtClean="0">
                <a:latin typeface="Chalkduster"/>
              </a:rPr>
              <a:t>células tronco</a:t>
            </a:r>
            <a:r>
              <a:rPr lang="pt-BR" altLang="en-US" sz="2000" dirty="0" smtClean="0">
                <a:latin typeface="Chalkduster"/>
              </a:rPr>
              <a:t>”</a:t>
            </a:r>
            <a:r>
              <a:rPr lang="pt-BR" altLang="ja-JP" sz="2000" dirty="0" smtClean="0">
                <a:latin typeface="Chalkduster"/>
              </a:rPr>
              <a:t>. </a:t>
            </a:r>
          </a:p>
        </p:txBody>
      </p:sp>
      <p:grpSp>
        <p:nvGrpSpPr>
          <p:cNvPr id="12" name="Group 14"/>
          <p:cNvGrpSpPr/>
          <p:nvPr/>
        </p:nvGrpSpPr>
        <p:grpSpPr>
          <a:xfrm>
            <a:off x="3131840" y="4869160"/>
            <a:ext cx="4955500" cy="815547"/>
            <a:chOff x="2688569" y="5888890"/>
            <a:chExt cx="4955500" cy="815547"/>
          </a:xfrm>
        </p:grpSpPr>
        <p:sp>
          <p:nvSpPr>
            <p:cNvPr id="13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6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8" name="Imagem 17" descr="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2330921"/>
            <a:ext cx="1571625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07704" y="404664"/>
            <a:ext cx="6336704" cy="4032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Quando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machucamos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ou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doamos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sangue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por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exemplo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, as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células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sanguíneas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perdidas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devem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 ser </a:t>
            </a:r>
            <a:r>
              <a:rPr lang="en-US" sz="2000" dirty="0" err="1" smtClean="0">
                <a:solidFill>
                  <a:schemeClr val="bg1"/>
                </a:solidFill>
                <a:latin typeface="Chalkduster"/>
                <a:cs typeface="Chalkduster"/>
              </a:rPr>
              <a:t>repostas</a:t>
            </a:r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.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Estas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são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células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que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ainda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não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se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especializaram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em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nenhum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dos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tipos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celulares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exis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-</a:t>
            </a:r>
            <a:endParaRPr lang="en-US" sz="2000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20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20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2000" b="1" dirty="0" smtClean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696" y="1804055"/>
            <a:ext cx="2808312" cy="270506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644008" y="1628800"/>
            <a:ext cx="3744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tentes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no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nosso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corpo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.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Ou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seja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são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capazes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de se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tornar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diferenciar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em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vários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tipos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células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como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as dos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músculos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ou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dos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ossos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ou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do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sangue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.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Elas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também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são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capazes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de se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dividir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dando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origem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a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outras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idênticas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a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elas</a:t>
            </a:r>
            <a:r>
              <a:rPr lang="en-US" b="1" dirty="0" smtClean="0">
                <a:solidFill>
                  <a:srgbClr val="FFFFFF"/>
                </a:solidFill>
                <a:latin typeface="Chalkduster"/>
                <a:cs typeface="Chalkduster"/>
              </a:rPr>
              <a:t>. </a:t>
            </a:r>
            <a:endParaRPr lang="pt-BR" dirty="0"/>
          </a:p>
        </p:txBody>
      </p:sp>
      <p:grpSp>
        <p:nvGrpSpPr>
          <p:cNvPr id="9" name="Group 14"/>
          <p:cNvGrpSpPr/>
          <p:nvPr/>
        </p:nvGrpSpPr>
        <p:grpSpPr>
          <a:xfrm>
            <a:off x="3059832" y="5517232"/>
            <a:ext cx="4955500" cy="815547"/>
            <a:chOff x="2688569" y="5888890"/>
            <a:chExt cx="4955500" cy="815547"/>
          </a:xfrm>
        </p:grpSpPr>
        <p:sp>
          <p:nvSpPr>
            <p:cNvPr id="10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3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" name="TextBox 19"/>
          <p:cNvSpPr txBox="1"/>
          <p:nvPr/>
        </p:nvSpPr>
        <p:spPr>
          <a:xfrm>
            <a:off x="1835696" y="4746630"/>
            <a:ext cx="7144248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Está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curioso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sobre</a:t>
            </a:r>
            <a:r>
              <a:rPr lang="en-US" sz="1600" b="1" dirty="0" smtClean="0">
                <a:latin typeface="Comic Sans MS"/>
                <a:cs typeface="Comic Sans MS"/>
              </a:rPr>
              <a:t> o </a:t>
            </a:r>
            <a:r>
              <a:rPr lang="en-US" sz="1600" b="1" dirty="0" err="1" smtClean="0">
                <a:latin typeface="Comic Sans MS"/>
                <a:cs typeface="Comic Sans MS"/>
              </a:rPr>
              <a:t>fascinante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mundo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dessas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células</a:t>
            </a:r>
            <a:r>
              <a:rPr lang="en-US" sz="1600" b="1" dirty="0" smtClean="0">
                <a:latin typeface="Comic Sans MS"/>
                <a:cs typeface="Comic Sans MS"/>
              </a:rPr>
              <a:t>? </a:t>
            </a:r>
            <a:r>
              <a:rPr lang="en-US" sz="1600" b="1" dirty="0" err="1" smtClean="0">
                <a:latin typeface="Comic Sans MS"/>
                <a:cs typeface="Comic Sans MS"/>
              </a:rPr>
              <a:t>Leia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mais</a:t>
            </a:r>
            <a:r>
              <a:rPr lang="en-US" sz="1600" b="1" dirty="0" smtClean="0">
                <a:latin typeface="Comic Sans MS"/>
                <a:cs typeface="Comic Sans MS"/>
              </a:rPr>
              <a:t>! </a:t>
            </a:r>
            <a:r>
              <a:rPr lang="pt-BR" sz="1600" b="1" dirty="0" smtClean="0">
                <a:hlinkClick r:id="rId5"/>
              </a:rPr>
              <a:t>http://www.cursosolon.com.br/infografico_celulastronco.</a:t>
            </a:r>
            <a:r>
              <a:rPr lang="pt-BR" sz="1600" b="1" dirty="0" err="1" smtClean="0">
                <a:hlinkClick r:id="rId5"/>
              </a:rPr>
              <a:t>swf</a:t>
            </a:r>
            <a:endParaRPr lang="en-US" sz="1600" b="1" dirty="0">
              <a:latin typeface="Comic Sans MS"/>
              <a:cs typeface="Comic Sans MS"/>
            </a:endParaRPr>
          </a:p>
        </p:txBody>
      </p:sp>
      <p:pic>
        <p:nvPicPr>
          <p:cNvPr id="15" name="Picture 11" descr="cientista 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342258"/>
            <a:ext cx="1764885" cy="3751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16632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188640"/>
            <a:ext cx="542925" cy="424847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051720" y="332656"/>
            <a:ext cx="6192688" cy="3960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 smtClean="0">
                <a:latin typeface="Chalkduster"/>
              </a:rPr>
              <a:t>  Os adultos também possuem células tronco em vários locais do corpo como no fígado, medula óssea, músculos e pele.</a:t>
            </a: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  As pesquisas no Brasil nessa área tem sido de grande relevância como uso de células tronco em portadores de diabetes do tipo I, uma </a:t>
            </a:r>
            <a:r>
              <a:rPr lang="pt-BR" sz="2000" dirty="0" smtClean="0">
                <a:solidFill>
                  <a:srgbClr val="FFFF00"/>
                </a:solidFill>
                <a:latin typeface="Chalkduster"/>
              </a:rPr>
              <a:t>doença </a:t>
            </a:r>
            <a:r>
              <a:rPr lang="pt-BR" sz="2000" dirty="0" err="1" smtClean="0">
                <a:solidFill>
                  <a:srgbClr val="FFFF00"/>
                </a:solidFill>
                <a:latin typeface="Chalkduster"/>
              </a:rPr>
              <a:t>auto-imune</a:t>
            </a:r>
            <a:r>
              <a:rPr lang="pt-BR" sz="2000" dirty="0" smtClean="0">
                <a:solidFill>
                  <a:srgbClr val="FFFF00"/>
                </a:solidFill>
                <a:latin typeface="Chalkduster"/>
              </a:rPr>
              <a:t>.</a:t>
            </a:r>
          </a:p>
        </p:txBody>
      </p:sp>
      <p:sp>
        <p:nvSpPr>
          <p:cNvPr id="11" name="TextBox 19"/>
          <p:cNvSpPr txBox="1"/>
          <p:nvPr/>
        </p:nvSpPr>
        <p:spPr>
          <a:xfrm>
            <a:off x="1835696" y="4653136"/>
            <a:ext cx="7144248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Saiba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mais</a:t>
            </a:r>
            <a:r>
              <a:rPr lang="en-US" sz="1600" b="1" dirty="0" smtClean="0">
                <a:latin typeface="Comic Sans MS"/>
                <a:cs typeface="Comic Sans MS"/>
              </a:rPr>
              <a:t>: </a:t>
            </a:r>
            <a:r>
              <a:rPr lang="pt-BR" sz="1600" b="1" dirty="0" smtClean="0">
                <a:hlinkClick r:id="rId3"/>
              </a:rPr>
              <a:t>http://www.brasil.gov.br/sobre/ciencia-e-tecnologia/tecnologia-de-ponta/pesquisas-com-celulas-tronco</a:t>
            </a:r>
            <a:r>
              <a:rPr lang="pt-BR" sz="1600" b="1" dirty="0" smtClean="0"/>
              <a:t> </a:t>
            </a:r>
          </a:p>
        </p:txBody>
      </p:sp>
      <p:grpSp>
        <p:nvGrpSpPr>
          <p:cNvPr id="12" name="Group 14"/>
          <p:cNvGrpSpPr/>
          <p:nvPr/>
        </p:nvGrpSpPr>
        <p:grpSpPr>
          <a:xfrm>
            <a:off x="3131840" y="5877272"/>
            <a:ext cx="4955500" cy="815547"/>
            <a:chOff x="2688569" y="5888890"/>
            <a:chExt cx="4955500" cy="815547"/>
          </a:xfrm>
        </p:grpSpPr>
        <p:sp>
          <p:nvSpPr>
            <p:cNvPr id="13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6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7" name="Picture 11" descr="cientista 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204864"/>
            <a:ext cx="1764885" cy="3751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pic>
        <p:nvPicPr>
          <p:cNvPr id="8" name="Picture 11" descr="cientista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grpSp>
        <p:nvGrpSpPr>
          <p:cNvPr id="9" name="Group 14"/>
          <p:cNvGrpSpPr/>
          <p:nvPr/>
        </p:nvGrpSpPr>
        <p:grpSpPr>
          <a:xfrm>
            <a:off x="3131840" y="5517232"/>
            <a:ext cx="4955500" cy="815547"/>
            <a:chOff x="2688569" y="5888890"/>
            <a:chExt cx="4955500" cy="815547"/>
          </a:xfrm>
        </p:grpSpPr>
        <p:sp>
          <p:nvSpPr>
            <p:cNvPr id="10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3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1979712" y="332656"/>
            <a:ext cx="6408712" cy="41044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 smtClean="0">
                <a:latin typeface="Chalkduster"/>
              </a:rPr>
              <a:t>  Com essa nova descoberta das características e das variadas utilidades das células tronco é possível se questionar sobre como estas são adquiridas no meio de tantas outras células do nosso corpo. </a:t>
            </a:r>
          </a:p>
          <a:p>
            <a:pPr algn="just"/>
            <a:r>
              <a:rPr lang="pt-BR" sz="2000" dirty="0" smtClean="0">
                <a:latin typeface="Chalkduster"/>
              </a:rPr>
              <a:t> </a:t>
            </a:r>
          </a:p>
        </p:txBody>
      </p:sp>
      <p:sp>
        <p:nvSpPr>
          <p:cNvPr id="15" name="TextBox 19"/>
          <p:cNvSpPr txBox="1"/>
          <p:nvPr/>
        </p:nvSpPr>
        <p:spPr>
          <a:xfrm>
            <a:off x="1748232" y="4746630"/>
            <a:ext cx="714424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Divirta</a:t>
            </a:r>
            <a:r>
              <a:rPr lang="en-US" sz="1600" b="1" dirty="0" smtClean="0">
                <a:latin typeface="Comic Sans MS"/>
                <a:cs typeface="Comic Sans MS"/>
              </a:rPr>
              <a:t>-se!! </a:t>
            </a:r>
            <a:r>
              <a:rPr lang="pt-BR" sz="1600" b="1" dirty="0" smtClean="0">
                <a:hlinkClick r:id="rId4"/>
              </a:rPr>
              <a:t>http://learn.genetics.utah.edu/content/tech/stemcells/sctypes/ </a:t>
            </a:r>
            <a:endParaRPr lang="en-US" sz="1600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3131840" y="5637789"/>
            <a:ext cx="4955500" cy="815547"/>
            <a:chOff x="2688569" y="5888890"/>
            <a:chExt cx="4955500" cy="815547"/>
          </a:xfrm>
        </p:grpSpPr>
        <p:sp>
          <p:nvSpPr>
            <p:cNvPr id="5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8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9" name="Picture 11" descr="cientista 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Sem título.jpg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79712" y="476672"/>
            <a:ext cx="6408712" cy="3960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1900" dirty="0" smtClean="0">
              <a:latin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 </a:t>
            </a:r>
          </a:p>
          <a:p>
            <a:pPr algn="just"/>
            <a:r>
              <a:rPr lang="pt-BR" sz="2000" dirty="0" smtClean="0">
                <a:latin typeface="Chalkduster"/>
              </a:rPr>
              <a:t> Elas podem ser  coletadas nas formas adultas em medula óssea e na polpa dentária. Há ainda as do sangue do cordão umbilical e placentário que possuem uma maior vitalidade e menor rejeição ao organismo.</a:t>
            </a:r>
          </a:p>
          <a:p>
            <a:pPr algn="just"/>
            <a:endParaRPr lang="pt-BR" sz="1900" dirty="0" smtClean="0">
              <a:latin typeface="Chalkduster"/>
            </a:endParaRPr>
          </a:p>
          <a:p>
            <a:pPr algn="just"/>
            <a:endParaRPr lang="pt-BR" sz="1900" dirty="0" smtClean="0"/>
          </a:p>
          <a:p>
            <a:pPr algn="r"/>
            <a:r>
              <a:rPr lang="pt-BR" sz="2000" dirty="0" smtClean="0">
                <a:latin typeface="Chalkduster"/>
              </a:rPr>
              <a:t>Até a próxima!</a:t>
            </a:r>
          </a:p>
          <a:p>
            <a:pPr algn="just"/>
            <a:endParaRPr lang="pt-BR" sz="1900" dirty="0" smtClean="0">
              <a:latin typeface="Chalkduster"/>
              <a:cs typeface="Arial" pitchFamily="34" charset="0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835696" y="4746630"/>
            <a:ext cx="7144248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latin typeface="Comic Sans MS" pitchFamily="66" charset="0"/>
              </a:rPr>
              <a:t>Saiba mais: Um dos métodos é através do cordão umbilical do bebê como demonstrado no vídeo</a:t>
            </a:r>
            <a:r>
              <a:rPr lang="pt-BR" sz="1600" dirty="0" smtClean="0">
                <a:latin typeface="Chalkduster"/>
              </a:rPr>
              <a:t> </a:t>
            </a:r>
            <a:r>
              <a:rPr lang="pt-BR" sz="1600" b="1" dirty="0" smtClean="0">
                <a:hlinkClick r:id="rId4"/>
              </a:rPr>
              <a:t>http://www.youtube.com/watch?v=Uviblt95IQQ</a:t>
            </a:r>
            <a:endParaRPr lang="pt-BR" sz="1600" b="1" dirty="0" smtClean="0">
              <a:latin typeface="Chalkdust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051720" y="404664"/>
            <a:ext cx="6192688" cy="535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Mais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discussão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???</a:t>
            </a:r>
          </a:p>
          <a:p>
            <a:pPr algn="just"/>
            <a:endParaRPr lang="en-US" sz="19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Recentemente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cientistas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divulgaram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um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meio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de se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obter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células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embrionárias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humanas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a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partir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da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tecnica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de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clonagem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(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  <a:hlinkClick r:id="rId3"/>
              </a:rPr>
              <a:t>http://g1.globo.com/ciencia-e-saude/noticia/2013/05/artigo-sobre-celula-tronco-reacende-polemica-sobre-clonagem-humana.html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) </a:t>
            </a:r>
          </a:p>
          <a:p>
            <a:endParaRPr lang="en-US" sz="19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Essa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pesquisa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,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obviamente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,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abre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caminho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para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a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clonagem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humana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mas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,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segundo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alguns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cientistas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 “</a:t>
            </a:r>
            <a:r>
              <a:rPr lang="en-US" sz="1900" i="1" dirty="0" smtClean="0">
                <a:solidFill>
                  <a:srgbClr val="FFFFFF"/>
                </a:solidFill>
                <a:latin typeface="Chalkduster"/>
                <a:cs typeface="Chalkduster"/>
              </a:rPr>
              <a:t>um eventual </a:t>
            </a:r>
            <a:r>
              <a:rPr lang="en-US" sz="1900" i="1" dirty="0" err="1" smtClean="0">
                <a:solidFill>
                  <a:srgbClr val="FFFFFF"/>
                </a:solidFill>
                <a:latin typeface="Chalkduster"/>
                <a:cs typeface="Chalkduster"/>
              </a:rPr>
              <a:t>mau</a:t>
            </a:r>
            <a:r>
              <a:rPr lang="en-US" sz="1900" i="1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FFFF"/>
                </a:solidFill>
                <a:latin typeface="Chalkduster"/>
                <a:cs typeface="Chalkduster"/>
              </a:rPr>
              <a:t>uso</a:t>
            </a:r>
            <a:r>
              <a:rPr lang="en-US" sz="1900" i="1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FFFF"/>
                </a:solidFill>
                <a:latin typeface="Chalkduster"/>
                <a:cs typeface="Chalkduster"/>
              </a:rPr>
              <a:t>da</a:t>
            </a:r>
            <a:r>
              <a:rPr lang="en-US" sz="1900" i="1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clonagem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deve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ser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tratada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por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meio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de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mecanismos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de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controle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e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legislações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que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punam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quem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cometer</a:t>
            </a:r>
            <a:r>
              <a:rPr lang="en-US" sz="1900" i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900" i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desvios</a:t>
            </a:r>
            <a:r>
              <a:rPr lang="en-US" sz="1900" dirty="0" smtClean="0">
                <a:solidFill>
                  <a:srgbClr val="FF0000"/>
                </a:solidFill>
                <a:latin typeface="Chalkduster"/>
                <a:cs typeface="Chalkduster"/>
              </a:rPr>
              <a:t>”. </a:t>
            </a:r>
            <a:r>
              <a:rPr lang="en-US" sz="1900" dirty="0" err="1" smtClean="0">
                <a:solidFill>
                  <a:srgbClr val="FF0000"/>
                </a:solidFill>
                <a:latin typeface="Chalkduster"/>
                <a:cs typeface="Chalkduster"/>
              </a:rPr>
              <a:t>Qual</a:t>
            </a:r>
            <a:r>
              <a:rPr lang="en-US" sz="1900" dirty="0" smtClean="0">
                <a:solidFill>
                  <a:srgbClr val="FF0000"/>
                </a:solidFill>
                <a:latin typeface="Chalkduster"/>
                <a:cs typeface="Chalkduster"/>
              </a:rPr>
              <a:t> a </a:t>
            </a:r>
            <a:r>
              <a:rPr lang="en-US" sz="1900" dirty="0" err="1" smtClean="0">
                <a:solidFill>
                  <a:srgbClr val="FF0000"/>
                </a:solidFill>
                <a:latin typeface="Chalkduster"/>
                <a:cs typeface="Chalkduster"/>
              </a:rPr>
              <a:t>sua</a:t>
            </a:r>
            <a:r>
              <a:rPr lang="en-US" sz="1900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Chalkduster"/>
                <a:cs typeface="Chalkduster"/>
              </a:rPr>
              <a:t>opinião</a:t>
            </a:r>
            <a:r>
              <a:rPr lang="en-US" sz="1900" dirty="0" smtClean="0">
                <a:solidFill>
                  <a:srgbClr val="FF0000"/>
                </a:solidFill>
                <a:latin typeface="Chalkduster"/>
                <a:cs typeface="Chalkduster"/>
              </a:rPr>
              <a:t>?</a:t>
            </a:r>
            <a:r>
              <a:rPr lang="en-US" sz="1900" dirty="0" smtClean="0">
                <a:solidFill>
                  <a:srgbClr val="FFFFFF"/>
                </a:solidFill>
                <a:latin typeface="Chalkduster"/>
                <a:cs typeface="Chalkduster"/>
              </a:rPr>
              <a:t>?</a:t>
            </a:r>
            <a:r>
              <a:rPr lang="en-US" sz="1900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endParaRPr lang="en-US" sz="19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pic>
        <p:nvPicPr>
          <p:cNvPr id="7" name="Picture 11" descr="cientista 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grpSp>
        <p:nvGrpSpPr>
          <p:cNvPr id="8" name="Group 14"/>
          <p:cNvGrpSpPr/>
          <p:nvPr/>
        </p:nvGrpSpPr>
        <p:grpSpPr>
          <a:xfrm>
            <a:off x="3131840" y="5805264"/>
            <a:ext cx="4955500" cy="815547"/>
            <a:chOff x="2688569" y="5888890"/>
            <a:chExt cx="4955500" cy="815547"/>
          </a:xfrm>
        </p:grpSpPr>
        <p:sp>
          <p:nvSpPr>
            <p:cNvPr id="9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531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Thaís</dc:creator>
  <cp:lastModifiedBy>Iara Lopes</cp:lastModifiedBy>
  <cp:revision>17</cp:revision>
  <dcterms:created xsi:type="dcterms:W3CDTF">2013-11-30T16:44:44Z</dcterms:created>
  <dcterms:modified xsi:type="dcterms:W3CDTF">2013-12-15T13:21:16Z</dcterms:modified>
</cp:coreProperties>
</file>