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57" r:id="rId4"/>
    <p:sldId id="258" r:id="rId5"/>
    <p:sldId id="261" r:id="rId6"/>
    <p:sldId id="269" r:id="rId7"/>
    <p:sldId id="259" r:id="rId8"/>
    <p:sldId id="262" r:id="rId9"/>
    <p:sldId id="263" r:id="rId10"/>
    <p:sldId id="265" r:id="rId11"/>
    <p:sldId id="270" r:id="rId12"/>
    <p:sldId id="266" r:id="rId13"/>
    <p:sldId id="267" r:id="rId14"/>
    <p:sldId id="271" r:id="rId15"/>
    <p:sldId id="278" r:id="rId16"/>
    <p:sldId id="273" r:id="rId17"/>
    <p:sldId id="274" r:id="rId18"/>
    <p:sldId id="275" r:id="rId19"/>
    <p:sldId id="279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6" r:id="rId32"/>
    <p:sldId id="290" r:id="rId33"/>
    <p:sldId id="288" r:id="rId34"/>
    <p:sldId id="291" r:id="rId35"/>
    <p:sldId id="292" r:id="rId36"/>
    <p:sldId id="293" r:id="rId37"/>
    <p:sldId id="295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66" d="100"/>
          <a:sy n="66" d="100"/>
        </p:scale>
        <p:origin x="-227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38332-9539-4901-8C4D-E9D0F3AD679D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D5C1A-2FAA-43FB-A271-4E0022C6A2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5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CB0C-D4CE-4F59-B2A7-A9D83A88256B}" type="datetimeFigureOut">
              <a:rPr lang="pt-BR" smtClean="0"/>
              <a:pPr/>
              <a:t>9/15/14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0511-5DF4-4C10-A5BF-91FBA17CB2A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g1.globo.com/economia/agronegocios/noticia/2013/02/embrapa-chega-ultima-etapa-de-testes-com-feijao-transgenico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scielo.php?pid=S0102-88392000000300011&amp;script=sci_arttext" TargetMode="External"/><Relationship Id="rId4" Type="http://schemas.openxmlformats.org/officeDocument/2006/relationships/hyperlink" Target="http://eduem.uem.br/ojs/index.php/ArqMudi/article/view/20474/10748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Imagem 7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285984" y="500042"/>
            <a:ext cx="3569969" cy="2651547"/>
            <a:chOff x="2571736" y="1000108"/>
            <a:chExt cx="3071834" cy="2389305"/>
          </a:xfrm>
        </p:grpSpPr>
        <p:sp>
          <p:nvSpPr>
            <p:cNvPr id="12" name="Texto explicativo em elipse 11"/>
            <p:cNvSpPr/>
            <p:nvPr/>
          </p:nvSpPr>
          <p:spPr>
            <a:xfrm>
              <a:off x="2571736" y="1000108"/>
              <a:ext cx="3071834" cy="2071702"/>
            </a:xfrm>
            <a:prstGeom prst="wedgeEllipseCallout">
              <a:avLst>
                <a:gd name="adj1" fmla="val -49087"/>
                <a:gd name="adj2" fmla="val 51998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786050" y="1142984"/>
              <a:ext cx="2714644" cy="224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Olá pessoal!</a:t>
              </a:r>
            </a:p>
            <a:p>
              <a:pPr algn="ctr"/>
              <a:r>
                <a:rPr lang="pt-BR" sz="2000" dirty="0" smtClean="0">
                  <a:latin typeface="Comic Sans MS" pitchFamily="66" charset="0"/>
                </a:rPr>
                <a:t>Já ouviram falar em organismos transgênicos? Que tal aprender um pouco sobre eles hoje? </a:t>
              </a:r>
            </a:p>
            <a:p>
              <a:endParaRPr lang="pt-BR" dirty="0"/>
            </a:p>
            <a:p>
              <a:endParaRPr lang="pt-BR" dirty="0"/>
            </a:p>
          </p:txBody>
        </p:sp>
      </p:grpSp>
      <p:pic>
        <p:nvPicPr>
          <p:cNvPr id="21" name="Imagem 20" descr="denito col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393041"/>
            <a:ext cx="2621286" cy="4464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3" name="Imagem 2" descr="denitomais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r="50888" b="43095"/>
          <a:stretch>
            <a:fillRect/>
          </a:stretch>
        </p:blipFill>
        <p:spPr>
          <a:xfrm>
            <a:off x="428596" y="4000504"/>
            <a:ext cx="3214710" cy="25717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42976" y="260648"/>
            <a:ext cx="7286676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Esta tecnologia constitui a base da Engenharia Genética. O desenvolvimento da bioquímica e os estudos genéticos realizados em microrganismos, notadamente bactérias e bacteriófagos,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deram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uma grande contribuição para a obtenção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 conhecimentos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 de técnicas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necessários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para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manipulação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 genes.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carol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869272"/>
            <a:ext cx="3714776" cy="4988728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4357686" y="1428736"/>
            <a:ext cx="3714776" cy="2214578"/>
            <a:chOff x="4714876" y="1500174"/>
            <a:chExt cx="3714776" cy="2571768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4714876" y="1500174"/>
              <a:ext cx="3714776" cy="2571768"/>
            </a:xfrm>
            <a:prstGeom prst="wedgeEllipseCallout">
              <a:avLst>
                <a:gd name="adj1" fmla="val -49738"/>
                <a:gd name="adj2" fmla="val 39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929190" y="1914975"/>
              <a:ext cx="3357586" cy="1965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/>
                  </a:solidFill>
                  <a:latin typeface="Comic Sans MS" pitchFamily="66" charset="0"/>
                </a:rPr>
                <a:t>  </a:t>
              </a:r>
              <a:r>
                <a:rPr lang="pt-BR" sz="2000" dirty="0" smtClean="0">
                  <a:latin typeface="Comic Sans MS" pitchFamily="66" charset="0"/>
                </a:rPr>
                <a:t>Que legal </a:t>
              </a:r>
              <a:r>
                <a:rPr lang="pt-BR" sz="2000" dirty="0" err="1" smtClean="0">
                  <a:latin typeface="Comic Sans MS" pitchFamily="66" charset="0"/>
                </a:rPr>
                <a:t>Denito</a:t>
              </a:r>
              <a:r>
                <a:rPr lang="pt-BR" sz="2000" dirty="0" smtClean="0">
                  <a:latin typeface="Comic Sans MS" pitchFamily="66" charset="0"/>
                </a:rPr>
                <a:t>! Você pode me explicar algumas técnicas que os cientistas usam para manipular o DNA?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3" name="Imagem 2" descr="denito 3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 r="-5263" b="48848"/>
          <a:stretch>
            <a:fillRect/>
          </a:stretch>
        </p:blipFill>
        <p:spPr>
          <a:xfrm>
            <a:off x="6215074" y="4429132"/>
            <a:ext cx="2286016" cy="214314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2910" y="571480"/>
            <a:ext cx="8001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Mas é claro Carol. Por exemplo, existem certas enzimas que funcionam como verdadeiras “tesouras moleculares” que cortam a dupla fita de DNA em sequência de pares bases específicas. Graças à essas enzimas, que reconhecem e cortam o DNA, sempre na mesma posição, é possível obter pedaços de DNA de tamanhos variados onde existam certas             sequências de bases nitrogenadas. 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    Para que você visualize melhor 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                  eu vou desenhar.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3" name="Imagem 2" descr="DNA RECOMBINAN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57166"/>
            <a:ext cx="7358114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3" name="Imagem 2" descr="Denito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500306"/>
            <a:ext cx="2255334" cy="402912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14678" y="785794"/>
            <a:ext cx="52864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Na aula sobre biotecnologia forense, aprendemos um pouco sobre as técnicas, a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eletroforese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a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extração de DNA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vejam lá!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57158" y="1071546"/>
            <a:ext cx="5214974" cy="5786454"/>
            <a:chOff x="357158" y="1643050"/>
            <a:chExt cx="4429156" cy="5214950"/>
          </a:xfrm>
        </p:grpSpPr>
        <p:pic>
          <p:nvPicPr>
            <p:cNvPr id="5" name="Imagem 4" descr="denito colo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58" y="2834632"/>
              <a:ext cx="2255525" cy="4023368"/>
            </a:xfrm>
            <a:prstGeom prst="rect">
              <a:avLst/>
            </a:prstGeom>
          </p:spPr>
        </p:pic>
        <p:grpSp>
          <p:nvGrpSpPr>
            <p:cNvPr id="11" name="Grupo 10"/>
            <p:cNvGrpSpPr/>
            <p:nvPr/>
          </p:nvGrpSpPr>
          <p:grpSpPr>
            <a:xfrm>
              <a:off x="2143108" y="1643050"/>
              <a:ext cx="2643206" cy="1643074"/>
              <a:chOff x="4143372" y="2000240"/>
              <a:chExt cx="3071834" cy="1643074"/>
            </a:xfrm>
          </p:grpSpPr>
          <p:sp>
            <p:nvSpPr>
              <p:cNvPr id="10" name="Texto explicativo em elipse 9"/>
              <p:cNvSpPr/>
              <p:nvPr/>
            </p:nvSpPr>
            <p:spPr>
              <a:xfrm>
                <a:off x="4143372" y="2000240"/>
                <a:ext cx="3071834" cy="1643074"/>
              </a:xfrm>
              <a:prstGeom prst="wedgeEllipseCallout">
                <a:avLst>
                  <a:gd name="adj1" fmla="val -43731"/>
                  <a:gd name="adj2" fmla="val 3852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4558484" y="2257769"/>
                <a:ext cx="2241610" cy="119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>
                    <a:latin typeface="Comic Sans MS" pitchFamily="66" charset="0"/>
                  </a:rPr>
                  <a:t>Você já ouviu falar no feijão transgênico do EMBRAPA?</a:t>
                </a:r>
                <a:endParaRPr lang="pt-BR" sz="2000" dirty="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0034" y="357166"/>
            <a:ext cx="84296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Boa parte daquele feijãozinho, que não pode faltar na mesa dos brasileiros, em breve deve ser encontrado no mercado com o símbolo que indica que o produto é transgênico. Isso porque a EMBRAPA (Empresa Brasileira de Pesquisa Agropecuária) desenvolveu o primeiro alimento transgênico do Brasil. O feijão transgênico da EMBRAPA, é resistente ao mosaico dourado, uma doença causada por um vírus que provoca cor amarela das folhas e uma série de deformações na planta, além da queda prematura das flores, prejudicando dessa forma a produção das sementes.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6" name="Imagem 5" descr="simbolo transgênico 4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1000108"/>
            <a:ext cx="3714776" cy="285752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28728" y="4500570"/>
            <a:ext cx="6929486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Símbolo que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identifica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alimentos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transgênicos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definido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pelo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Ministério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da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Justiça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428605"/>
            <a:ext cx="7715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liberação para plantio e consumo ainda depende de alguns estudos, mas acredita-se que a produção se inicie a partir de 2015. A reportagem apresentada no Globo Rural, mostra um pouco sobre o desenvolvimento das pesquisas para a produção do feijão transgênico: </a:t>
            </a:r>
          </a:p>
          <a:p>
            <a:pPr algn="ctr"/>
            <a:endParaRPr lang="pt-BR" sz="2400" dirty="0" smtClean="0">
              <a:latin typeface="Comic Sans MS" pitchFamily="66" charset="0"/>
            </a:endParaRPr>
          </a:p>
          <a:p>
            <a:pPr algn="ctr"/>
            <a:endParaRPr lang="pt-BR" sz="2400" dirty="0" smtClean="0">
              <a:latin typeface="Comic Sans MS" pitchFamily="66" charset="0"/>
            </a:endParaRPr>
          </a:p>
          <a:p>
            <a:endParaRPr lang="pt-BR" dirty="0"/>
          </a:p>
        </p:txBody>
      </p:sp>
      <p:pic>
        <p:nvPicPr>
          <p:cNvPr id="4" name="Imagem 3" descr="Denito 1.png"/>
          <p:cNvPicPr>
            <a:picLocks noChangeAspect="1"/>
          </p:cNvPicPr>
          <p:nvPr/>
        </p:nvPicPr>
        <p:blipFill>
          <a:blip r:embed="rId3" cstate="print">
            <a:lum bright="40000" contrast="40000"/>
          </a:blip>
          <a:srcRect b="38462"/>
          <a:stretch>
            <a:fillRect/>
          </a:stretch>
        </p:blipFill>
        <p:spPr>
          <a:xfrm>
            <a:off x="500034" y="3571876"/>
            <a:ext cx="2286016" cy="30003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714744" y="4143380"/>
            <a:ext cx="4286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hlinkClick r:id="rId4"/>
              </a:rPr>
              <a:t>http://g1.globo.com/economia/agronegocios/noticia/2013/02/embrapa-chega-ultima-etapa-de-testes-com-feijao-transgenico.html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71472" y="785794"/>
            <a:ext cx="5072098" cy="6072206"/>
            <a:chOff x="571472" y="1428736"/>
            <a:chExt cx="4572032" cy="5429264"/>
          </a:xfrm>
        </p:grpSpPr>
        <p:pic>
          <p:nvPicPr>
            <p:cNvPr id="4" name="Imagem 3" descr="Denito 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72" y="2840728"/>
              <a:ext cx="2033020" cy="4017272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2143108" y="1428736"/>
              <a:ext cx="3000396" cy="2170185"/>
              <a:chOff x="2571736" y="785794"/>
              <a:chExt cx="3000396" cy="2170185"/>
            </a:xfrm>
          </p:grpSpPr>
          <p:sp>
            <p:nvSpPr>
              <p:cNvPr id="5" name="Texto explicativo em elipse 4"/>
              <p:cNvSpPr/>
              <p:nvPr/>
            </p:nvSpPr>
            <p:spPr>
              <a:xfrm>
                <a:off x="2571736" y="785794"/>
                <a:ext cx="3000396" cy="2170185"/>
              </a:xfrm>
              <a:prstGeom prst="wedgeEllipseCallout">
                <a:avLst>
                  <a:gd name="adj1" fmla="val -42936"/>
                  <a:gd name="adj2" fmla="val 381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2918585" y="1153239"/>
                <a:ext cx="2282998" cy="170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>
                    <a:latin typeface="Comic Sans MS" pitchFamily="66" charset="0"/>
                    <a:cs typeface="Times New Roman" pitchFamily="18" charset="0"/>
                  </a:rPr>
                  <a:t>A clonagem também é utilizada em transgênicos. Vocês sabem o que é e como ela funciona?</a:t>
                </a:r>
                <a:endParaRPr lang="pt-BR" sz="2000" dirty="0" smtClean="0">
                  <a:latin typeface="Comic Sans MS" pitchFamily="66" charset="0"/>
                </a:endParaRPr>
              </a:p>
              <a:p>
                <a:endParaRPr lang="pt-BR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57158" y="1500173"/>
            <a:ext cx="4643470" cy="5357827"/>
            <a:chOff x="357158" y="2049696"/>
            <a:chExt cx="3970503" cy="4808304"/>
          </a:xfrm>
        </p:grpSpPr>
        <p:pic>
          <p:nvPicPr>
            <p:cNvPr id="4" name="Imagem 3" descr="Denito 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58" y="2889496"/>
              <a:ext cx="2244203" cy="3968504"/>
            </a:xfrm>
            <a:prstGeom prst="rect">
              <a:avLst/>
            </a:prstGeom>
          </p:spPr>
        </p:pic>
        <p:grpSp>
          <p:nvGrpSpPr>
            <p:cNvPr id="6" name="Grupo 5"/>
            <p:cNvGrpSpPr/>
            <p:nvPr/>
          </p:nvGrpSpPr>
          <p:grpSpPr>
            <a:xfrm>
              <a:off x="2250783" y="2049696"/>
              <a:ext cx="2076878" cy="1282221"/>
              <a:chOff x="6465625" y="2049696"/>
              <a:chExt cx="2076878" cy="1282221"/>
            </a:xfrm>
          </p:grpSpPr>
          <p:sp>
            <p:nvSpPr>
              <p:cNvPr id="7" name="Texto explicativo em elipse 6"/>
              <p:cNvSpPr/>
              <p:nvPr/>
            </p:nvSpPr>
            <p:spPr>
              <a:xfrm>
                <a:off x="6465625" y="2049696"/>
                <a:ext cx="2076878" cy="1282221"/>
              </a:xfrm>
              <a:prstGeom prst="wedgeEllipseCallout">
                <a:avLst>
                  <a:gd name="adj1" fmla="val -41088"/>
                  <a:gd name="adj2" fmla="val 480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6715140" y="2242030"/>
                <a:ext cx="1643073" cy="91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>
                    <a:latin typeface="Comic Sans MS" pitchFamily="66" charset="0"/>
                  </a:rPr>
                  <a:t>Então preste</a:t>
                </a:r>
              </a:p>
              <a:p>
                <a:pPr algn="ctr"/>
                <a:r>
                  <a:rPr lang="pt-BR" sz="2000" dirty="0" smtClean="0">
                    <a:latin typeface="Comic Sans MS" pitchFamily="66" charset="0"/>
                  </a:rPr>
                  <a:t>atenção no quadro!</a:t>
                </a:r>
                <a:endParaRPr lang="pt-BR" sz="2000" dirty="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642918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Essa técnica surgiu por volta de 1938, quando Hans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Spemann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 iniciou seus estudos e propôs a transferência de um núcleo de uma célula em estágio tardio</a:t>
            </a:r>
            <a:r>
              <a:rPr lang="pt-BR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para um óvulo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No entanto, a primeira clonagem bem sucedida foi realizada em 1996, por um cientista escocês chamado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Lan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Wilmut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. Sua experiência fundamentou-se na extração e manipulação do núcleo de </a:t>
            </a:r>
            <a:r>
              <a:rPr lang="pt-BR" sz="2400" dirty="0" smtClean="0">
                <a:solidFill>
                  <a:srgbClr val="00B0F0"/>
                </a:solidFill>
                <a:latin typeface="Comic Sans MS" pitchFamily="66" charset="0"/>
                <a:cs typeface="Times New Roman" pitchFamily="18" charset="0"/>
              </a:rPr>
              <a:t>células diploides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 (2N), de um organismo já em estágio avançado de desenvolvimento para o interior de um óvulo!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3" name="Imagem 2" descr="Hans_Spemann_nob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500042"/>
            <a:ext cx="2026119" cy="282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571868" y="171448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Hans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Spemann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7620" y="464344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Lan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Wilmut</a:t>
            </a:r>
            <a:endParaRPr lang="pt-BR" sz="2400" dirty="0"/>
          </a:p>
        </p:txBody>
      </p:sp>
      <p:pic>
        <p:nvPicPr>
          <p:cNvPr id="7" name="Imagem 6" descr="wil0-0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3500438"/>
            <a:ext cx="2011678" cy="282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4348" y="1142984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Mas afinal, como é feita a clonagem? Para descobrir, vamos acompanhar no livro!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Denito 6.png"/>
          <p:cNvPicPr>
            <a:picLocks noChangeAspect="1"/>
          </p:cNvPicPr>
          <p:nvPr/>
        </p:nvPicPr>
        <p:blipFill>
          <a:blip r:embed="rId3" cstate="print"/>
          <a:srcRect b="37943"/>
          <a:stretch>
            <a:fillRect/>
          </a:stretch>
        </p:blipFill>
        <p:spPr>
          <a:xfrm>
            <a:off x="571472" y="3254374"/>
            <a:ext cx="2357454" cy="3317898"/>
          </a:xfrm>
          <a:prstGeom prst="rect">
            <a:avLst/>
          </a:prstGeom>
        </p:spPr>
      </p:pic>
      <p:pic>
        <p:nvPicPr>
          <p:cNvPr id="5" name="Imagem 4" descr="Liv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48" y="3214686"/>
            <a:ext cx="2231141" cy="224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857232"/>
            <a:ext cx="3500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A clonagem é um processo de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reprodução assexuada</a:t>
            </a:r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,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onde se tem a produção de indivíduos geneticamente iguais a partir de uma célula-mãe. Clonar significa produzir inúmeras cópias idênticas de um mesmo trecho da molécula de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DNA</a:t>
            </a:r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pt-BR" sz="2400" dirty="0">
              <a:latin typeface="Comic Sans MS" pitchFamily="66" charset="0"/>
            </a:endParaRPr>
          </a:p>
        </p:txBody>
      </p:sp>
      <p:pic>
        <p:nvPicPr>
          <p:cNvPr id="4" name="Imagem 3" descr="Human_cell-line_colony_being_cloned_in_vitro_through_use_of_cloning_ri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71678"/>
            <a:ext cx="2734594" cy="23002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1538" y="1000108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Para a realização da clonagem são necessárias duas células.  Uma delas será a doadora do núcleo onde está o DNA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57752" y="1071546"/>
            <a:ext cx="3571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 Este núcleo, será transferido à outra célula anucleada e implantado em uma mãe de aluguel para que possa ser desenvolvido</a:t>
            </a:r>
            <a:r>
              <a:rPr lang="pt-BR" sz="2400" dirty="0" smtClean="0">
                <a:cs typeface="Times New Roman" pitchFamily="18" charset="0"/>
              </a:rPr>
              <a:t>. </a:t>
            </a:r>
            <a:r>
              <a:rPr lang="pt-BR" sz="2400" dirty="0" smtClean="0">
                <a:latin typeface="Comic Sans MS" pitchFamily="66" charset="0"/>
                <a:cs typeface="Times New Roman" pitchFamily="18" charset="0"/>
              </a:rPr>
              <a:t>O indivíduo novo irá possuir características iguais aos do provedor  da célula que doou o núcleo.</a:t>
            </a:r>
            <a:endParaRPr lang="pt-BR" sz="2400" dirty="0">
              <a:latin typeface="Comic Sans MS" pitchFamily="66" charset="0"/>
            </a:endParaRPr>
          </a:p>
        </p:txBody>
      </p:sp>
      <p:pic>
        <p:nvPicPr>
          <p:cNvPr id="7" name="Imagem 6" descr="célul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3571876"/>
            <a:ext cx="3506078" cy="156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Imagem 4" descr="célula tronco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1071546"/>
            <a:ext cx="3214710" cy="4515106"/>
          </a:xfrm>
          <a:prstGeom prst="rect">
            <a:avLst/>
          </a:prstGeom>
        </p:spPr>
      </p:pic>
      <p:pic>
        <p:nvPicPr>
          <p:cNvPr id="6" name="Imagem 5" descr="meni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1285860"/>
            <a:ext cx="3286148" cy="4140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pic>
        <p:nvPicPr>
          <p:cNvPr id="4" name="Imagem 3" descr="Denito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436578"/>
            <a:ext cx="2500330" cy="442142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143108" y="1285860"/>
            <a:ext cx="3143272" cy="1886190"/>
            <a:chOff x="4357686" y="1785926"/>
            <a:chExt cx="3143272" cy="188619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4357686" y="1785926"/>
              <a:ext cx="3143272" cy="1785950"/>
            </a:xfrm>
            <a:prstGeom prst="wedgeEllipseCallout">
              <a:avLst>
                <a:gd name="adj1" fmla="val -40077"/>
                <a:gd name="adj2" fmla="val 451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572000" y="2071678"/>
              <a:ext cx="278608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  <a:cs typeface="Times New Roman" pitchFamily="18" charset="0"/>
                </a:rPr>
                <a:t>Você já conhece a ovelha mais famosa da história da clonagem?</a:t>
              </a:r>
            </a:p>
            <a:p>
              <a:endParaRPr lang="pt-BR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28728" y="285728"/>
            <a:ext cx="51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A ovelha Dolly, primeiro mamífero clonado, foi criada em fevereiro de 1996 pelo cientista Ian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Wilmut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 na Escócia.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Dollyscotla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71790">
            <a:off x="709211" y="3553459"/>
            <a:ext cx="2786082" cy="2286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786182" y="2571744"/>
            <a:ext cx="5072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O cientista promoveu a retirada do núcleo de células mamárias de uma ovelha adulta, e as implantou em um óvulo anucleado de outra ovelha, sendo este transferido à uma terceira ovelha para posterior desenvolvimento</a:t>
            </a:r>
            <a:r>
              <a:rPr lang="pt-BR" dirty="0" smtClean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428604"/>
            <a:ext cx="7429552" cy="16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Apesar da clonagem bem sucedida, Dolly viveu poucos anos após manifestar doenças associadas à velhice a partir de cinco anos e meio de idade.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28926" y="2428868"/>
            <a:ext cx="571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Dolly deu origem à 4 ovelhas, provando assim que um animal clonado não era estéril!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" name="Imagem 4" descr="Denito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571744"/>
            <a:ext cx="2357454" cy="3994292"/>
          </a:xfrm>
          <a:prstGeom prst="rect">
            <a:avLst/>
          </a:prstGeom>
        </p:spPr>
      </p:pic>
      <p:pic>
        <p:nvPicPr>
          <p:cNvPr id="8" name="Imagem 7" descr="ovelh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784673">
            <a:off x="6283258" y="4569960"/>
            <a:ext cx="2044494" cy="146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pic>
        <p:nvPicPr>
          <p:cNvPr id="4" name="Imagem 3" descr="Denito 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214554"/>
            <a:ext cx="2286016" cy="43056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71868" y="714356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Vamos ver no livro os riscos e benefícios potencias de organismos geneticamente modificados (OGM)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Liv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3857628"/>
            <a:ext cx="192882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8596" y="357166"/>
            <a:ext cx="8358246" cy="15699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convex"/>
              <a:contourClr>
                <a:schemeClr val="bg2"/>
              </a:contourClr>
            </a:sp3d>
          </a:bodyPr>
          <a:lstStyle/>
          <a:p>
            <a:pPr algn="ctr"/>
            <a:endParaRPr lang="pt-BR" sz="2800" b="1" dirty="0" smtClean="0">
              <a:ln w="50800"/>
              <a:solidFill>
                <a:schemeClr val="bg1">
                  <a:shade val="50000"/>
                </a:schemeClr>
              </a:solidFill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Antes de começar nossa discussão, você sabe o que são organismos transgênicos?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2" name="Imagem 11" descr="et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3000372"/>
            <a:ext cx="1714512" cy="3581414"/>
          </a:xfrm>
          <a:prstGeom prst="rect">
            <a:avLst/>
          </a:prstGeom>
        </p:spPr>
      </p:pic>
      <p:pic>
        <p:nvPicPr>
          <p:cNvPr id="13" name="Imagem 12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332261">
            <a:off x="5572132" y="2500306"/>
            <a:ext cx="582169" cy="1325883"/>
          </a:xfrm>
          <a:prstGeom prst="rect">
            <a:avLst/>
          </a:prstGeom>
        </p:spPr>
      </p:pic>
      <p:pic>
        <p:nvPicPr>
          <p:cNvPr id="14" name="Imagem 13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581643">
            <a:off x="5441838" y="3950264"/>
            <a:ext cx="556441" cy="1267288"/>
          </a:xfrm>
          <a:prstGeom prst="rect">
            <a:avLst/>
          </a:prstGeom>
        </p:spPr>
      </p:pic>
      <p:pic>
        <p:nvPicPr>
          <p:cNvPr id="15" name="Imagem 14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55589">
            <a:off x="6671113" y="3041435"/>
            <a:ext cx="453620" cy="1030105"/>
          </a:xfrm>
          <a:prstGeom prst="rect">
            <a:avLst/>
          </a:prstGeom>
        </p:spPr>
      </p:pic>
      <p:pic>
        <p:nvPicPr>
          <p:cNvPr id="17" name="Imagem 16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896791" flipH="1">
            <a:off x="2121436" y="3731622"/>
            <a:ext cx="537138" cy="1223325"/>
          </a:xfrm>
          <a:prstGeom prst="rect">
            <a:avLst/>
          </a:prstGeom>
        </p:spPr>
      </p:pic>
      <p:pic>
        <p:nvPicPr>
          <p:cNvPr id="18" name="Imagem 17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115577" flipH="1">
            <a:off x="3420273" y="3462484"/>
            <a:ext cx="394476" cy="1069034"/>
          </a:xfrm>
          <a:prstGeom prst="rect">
            <a:avLst/>
          </a:prstGeom>
        </p:spPr>
      </p:pic>
      <p:pic>
        <p:nvPicPr>
          <p:cNvPr id="19" name="Imagem 18" descr="interrogaçã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142678" flipH="1">
            <a:off x="2461471" y="2275607"/>
            <a:ext cx="582169" cy="132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42976" y="642918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Riscos e Benefícios potenciais de Cultivos GM (Geneticamente Modificados)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71538" y="1714488"/>
            <a:ext cx="3286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Riscos potenciais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1. Geração de produtos tóxicos ou alergênicos</a:t>
            </a:r>
          </a:p>
          <a:p>
            <a:endParaRPr lang="pt-BR" dirty="0" smtClean="0"/>
          </a:p>
          <a:p>
            <a:r>
              <a:rPr lang="pt-BR" dirty="0" smtClean="0"/>
              <a:t>2. Efeitos deletérios inesperados de “produtos naturais”</a:t>
            </a:r>
          </a:p>
          <a:p>
            <a:endParaRPr lang="pt-BR" dirty="0" smtClean="0"/>
          </a:p>
          <a:p>
            <a:r>
              <a:rPr lang="pt-BR" dirty="0" smtClean="0"/>
              <a:t>3. “Escape” de </a:t>
            </a:r>
            <a:r>
              <a:rPr lang="pt-BR" dirty="0" err="1" smtClean="0"/>
              <a:t>transgenes</a:t>
            </a:r>
            <a:r>
              <a:rPr lang="pt-BR" dirty="0" smtClean="0"/>
              <a:t> por transferência para espécies correlatas, com efeitos deletérios</a:t>
            </a:r>
          </a:p>
          <a:p>
            <a:endParaRPr lang="pt-BR" dirty="0" smtClean="0"/>
          </a:p>
          <a:p>
            <a:r>
              <a:rPr lang="pt-BR" dirty="0" smtClean="0"/>
              <a:t>4. Polinização de cultivos “orgânicos”, reduzindo seu valor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0628" y="928670"/>
            <a:ext cx="33575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5. Efeitos prejudiciais na produção de mel por abelhas</a:t>
            </a:r>
          </a:p>
          <a:p>
            <a:endParaRPr lang="pt-BR" dirty="0" smtClean="0"/>
          </a:p>
          <a:p>
            <a:r>
              <a:rPr lang="pt-BR" dirty="0" smtClean="0"/>
              <a:t>6. Efeitos prejudiciais de produtos transgênicos em outras espécies, tais como borboletas monarca</a:t>
            </a:r>
          </a:p>
          <a:p>
            <a:endParaRPr lang="pt-BR" dirty="0" smtClean="0"/>
          </a:p>
          <a:p>
            <a:r>
              <a:rPr lang="pt-BR" dirty="0" smtClean="0"/>
              <a:t>7. Redução da biodiversidade</a:t>
            </a:r>
          </a:p>
          <a:p>
            <a:endParaRPr lang="pt-BR" dirty="0" smtClean="0"/>
          </a:p>
          <a:p>
            <a:r>
              <a:rPr lang="pt-BR" dirty="0" smtClean="0"/>
              <a:t>8. Perdas econômicas devidas as boicotes internacionais de produtos GM</a:t>
            </a:r>
          </a:p>
          <a:p>
            <a:endParaRPr lang="pt-BR" dirty="0" smtClean="0"/>
          </a:p>
          <a:p>
            <a:r>
              <a:rPr lang="pt-BR" dirty="0" smtClean="0"/>
              <a:t>9. Aumento da dependência por parte de fazendeiros de grandes empresas agroquímicas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14414" y="785794"/>
            <a:ext cx="3286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Benefícios potenciais</a:t>
            </a:r>
          </a:p>
          <a:p>
            <a:endParaRPr lang="pt-BR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1.Alimentos com qualidade nutricional melhorada, tais como vitaminas e minerais adicionais</a:t>
            </a:r>
          </a:p>
          <a:p>
            <a:endParaRPr lang="pt-BR" dirty="0" smtClean="0"/>
          </a:p>
          <a:p>
            <a:r>
              <a:rPr lang="pt-BR" dirty="0" smtClean="0"/>
              <a:t>2. Produção de fármacos e vacinas </a:t>
            </a:r>
          </a:p>
          <a:p>
            <a:endParaRPr lang="pt-BR" dirty="0" smtClean="0"/>
          </a:p>
          <a:p>
            <a:r>
              <a:rPr lang="pt-BR" dirty="0" smtClean="0"/>
              <a:t>3. Cultivos resistentes a insetos herbicidas e doenças</a:t>
            </a:r>
          </a:p>
          <a:p>
            <a:endParaRPr lang="pt-BR" dirty="0" smtClean="0"/>
          </a:p>
          <a:p>
            <a:r>
              <a:rPr lang="pt-BR" dirty="0" smtClean="0"/>
              <a:t>4. Retardo no amadurecimento de frutos, ampliando sua duração</a:t>
            </a:r>
          </a:p>
          <a:p>
            <a:endParaRPr lang="pt-BR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000628" y="928670"/>
            <a:ext cx="342902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5. Produção de plásticos biodegradáveis em cultivos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6. Controle biológico de pragas, resultando em menor uso de herbicidas químicos e pesticidas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7. Síntese de produtos que são matérias-primas valiosas para a produção de papel, detergentes. lubrificantes e similares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8. Controle genético do tempo de floração, conteúdos das sementes e outras características importantes de cultivos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pic>
        <p:nvPicPr>
          <p:cNvPr id="4" name="Imagem 3" descr="Denito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2199643"/>
            <a:ext cx="2357454" cy="4658357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214546" y="1285860"/>
            <a:ext cx="2428892" cy="1571636"/>
            <a:chOff x="2571736" y="928670"/>
            <a:chExt cx="2428892" cy="1571636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2571736" y="928670"/>
              <a:ext cx="2428892" cy="1571636"/>
            </a:xfrm>
            <a:prstGeom prst="wedgeEllipseCallout">
              <a:avLst>
                <a:gd name="adj1" fmla="val -47527"/>
                <a:gd name="adj2" fmla="val 3836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786050" y="1142984"/>
              <a:ext cx="1928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Agora vamos para o exercício!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8596" y="285728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técnica do DNA recombinante foi usada para transferir o gene do vaga-lume, que codifica a enzima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luciferase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para a planta do fumo. 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luciferase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catalisa a reação de oxidação da substância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luciferina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na qual é produzida a luz. Após ser regada com uma solução de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luciferina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 planta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trangênica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começa a emitir luz.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planta de fumo transgêni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3786190"/>
            <a:ext cx="628654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57166"/>
            <a:ext cx="8786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Analise a afirmativa anterior e marque a resposta </a:t>
            </a:r>
            <a:r>
              <a:rPr lang="pt-BR" sz="2400" b="1" u="sng" dirty="0" smtClean="0">
                <a:solidFill>
                  <a:schemeClr val="bg1"/>
                </a:solidFill>
                <a:latin typeface="Comic Sans MS" pitchFamily="66" charset="0"/>
              </a:rPr>
              <a:t>correta</a:t>
            </a:r>
            <a:r>
              <a:rPr lang="pt-BR" sz="2400" u="sng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ctr"/>
            <a:endParaRPr lang="pt-BR" sz="2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pt-BR" sz="2400" u="sng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2910" y="2071678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lphaUcParenR"/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Esse experimento pode mostrar que existem características evolutivas em comum entre genes de animais e genes de vegetais.</a:t>
            </a:r>
          </a:p>
          <a:p>
            <a:pPr marL="342900" indent="-342900" algn="ctr">
              <a:lnSpc>
                <a:spcPct val="150000"/>
              </a:lnSpc>
            </a:pPr>
            <a:endParaRPr lang="pt-BR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ctr">
              <a:lnSpc>
                <a:spcPct val="150000"/>
              </a:lnSpc>
              <a:buAutoNum type="alphaUcParenR"/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Essa técnica é impossível, porque não se consegue transferir genes de animais para as plantas.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7158" y="428604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C)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Podemos dizer que houve um transplante de genes, e a planta receptora passou a expressar bioluminescência, que é uma característica do vaga-lume.</a:t>
            </a:r>
          </a:p>
          <a:p>
            <a:pPr marL="342900" indent="-342900" algn="ctr">
              <a:lnSpc>
                <a:spcPct val="150000"/>
              </a:lnSpc>
            </a:pPr>
            <a:endParaRPr lang="pt-BR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D) É possível concluir que genes vegetais, quando devidamente manipulados pela Engenharia Genética, podem expressar características animais.</a:t>
            </a:r>
          </a:p>
          <a:p>
            <a:pPr marL="342900" indent="-342900" algn="ctr">
              <a:lnSpc>
                <a:spcPct val="150000"/>
              </a:lnSpc>
            </a:pPr>
            <a:endParaRPr lang="pt-BR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E) 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luciferina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da planta transgênica em contato com o gene do vaga-lume induz a produção de luz.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pic>
        <p:nvPicPr>
          <p:cNvPr id="5" name="Imagem 4" descr="Denito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436578"/>
            <a:ext cx="2500330" cy="442142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285984" y="1571612"/>
            <a:ext cx="2428892" cy="1428760"/>
            <a:chOff x="3357554" y="857232"/>
            <a:chExt cx="2428892" cy="142876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3357554" y="857232"/>
              <a:ext cx="2428892" cy="1428760"/>
            </a:xfrm>
            <a:prstGeom prst="wedgeEllipseCallout">
              <a:avLst>
                <a:gd name="adj1" fmla="val -43260"/>
                <a:gd name="adj2" fmla="val 444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428992" y="1142984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Gostou do assunto? Então aí vão</a:t>
              </a:r>
            </a:p>
            <a:p>
              <a:pPr algn="ctr"/>
              <a:r>
                <a:rPr lang="pt-BR" dirty="0" smtClean="0">
                  <a:latin typeface="Comic Sans MS" pitchFamily="66" charset="0"/>
                </a:rPr>
                <a:t> algumas dicas!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1000108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http://www.scielo.br/scielo.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php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?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pid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=S0102-88392000000300011&amp;script=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sci_arttext</a:t>
            </a:r>
            <a:endParaRPr lang="pt-BR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Aqui você encontra informações sobre aplicações de transgênicos no Brasil e a realidade dentro da relação social</a:t>
            </a:r>
          </a:p>
          <a:p>
            <a:pPr algn="ctr">
              <a:lnSpc>
                <a:spcPct val="150000"/>
              </a:lnSpc>
            </a:pPr>
            <a:endParaRPr lang="pt-BR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http://eduem.uem.br/ojs/index.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php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ArqMudi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article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view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/20474/10748</a:t>
            </a: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Aqui você encontra um debate sobre a qualidade e a influência que os produtos transgênicos podem ocasionar nas populações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4" name="Imagem 3" descr="denito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/>
          </a:blip>
          <a:stretch>
            <a:fillRect/>
          </a:stretch>
        </p:blipFill>
        <p:spPr>
          <a:xfrm>
            <a:off x="714348" y="2571744"/>
            <a:ext cx="1928826" cy="39458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85984" y="428604"/>
            <a:ext cx="6572296" cy="224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Organismos  transgênicos são aqueles que adquiriram, pelo uso de técnicas modernas de Engenharia Genética, genes de outro(s) organismo(s).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71802" y="3286124"/>
            <a:ext cx="5572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Geralmente, busca-se com a produção de transgênicos obter um organismo mais resistente a determinada praga ou mais nutritivos, entre outras finalidades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357167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produção de animais e plantas transgênicas, só é possível porque aprendemos a cortar, copiar, colar e combinar trechos de molécula de DNA de organismos diferentes.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trans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3143248"/>
            <a:ext cx="5856307" cy="2540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ca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857364"/>
            <a:ext cx="4143404" cy="500063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4357686" y="714356"/>
            <a:ext cx="3714776" cy="2857520"/>
            <a:chOff x="4071934" y="785794"/>
            <a:chExt cx="3714776" cy="2857520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4071934" y="785794"/>
              <a:ext cx="3714776" cy="2857520"/>
            </a:xfrm>
            <a:prstGeom prst="wedgeEllipseCallout">
              <a:avLst>
                <a:gd name="adj1" fmla="val -47117"/>
                <a:gd name="adj2" fmla="val 457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357686" y="1214422"/>
              <a:ext cx="31432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Mas </a:t>
              </a:r>
              <a:r>
                <a:rPr lang="pt-BR" sz="2000" dirty="0" err="1" smtClean="0">
                  <a:latin typeface="Comic Sans MS" pitchFamily="66" charset="0"/>
                </a:rPr>
                <a:t>Denito</a:t>
              </a:r>
              <a:r>
                <a:rPr lang="pt-BR" sz="2000" dirty="0" smtClean="0">
                  <a:latin typeface="Comic Sans MS" pitchFamily="66" charset="0"/>
                </a:rPr>
                <a:t>, acho que ainda não entendi direito...Copiar, colar, e fazer outras coisas com o DNA? Como assim? Que coisa maluca é essa?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pic>
        <p:nvPicPr>
          <p:cNvPr id="3" name="Imagem 2" descr="denitomais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-40000"/>
          </a:blip>
          <a:srcRect r="50888" b="43095"/>
          <a:stretch>
            <a:fillRect/>
          </a:stretch>
        </p:blipFill>
        <p:spPr>
          <a:xfrm>
            <a:off x="1071538" y="4286256"/>
            <a:ext cx="2571768" cy="22860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14348" y="357166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Vou te explicar Carol. Fazemos essas coisas malucas graças a Engenharia Genética, que é um conjunto de técnicas que tem por objetivo a manipulação do material genético. São técnicas que permitem identificar, isolar e multiplicar genes, bem como construir moléculas híbridas de DNA, isto é, DNA constituído por segmentos originários de diferentes  espécies de seres vivos.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500042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estrutura da molécula de DNA, que é formada por uma cadeia dupla composta de nucleotídeos sendo basicamente igual em todos os organismos, ajuda muito nessa tarefa, já que esta é uma molécula naturalmente </a:t>
            </a:r>
            <a:r>
              <a:rPr lang="pt-BR" sz="2400" b="1" dirty="0" err="1" smtClean="0">
                <a:solidFill>
                  <a:schemeClr val="bg1"/>
                </a:solidFill>
                <a:latin typeface="Comic Sans MS" pitchFamily="66" charset="0"/>
              </a:rPr>
              <a:t>Re</a:t>
            </a:r>
            <a:r>
              <a:rPr lang="pt-BR" sz="2400" i="1" dirty="0" err="1" smtClean="0">
                <a:solidFill>
                  <a:schemeClr val="bg1"/>
                </a:solidFill>
                <a:latin typeface="Comic Sans MS" pitchFamily="66" charset="0"/>
              </a:rPr>
              <a:t>Combinante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como veremos nesse tópico!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" name="Imagem 4" descr="Denito 1.png"/>
          <p:cNvPicPr>
            <a:picLocks noChangeAspect="1"/>
          </p:cNvPicPr>
          <p:nvPr/>
        </p:nvPicPr>
        <p:blipFill>
          <a:blip r:embed="rId3" cstate="print">
            <a:lum bright="40000" contrast="40000"/>
          </a:blip>
          <a:srcRect b="38462"/>
          <a:stretch>
            <a:fillRect/>
          </a:stretch>
        </p:blipFill>
        <p:spPr>
          <a:xfrm>
            <a:off x="2571736" y="4071942"/>
            <a:ext cx="2071702" cy="2515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pic>
        <p:nvPicPr>
          <p:cNvPr id="5" name="Imagem 4" descr="relógio maluc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2928934"/>
            <a:ext cx="2941199" cy="335758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8662" y="64291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Vamos voltar um pouquinho no tempo, para a década de 70, onde a tecnologia do DNA recombinante teve seu início!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1277</TotalTime>
  <Words>1397</Words>
  <Application>Microsoft Macintosh PowerPoint</Application>
  <PresentationFormat>On-screen Show (4:3)</PresentationFormat>
  <Paragraphs>92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Priscilayne</dc:creator>
  <cp:lastModifiedBy>Iara Lopes</cp:lastModifiedBy>
  <cp:revision>112</cp:revision>
  <dcterms:created xsi:type="dcterms:W3CDTF">2013-12-03T15:08:57Z</dcterms:created>
  <dcterms:modified xsi:type="dcterms:W3CDTF">2014-09-15T12:10:05Z</dcterms:modified>
</cp:coreProperties>
</file>