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64" d="100"/>
          <a:sy n="64" d="100"/>
        </p:scale>
        <p:origin x="-102" y="-3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D0D6705F-6B31-40C2-9E47-AE6A81F9B1BF}" type="datetimeFigureOut">
              <a:rPr lang="pt-BR" smtClean="0"/>
              <a:pPr/>
              <a:t>28/09/2014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AD14287-69BF-4130-83E8-63F10EB1B08A}"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0D6705F-6B31-40C2-9E47-AE6A81F9B1BF}" type="datetimeFigureOut">
              <a:rPr lang="pt-BR" smtClean="0"/>
              <a:pPr/>
              <a:t>28/09/2014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AD14287-69BF-4130-83E8-63F10EB1B08A}"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0D6705F-6B31-40C2-9E47-AE6A81F9B1BF}" type="datetimeFigureOut">
              <a:rPr lang="pt-BR" smtClean="0"/>
              <a:pPr/>
              <a:t>28/09/2014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AD14287-69BF-4130-83E8-63F10EB1B08A}"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0D6705F-6B31-40C2-9E47-AE6A81F9B1BF}" type="datetimeFigureOut">
              <a:rPr lang="pt-BR" smtClean="0"/>
              <a:pPr/>
              <a:t>28/09/2014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AD14287-69BF-4130-83E8-63F10EB1B08A}"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D0D6705F-6B31-40C2-9E47-AE6A81F9B1BF}" type="datetimeFigureOut">
              <a:rPr lang="pt-BR" smtClean="0"/>
              <a:pPr/>
              <a:t>28/09/2014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AD14287-69BF-4130-83E8-63F10EB1B08A}"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D0D6705F-6B31-40C2-9E47-AE6A81F9B1BF}" type="datetimeFigureOut">
              <a:rPr lang="pt-BR" smtClean="0"/>
              <a:pPr/>
              <a:t>28/09/2014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AD14287-69BF-4130-83E8-63F10EB1B08A}"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D0D6705F-6B31-40C2-9E47-AE6A81F9B1BF}" type="datetimeFigureOut">
              <a:rPr lang="pt-BR" smtClean="0"/>
              <a:pPr/>
              <a:t>28/09/2014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AD14287-69BF-4130-83E8-63F10EB1B08A}"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D0D6705F-6B31-40C2-9E47-AE6A81F9B1BF}" type="datetimeFigureOut">
              <a:rPr lang="pt-BR" smtClean="0"/>
              <a:pPr/>
              <a:t>28/09/2014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AD14287-69BF-4130-83E8-63F10EB1B08A}"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0D6705F-6B31-40C2-9E47-AE6A81F9B1BF}" type="datetimeFigureOut">
              <a:rPr lang="pt-BR" smtClean="0"/>
              <a:pPr/>
              <a:t>28/09/2014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AD14287-69BF-4130-83E8-63F10EB1B08A}"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D0D6705F-6B31-40C2-9E47-AE6A81F9B1BF}" type="datetimeFigureOut">
              <a:rPr lang="pt-BR" smtClean="0"/>
              <a:pPr/>
              <a:t>28/09/2014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AD14287-69BF-4130-83E8-63F10EB1B08A}"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D0D6705F-6B31-40C2-9E47-AE6A81F9B1BF}" type="datetimeFigureOut">
              <a:rPr lang="pt-BR" smtClean="0"/>
              <a:pPr/>
              <a:t>28/09/2014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AD14287-69BF-4130-83E8-63F10EB1B08A}"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6705F-6B31-40C2-9E47-AE6A81F9B1BF}" type="datetimeFigureOut">
              <a:rPr lang="pt-BR" smtClean="0"/>
              <a:pPr/>
              <a:t>28/09/2014</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D14287-69BF-4130-83E8-63F10EB1B08A}"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ntitled-1.png"/>
          <p:cNvPicPr>
            <a:picLocks noChangeAspect="1"/>
          </p:cNvPicPr>
          <p:nvPr/>
        </p:nvPicPr>
        <p:blipFill>
          <a:blip r:embed="rId2"/>
          <a:stretch>
            <a:fillRect/>
          </a:stretch>
        </p:blipFill>
        <p:spPr>
          <a:xfrm>
            <a:off x="0" y="-5113"/>
            <a:ext cx="9144000" cy="6863113"/>
          </a:xfrm>
          <a:prstGeom prst="rect">
            <a:avLst/>
          </a:prstGeom>
        </p:spPr>
      </p:pic>
      <p:pic>
        <p:nvPicPr>
          <p:cNvPr id="5" name="Imagem 4" descr="quadro.png"/>
          <p:cNvPicPr>
            <a:picLocks noChangeAspect="1"/>
          </p:cNvPicPr>
          <p:nvPr/>
        </p:nvPicPr>
        <p:blipFill>
          <a:blip r:embed="rId3"/>
          <a:stretch>
            <a:fillRect/>
          </a:stretch>
        </p:blipFill>
        <p:spPr>
          <a:xfrm>
            <a:off x="3071802" y="214290"/>
            <a:ext cx="5857916" cy="3857652"/>
          </a:xfrm>
          <a:prstGeom prst="rect">
            <a:avLst/>
          </a:prstGeom>
        </p:spPr>
      </p:pic>
      <p:pic>
        <p:nvPicPr>
          <p:cNvPr id="7" name="Imagem 6" descr="Denito color fundo transparente.png"/>
          <p:cNvPicPr preferRelativeResize="0">
            <a:picLocks/>
          </p:cNvPicPr>
          <p:nvPr/>
        </p:nvPicPr>
        <p:blipFill>
          <a:blip r:embed="rId4"/>
          <a:stretch>
            <a:fillRect/>
          </a:stretch>
        </p:blipFill>
        <p:spPr>
          <a:xfrm>
            <a:off x="468000" y="2304000"/>
            <a:ext cx="2700000" cy="4500000"/>
          </a:xfrm>
          <a:prstGeom prst="rect">
            <a:avLst/>
          </a:prstGeom>
        </p:spPr>
      </p:pic>
      <p:grpSp>
        <p:nvGrpSpPr>
          <p:cNvPr id="14" name="Grupo 13"/>
          <p:cNvGrpSpPr/>
          <p:nvPr/>
        </p:nvGrpSpPr>
        <p:grpSpPr>
          <a:xfrm>
            <a:off x="2500298" y="1285860"/>
            <a:ext cx="2714644" cy="2000264"/>
            <a:chOff x="2500298" y="1142984"/>
            <a:chExt cx="2714644" cy="2113004"/>
          </a:xfrm>
        </p:grpSpPr>
        <p:sp>
          <p:nvSpPr>
            <p:cNvPr id="8" name="Texto explicativo em elipse 7"/>
            <p:cNvSpPr/>
            <p:nvPr/>
          </p:nvSpPr>
          <p:spPr>
            <a:xfrm>
              <a:off x="2500298" y="1142984"/>
              <a:ext cx="2714644" cy="2000264"/>
            </a:xfrm>
            <a:prstGeom prst="wedgeEllipseCallout">
              <a:avLst>
                <a:gd name="adj1" fmla="val -52418"/>
                <a:gd name="adj2" fmla="val 455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p:cNvSpPr txBox="1"/>
            <p:nvPr/>
          </p:nvSpPr>
          <p:spPr>
            <a:xfrm>
              <a:off x="2714612" y="1571611"/>
              <a:ext cx="2286016" cy="1684377"/>
            </a:xfrm>
            <a:prstGeom prst="rect">
              <a:avLst/>
            </a:prstGeom>
            <a:noFill/>
          </p:spPr>
          <p:txBody>
            <a:bodyPr wrap="square" rtlCol="0">
              <a:spAutoFit/>
            </a:bodyPr>
            <a:lstStyle/>
            <a:p>
              <a:pPr algn="ctr"/>
              <a:r>
                <a:rPr lang="pt-BR" sz="2000" dirty="0" smtClean="0">
                  <a:latin typeface="Comic Sans MS" pitchFamily="66" charset="0"/>
                </a:rPr>
                <a:t>Olá!! Meu nome é </a:t>
              </a:r>
              <a:r>
                <a:rPr lang="pt-BR" sz="2000" dirty="0" err="1" smtClean="0">
                  <a:latin typeface="Comic Sans MS" pitchFamily="66" charset="0"/>
                </a:rPr>
                <a:t>Denito</a:t>
              </a:r>
              <a:r>
                <a:rPr lang="pt-BR" sz="2000" dirty="0" smtClean="0">
                  <a:latin typeface="Comic Sans MS" pitchFamily="66" charset="0"/>
                </a:rPr>
                <a:t>, eu sou uma molécula de DNA.</a:t>
              </a:r>
              <a:endParaRPr lang="pt-BR" sz="2000" dirty="0">
                <a:latin typeface="Comic Sans MS" pitchFamily="66" charset="0"/>
              </a:endParaRPr>
            </a:p>
          </p:txBody>
        </p:sp>
      </p:grpSp>
      <p:pic>
        <p:nvPicPr>
          <p:cNvPr id="16" name="Imagem 15" descr="cientistac.png"/>
          <p:cNvPicPr>
            <a:picLocks noChangeAspect="1"/>
          </p:cNvPicPr>
          <p:nvPr/>
        </p:nvPicPr>
        <p:blipFill>
          <a:blip r:embed="rId5"/>
          <a:stretch>
            <a:fillRect/>
          </a:stretch>
        </p:blipFill>
        <p:spPr>
          <a:xfrm>
            <a:off x="5929322" y="1494000"/>
            <a:ext cx="2175652" cy="5364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27384"/>
            <a:ext cx="9144000" cy="6858000"/>
          </a:xfrm>
          <a:prstGeom prst="rect">
            <a:avLst/>
          </a:prstGeom>
        </p:spPr>
      </p:pic>
      <p:pic>
        <p:nvPicPr>
          <p:cNvPr id="5" name="Imagem 4" descr="cientista30.png"/>
          <p:cNvPicPr>
            <a:picLocks noChangeAspect="1"/>
          </p:cNvPicPr>
          <p:nvPr/>
        </p:nvPicPr>
        <p:blipFill>
          <a:blip r:embed="rId3"/>
          <a:srcRect b="26460"/>
          <a:stretch>
            <a:fillRect/>
          </a:stretch>
        </p:blipFill>
        <p:spPr>
          <a:xfrm>
            <a:off x="3071802" y="2714620"/>
            <a:ext cx="3143272" cy="3842667"/>
          </a:xfrm>
          <a:prstGeom prst="rect">
            <a:avLst/>
          </a:prstGeom>
        </p:spPr>
      </p:pic>
      <p:sp>
        <p:nvSpPr>
          <p:cNvPr id="6" name="CaixaDeTexto 5"/>
          <p:cNvSpPr txBox="1"/>
          <p:nvPr/>
        </p:nvSpPr>
        <p:spPr>
          <a:xfrm>
            <a:off x="428596" y="357166"/>
            <a:ext cx="8429684" cy="2277547"/>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Se desejarem, alguns tópicos poderão ser aprofundados em links externos que são apresentados na seção “para saber mais”. A seguir vamos ver um resumo dos temas que serão abordados em nossa viagem!</a:t>
            </a:r>
            <a:endParaRPr lang="pt-BR" sz="2400" dirty="0">
              <a:solidFill>
                <a:schemeClr val="bg1"/>
              </a:solidFill>
              <a:latin typeface="Comic Sans MS" pitchFamily="66"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4000" cy="6858000"/>
          </a:xfrm>
          <a:prstGeom prst="rect">
            <a:avLst/>
          </a:prstGeom>
        </p:spPr>
      </p:pic>
      <p:sp>
        <p:nvSpPr>
          <p:cNvPr id="3" name="CaixaDeTexto 2"/>
          <p:cNvSpPr txBox="1"/>
          <p:nvPr/>
        </p:nvSpPr>
        <p:spPr>
          <a:xfrm>
            <a:off x="785786" y="260648"/>
            <a:ext cx="7786742" cy="1723549"/>
          </a:xfrm>
          <a:prstGeom prst="rect">
            <a:avLst/>
          </a:prstGeom>
          <a:noFill/>
        </p:spPr>
        <p:txBody>
          <a:bodyPr wrap="square" rtlCol="0">
            <a:spAutoFit/>
          </a:bodyPr>
          <a:lstStyle/>
          <a:p>
            <a:pPr algn="ctr">
              <a:lnSpc>
                <a:spcPct val="150000"/>
              </a:lnSpc>
            </a:pPr>
            <a:r>
              <a:rPr lang="pt-BR" sz="2400" u="sng" dirty="0" smtClean="0">
                <a:solidFill>
                  <a:schemeClr val="bg1"/>
                </a:solidFill>
                <a:latin typeface="Comic Sans MS" pitchFamily="66" charset="0"/>
              </a:rPr>
              <a:t>Biotecnologia Forense</a:t>
            </a:r>
            <a:r>
              <a:rPr lang="pt-BR" sz="2400" dirty="0" smtClean="0">
                <a:solidFill>
                  <a:schemeClr val="bg1"/>
                </a:solidFill>
                <a:latin typeface="Comic Sans MS" pitchFamily="66" charset="0"/>
              </a:rPr>
              <a:t>: nesse tópico vamos explorar o uso de algumas técnicas químicas e biotecnológicas para auxiliar na resolução de crimes! </a:t>
            </a:r>
            <a:endParaRPr lang="pt-BR" sz="2400" dirty="0">
              <a:solidFill>
                <a:schemeClr val="bg1"/>
              </a:solidFill>
              <a:latin typeface="Comic Sans MS" pitchFamily="66" charset="0"/>
            </a:endParaRPr>
          </a:p>
        </p:txBody>
      </p:sp>
      <p:pic>
        <p:nvPicPr>
          <p:cNvPr id="6" name="Imagem 5" descr="biotec forense-desenho.png"/>
          <p:cNvPicPr>
            <a:picLocks noChangeAspect="1"/>
          </p:cNvPicPr>
          <p:nvPr/>
        </p:nvPicPr>
        <p:blipFill>
          <a:blip r:embed="rId3"/>
          <a:stretch>
            <a:fillRect/>
          </a:stretch>
        </p:blipFill>
        <p:spPr>
          <a:xfrm>
            <a:off x="3714744" y="2357430"/>
            <a:ext cx="2557713" cy="415538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27384"/>
            <a:ext cx="9144000" cy="6858000"/>
          </a:xfrm>
          <a:prstGeom prst="rect">
            <a:avLst/>
          </a:prstGeom>
        </p:spPr>
      </p:pic>
      <p:sp>
        <p:nvSpPr>
          <p:cNvPr id="3" name="CaixaDeTexto 2"/>
          <p:cNvSpPr txBox="1"/>
          <p:nvPr/>
        </p:nvSpPr>
        <p:spPr>
          <a:xfrm>
            <a:off x="428596" y="428604"/>
            <a:ext cx="8429684" cy="2831544"/>
          </a:xfrm>
          <a:prstGeom prst="rect">
            <a:avLst/>
          </a:prstGeom>
          <a:noFill/>
        </p:spPr>
        <p:txBody>
          <a:bodyPr wrap="square" rtlCol="0">
            <a:spAutoFit/>
          </a:bodyPr>
          <a:lstStyle/>
          <a:p>
            <a:pPr algn="ctr">
              <a:lnSpc>
                <a:spcPct val="150000"/>
              </a:lnSpc>
            </a:pPr>
            <a:r>
              <a:rPr lang="pt-BR" sz="2400" u="sng" dirty="0" smtClean="0">
                <a:solidFill>
                  <a:schemeClr val="bg1"/>
                </a:solidFill>
                <a:latin typeface="Comic Sans MS" pitchFamily="66" charset="0"/>
              </a:rPr>
              <a:t>Vacinas de DNA</a:t>
            </a:r>
            <a:r>
              <a:rPr lang="pt-BR" sz="2400" dirty="0" smtClean="0">
                <a:solidFill>
                  <a:schemeClr val="bg1"/>
                </a:solidFill>
                <a:latin typeface="Comic Sans MS" pitchFamily="66" charset="0"/>
              </a:rPr>
              <a:t>: apesar das vacinas fazerem parte da nossa vida há pelo menos 100 anos, novas tecnologias de </a:t>
            </a:r>
            <a:r>
              <a:rPr lang="pt-BR" sz="2400" dirty="0" smtClean="0">
                <a:solidFill>
                  <a:schemeClr val="tx2">
                    <a:lumMod val="60000"/>
                    <a:lumOff val="40000"/>
                  </a:schemeClr>
                </a:solidFill>
                <a:latin typeface="Comic Sans MS" pitchFamily="66" charset="0"/>
              </a:rPr>
              <a:t>DNA recombinante</a:t>
            </a:r>
            <a:r>
              <a:rPr lang="pt-BR" sz="2400" dirty="0" smtClean="0">
                <a:solidFill>
                  <a:schemeClr val="bg1"/>
                </a:solidFill>
                <a:latin typeface="Comic Sans MS" pitchFamily="66" charset="0"/>
              </a:rPr>
              <a:t> estão tornando-as muito mais eficientes. Neste tema serão tratados os aspectos técnicos e aplicações dessa tecnologia.</a:t>
            </a:r>
            <a:endParaRPr lang="pt-BR" sz="2400" dirty="0">
              <a:solidFill>
                <a:schemeClr val="bg1"/>
              </a:solidFill>
              <a:latin typeface="Comic Sans MS" pitchFamily="66" charset="0"/>
            </a:endParaRPr>
          </a:p>
        </p:txBody>
      </p:sp>
      <p:pic>
        <p:nvPicPr>
          <p:cNvPr id="4" name="Imagem 3" descr="vacina.png"/>
          <p:cNvPicPr>
            <a:picLocks noChangeAspect="1"/>
          </p:cNvPicPr>
          <p:nvPr/>
        </p:nvPicPr>
        <p:blipFill>
          <a:blip r:embed="rId3" cstate="print"/>
          <a:stretch>
            <a:fillRect/>
          </a:stretch>
        </p:blipFill>
        <p:spPr>
          <a:xfrm>
            <a:off x="1714480" y="3286124"/>
            <a:ext cx="1928826" cy="329507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4000" cy="6858000"/>
          </a:xfrm>
          <a:prstGeom prst="rect">
            <a:avLst/>
          </a:prstGeom>
        </p:spPr>
      </p:pic>
      <p:sp>
        <p:nvSpPr>
          <p:cNvPr id="3" name="CaixaDeTexto 2"/>
          <p:cNvSpPr txBox="1"/>
          <p:nvPr/>
        </p:nvSpPr>
        <p:spPr>
          <a:xfrm>
            <a:off x="500034" y="500042"/>
            <a:ext cx="8286808" cy="2277547"/>
          </a:xfrm>
          <a:prstGeom prst="rect">
            <a:avLst/>
          </a:prstGeom>
          <a:noFill/>
        </p:spPr>
        <p:txBody>
          <a:bodyPr wrap="square" rtlCol="0">
            <a:spAutoFit/>
          </a:bodyPr>
          <a:lstStyle/>
          <a:p>
            <a:pPr algn="ctr">
              <a:lnSpc>
                <a:spcPct val="150000"/>
              </a:lnSpc>
            </a:pPr>
            <a:r>
              <a:rPr lang="pt-BR" sz="2400" u="sng" dirty="0" smtClean="0">
                <a:solidFill>
                  <a:schemeClr val="bg1"/>
                </a:solidFill>
                <a:latin typeface="Comic Sans MS" pitchFamily="66" charset="0"/>
              </a:rPr>
              <a:t>Genética e conservação da biodiversidade</a:t>
            </a:r>
            <a:r>
              <a:rPr lang="pt-BR" sz="2400" dirty="0" smtClean="0">
                <a:solidFill>
                  <a:schemeClr val="bg1"/>
                </a:solidFill>
                <a:latin typeface="Comic Sans MS" pitchFamily="66" charset="0"/>
              </a:rPr>
              <a:t>: esse tema apresenta o uso de diversas técnicas moleculares que auxiliam na identificação e conservação da diversidade de espécies de seres vivos que existem em nosso planeta!</a:t>
            </a:r>
            <a:endParaRPr lang="pt-BR" sz="2400" dirty="0">
              <a:solidFill>
                <a:schemeClr val="bg1"/>
              </a:solidFill>
              <a:latin typeface="Comic Sans MS" pitchFamily="66" charset="0"/>
            </a:endParaRPr>
          </a:p>
        </p:txBody>
      </p:sp>
      <p:pic>
        <p:nvPicPr>
          <p:cNvPr id="5" name="Imagem 4" descr="cientista curiosa-desenho.png"/>
          <p:cNvPicPr>
            <a:picLocks noChangeAspect="1"/>
          </p:cNvPicPr>
          <p:nvPr/>
        </p:nvPicPr>
        <p:blipFill>
          <a:blip r:embed="rId3"/>
          <a:stretch>
            <a:fillRect/>
          </a:stretch>
        </p:blipFill>
        <p:spPr>
          <a:xfrm>
            <a:off x="2285984" y="3071810"/>
            <a:ext cx="4825429" cy="336369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27384"/>
            <a:ext cx="9144000" cy="6858000"/>
          </a:xfrm>
          <a:prstGeom prst="rect">
            <a:avLst/>
          </a:prstGeom>
        </p:spPr>
      </p:pic>
      <p:sp>
        <p:nvSpPr>
          <p:cNvPr id="3" name="CaixaDeTexto 2"/>
          <p:cNvSpPr txBox="1"/>
          <p:nvPr/>
        </p:nvSpPr>
        <p:spPr>
          <a:xfrm>
            <a:off x="357158" y="428604"/>
            <a:ext cx="8643998" cy="2862322"/>
          </a:xfrm>
          <a:prstGeom prst="rect">
            <a:avLst/>
          </a:prstGeom>
          <a:noFill/>
        </p:spPr>
        <p:txBody>
          <a:bodyPr wrap="square" rtlCol="0">
            <a:spAutoFit/>
          </a:bodyPr>
          <a:lstStyle/>
          <a:p>
            <a:pPr algn="ctr">
              <a:lnSpc>
                <a:spcPct val="150000"/>
              </a:lnSpc>
            </a:pPr>
            <a:r>
              <a:rPr lang="pt-BR" sz="2400" u="sng" dirty="0" smtClean="0">
                <a:solidFill>
                  <a:schemeClr val="bg1"/>
                </a:solidFill>
                <a:latin typeface="Comic Sans MS" pitchFamily="66" charset="0"/>
              </a:rPr>
              <a:t>Diagnósticos moleculares</a:t>
            </a:r>
            <a:r>
              <a:rPr lang="pt-BR" sz="2400" dirty="0" smtClean="0">
                <a:solidFill>
                  <a:schemeClr val="bg1"/>
                </a:solidFill>
                <a:latin typeface="Comic Sans MS" pitchFamily="66" charset="0"/>
              </a:rPr>
              <a:t>: talvez você nem saiba, mas muitos exames feitos para diagnosticar doenças ou identificar as chances que temos de desenvolver determinadas doenças são baseados em biotecnologia, nesse tópico vamos ver como isso funciona.</a:t>
            </a:r>
            <a:endParaRPr lang="pt-BR" sz="2400" dirty="0">
              <a:solidFill>
                <a:schemeClr val="bg1"/>
              </a:solidFill>
              <a:latin typeface="Comic Sans MS" pitchFamily="66" charset="0"/>
            </a:endParaRPr>
          </a:p>
        </p:txBody>
      </p:sp>
      <p:pic>
        <p:nvPicPr>
          <p:cNvPr id="7" name="Imagem 6" descr="cromossomos.png"/>
          <p:cNvPicPr>
            <a:picLocks noChangeAspect="1"/>
          </p:cNvPicPr>
          <p:nvPr/>
        </p:nvPicPr>
        <p:blipFill>
          <a:blip r:embed="rId3"/>
          <a:stretch>
            <a:fillRect/>
          </a:stretch>
        </p:blipFill>
        <p:spPr>
          <a:xfrm>
            <a:off x="2571736" y="3214686"/>
            <a:ext cx="4071966" cy="290917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4000" cy="6858000"/>
          </a:xfrm>
          <a:prstGeom prst="rect">
            <a:avLst/>
          </a:prstGeom>
        </p:spPr>
      </p:pic>
      <p:sp>
        <p:nvSpPr>
          <p:cNvPr id="3" name="CaixaDeTexto 2"/>
          <p:cNvSpPr txBox="1"/>
          <p:nvPr/>
        </p:nvSpPr>
        <p:spPr>
          <a:xfrm>
            <a:off x="428596" y="428604"/>
            <a:ext cx="8358246" cy="2308324"/>
          </a:xfrm>
          <a:prstGeom prst="rect">
            <a:avLst/>
          </a:prstGeom>
          <a:noFill/>
        </p:spPr>
        <p:txBody>
          <a:bodyPr wrap="square" rtlCol="0">
            <a:spAutoFit/>
          </a:bodyPr>
          <a:lstStyle/>
          <a:p>
            <a:pPr algn="ctr">
              <a:lnSpc>
                <a:spcPct val="150000"/>
              </a:lnSpc>
            </a:pPr>
            <a:r>
              <a:rPr lang="pt-BR" sz="2400" u="sng" dirty="0" smtClean="0">
                <a:solidFill>
                  <a:schemeClr val="bg1"/>
                </a:solidFill>
                <a:latin typeface="Comic Sans MS" pitchFamily="66" charset="0"/>
              </a:rPr>
              <a:t>Células-tronco</a:t>
            </a:r>
            <a:r>
              <a:rPr lang="pt-BR" sz="2400" dirty="0" smtClean="0">
                <a:solidFill>
                  <a:schemeClr val="bg1"/>
                </a:solidFill>
                <a:latin typeface="Comic Sans MS" pitchFamily="66" charset="0"/>
              </a:rPr>
              <a:t>: existe muita polêmica em torno desse assunto mas nesse tópico daremos mais atenção às técnicas e aplicações das células tronco. A polêmica vai ser discutida na seção “genética e ética”.</a:t>
            </a:r>
            <a:endParaRPr lang="pt-BR" sz="2400" dirty="0">
              <a:solidFill>
                <a:schemeClr val="bg1"/>
              </a:solidFill>
              <a:latin typeface="Comic Sans MS" pitchFamily="66" charset="0"/>
            </a:endParaRPr>
          </a:p>
        </p:txBody>
      </p:sp>
      <p:pic>
        <p:nvPicPr>
          <p:cNvPr id="4" name="Imagem 3" descr="cels tronco.png"/>
          <p:cNvPicPr>
            <a:picLocks noChangeAspect="1"/>
          </p:cNvPicPr>
          <p:nvPr/>
        </p:nvPicPr>
        <p:blipFill>
          <a:blip r:embed="rId3" cstate="print"/>
          <a:stretch>
            <a:fillRect/>
          </a:stretch>
        </p:blipFill>
        <p:spPr>
          <a:xfrm>
            <a:off x="642910" y="2857496"/>
            <a:ext cx="6072230" cy="372877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4000" cy="6858000"/>
          </a:xfrm>
          <a:prstGeom prst="rect">
            <a:avLst/>
          </a:prstGeom>
        </p:spPr>
      </p:pic>
      <p:sp>
        <p:nvSpPr>
          <p:cNvPr id="3" name="CaixaDeTexto 2"/>
          <p:cNvSpPr txBox="1"/>
          <p:nvPr/>
        </p:nvSpPr>
        <p:spPr>
          <a:xfrm>
            <a:off x="571472" y="428604"/>
            <a:ext cx="8072494" cy="2308324"/>
          </a:xfrm>
          <a:prstGeom prst="rect">
            <a:avLst/>
          </a:prstGeom>
          <a:noFill/>
        </p:spPr>
        <p:txBody>
          <a:bodyPr wrap="square" rtlCol="0">
            <a:spAutoFit/>
          </a:bodyPr>
          <a:lstStyle/>
          <a:p>
            <a:pPr algn="ctr">
              <a:lnSpc>
                <a:spcPct val="150000"/>
              </a:lnSpc>
            </a:pPr>
            <a:r>
              <a:rPr lang="pt-BR" sz="2400" u="sng" dirty="0" smtClean="0">
                <a:solidFill>
                  <a:schemeClr val="bg1"/>
                </a:solidFill>
                <a:latin typeface="Comic Sans MS" pitchFamily="66" charset="0"/>
              </a:rPr>
              <a:t>Transgênicos</a:t>
            </a:r>
            <a:r>
              <a:rPr lang="pt-BR" sz="2400" dirty="0" smtClean="0">
                <a:solidFill>
                  <a:schemeClr val="bg1"/>
                </a:solidFill>
                <a:latin typeface="Comic Sans MS" pitchFamily="66" charset="0"/>
              </a:rPr>
              <a:t>: organismos transgênicos são um dos tipos de “</a:t>
            </a:r>
            <a:r>
              <a:rPr lang="pt-BR" sz="2400" dirty="0" smtClean="0">
                <a:solidFill>
                  <a:schemeClr val="tx2">
                    <a:lumMod val="60000"/>
                    <a:lumOff val="40000"/>
                  </a:schemeClr>
                </a:solidFill>
                <a:latin typeface="Comic Sans MS" pitchFamily="66" charset="0"/>
              </a:rPr>
              <a:t>organismos geneticamente modificados</a:t>
            </a:r>
            <a:r>
              <a:rPr lang="pt-BR" sz="2400" dirty="0" smtClean="0">
                <a:solidFill>
                  <a:schemeClr val="bg1"/>
                </a:solidFill>
                <a:latin typeface="Comic Sans MS" pitchFamily="66" charset="0"/>
              </a:rPr>
              <a:t>” (OGM) e são resultados de sofisticadas técnicas de DNA recombinante. </a:t>
            </a:r>
            <a:endParaRPr lang="pt-BR" sz="2400" dirty="0">
              <a:solidFill>
                <a:schemeClr val="bg1"/>
              </a:solidFill>
              <a:latin typeface="Comic Sans MS" pitchFamily="66" charset="0"/>
            </a:endParaRPr>
          </a:p>
        </p:txBody>
      </p:sp>
      <p:pic>
        <p:nvPicPr>
          <p:cNvPr id="8" name="Imagem 7" descr="trans 1.png"/>
          <p:cNvPicPr>
            <a:picLocks noChangeAspect="1"/>
          </p:cNvPicPr>
          <p:nvPr/>
        </p:nvPicPr>
        <p:blipFill>
          <a:blip r:embed="rId3"/>
          <a:stretch>
            <a:fillRect/>
          </a:stretch>
        </p:blipFill>
        <p:spPr>
          <a:xfrm>
            <a:off x="1857356" y="2928934"/>
            <a:ext cx="5643602" cy="282588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27384"/>
            <a:ext cx="9144000" cy="6858000"/>
          </a:xfrm>
          <a:prstGeom prst="rect">
            <a:avLst/>
          </a:prstGeom>
        </p:spPr>
      </p:pic>
      <p:sp>
        <p:nvSpPr>
          <p:cNvPr id="3" name="CaixaDeTexto 2"/>
          <p:cNvSpPr txBox="1"/>
          <p:nvPr/>
        </p:nvSpPr>
        <p:spPr>
          <a:xfrm>
            <a:off x="428596" y="428604"/>
            <a:ext cx="8143932" cy="3385542"/>
          </a:xfrm>
          <a:prstGeom prst="rect">
            <a:avLst/>
          </a:prstGeom>
          <a:noFill/>
        </p:spPr>
        <p:txBody>
          <a:bodyPr wrap="square" rtlCol="0">
            <a:spAutoFit/>
          </a:bodyPr>
          <a:lstStyle/>
          <a:p>
            <a:pPr algn="ctr">
              <a:lnSpc>
                <a:spcPct val="150000"/>
              </a:lnSpc>
            </a:pPr>
            <a:r>
              <a:rPr lang="pt-BR" sz="2400" u="sng" dirty="0" smtClean="0">
                <a:solidFill>
                  <a:schemeClr val="bg1"/>
                </a:solidFill>
                <a:latin typeface="Comic Sans MS" pitchFamily="66" charset="0"/>
              </a:rPr>
              <a:t>Genética e ética</a:t>
            </a:r>
            <a:r>
              <a:rPr lang="pt-BR" sz="2400" dirty="0" smtClean="0">
                <a:solidFill>
                  <a:schemeClr val="bg1"/>
                </a:solidFill>
                <a:latin typeface="Comic Sans MS" pitchFamily="66" charset="0"/>
              </a:rPr>
              <a:t>: nesse tema vamos focar a discussão nos prós e contras da aplicação das técnicas de fertilização</a:t>
            </a:r>
            <a:r>
              <a:rPr lang="pt-BR" sz="2400" i="1" dirty="0" smtClean="0">
                <a:solidFill>
                  <a:schemeClr val="bg1"/>
                </a:solidFill>
                <a:latin typeface="Comic Sans MS" pitchFamily="66" charset="0"/>
              </a:rPr>
              <a:t> in vitro </a:t>
            </a:r>
            <a:r>
              <a:rPr lang="pt-BR" sz="2400" dirty="0" smtClean="0">
                <a:solidFill>
                  <a:schemeClr val="bg1"/>
                </a:solidFill>
                <a:latin typeface="Comic Sans MS" pitchFamily="66" charset="0"/>
              </a:rPr>
              <a:t>em humanos. Os aspectos éticos serão tratados, mas muitas vezes não existe o “certo” ou o “errado” nossa intenção é provocar a reflexão sobre esse tema!!</a:t>
            </a:r>
            <a:endParaRPr lang="pt-BR" sz="2400" dirty="0">
              <a:solidFill>
                <a:schemeClr val="bg1"/>
              </a:solidFill>
              <a:latin typeface="Comic Sans MS" pitchFamily="66" charset="0"/>
            </a:endParaRPr>
          </a:p>
        </p:txBody>
      </p:sp>
      <p:pic>
        <p:nvPicPr>
          <p:cNvPr id="4" name="Imagem 3" descr="bioética-desenho.png"/>
          <p:cNvPicPr>
            <a:picLocks noChangeAspect="1"/>
          </p:cNvPicPr>
          <p:nvPr/>
        </p:nvPicPr>
        <p:blipFill>
          <a:blip r:embed="rId3"/>
          <a:srcRect b="50222"/>
          <a:stretch>
            <a:fillRect/>
          </a:stretch>
        </p:blipFill>
        <p:spPr>
          <a:xfrm>
            <a:off x="7143768" y="5000636"/>
            <a:ext cx="1302369" cy="157163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ntitled-1.png"/>
          <p:cNvPicPr>
            <a:picLocks noChangeAspect="1"/>
          </p:cNvPicPr>
          <p:nvPr/>
        </p:nvPicPr>
        <p:blipFill>
          <a:blip r:embed="rId2"/>
          <a:stretch>
            <a:fillRect/>
          </a:stretch>
        </p:blipFill>
        <p:spPr>
          <a:xfrm>
            <a:off x="0" y="-5113"/>
            <a:ext cx="9144000" cy="6863113"/>
          </a:xfrm>
          <a:prstGeom prst="rect">
            <a:avLst/>
          </a:prstGeom>
        </p:spPr>
      </p:pic>
      <p:pic>
        <p:nvPicPr>
          <p:cNvPr id="4" name="Imagem 3" descr="quadro.png"/>
          <p:cNvPicPr>
            <a:picLocks noChangeAspect="1"/>
          </p:cNvPicPr>
          <p:nvPr/>
        </p:nvPicPr>
        <p:blipFill>
          <a:blip r:embed="rId3"/>
          <a:stretch>
            <a:fillRect/>
          </a:stretch>
        </p:blipFill>
        <p:spPr>
          <a:xfrm>
            <a:off x="3071802" y="214290"/>
            <a:ext cx="5857916" cy="3857652"/>
          </a:xfrm>
          <a:prstGeom prst="rect">
            <a:avLst/>
          </a:prstGeom>
        </p:spPr>
      </p:pic>
      <p:pic>
        <p:nvPicPr>
          <p:cNvPr id="5" name="Imagem 4" descr="opac.png"/>
          <p:cNvPicPr>
            <a:picLocks noChangeAspect="1"/>
          </p:cNvPicPr>
          <p:nvPr/>
        </p:nvPicPr>
        <p:blipFill>
          <a:blip r:embed="rId4"/>
          <a:stretch>
            <a:fillRect/>
          </a:stretch>
        </p:blipFill>
        <p:spPr>
          <a:xfrm>
            <a:off x="285720" y="2285992"/>
            <a:ext cx="2815707" cy="4572008"/>
          </a:xfrm>
          <a:prstGeom prst="rect">
            <a:avLst/>
          </a:prstGeom>
        </p:spPr>
      </p:pic>
      <p:pic>
        <p:nvPicPr>
          <p:cNvPr id="6" name="Imagem 5" descr="cientista30n.png"/>
          <p:cNvPicPr>
            <a:picLocks noChangeAspect="1"/>
          </p:cNvPicPr>
          <p:nvPr/>
        </p:nvPicPr>
        <p:blipFill>
          <a:blip r:embed="rId5"/>
          <a:stretch>
            <a:fillRect/>
          </a:stretch>
        </p:blipFill>
        <p:spPr>
          <a:xfrm>
            <a:off x="5357818" y="1500174"/>
            <a:ext cx="3435878" cy="5357826"/>
          </a:xfrm>
          <a:prstGeom prst="rect">
            <a:avLst/>
          </a:prstGeom>
        </p:spPr>
      </p:pic>
      <p:sp>
        <p:nvSpPr>
          <p:cNvPr id="15" name="Texto explicativo em elipse 14"/>
          <p:cNvSpPr/>
          <p:nvPr/>
        </p:nvSpPr>
        <p:spPr>
          <a:xfrm>
            <a:off x="2214546" y="1142984"/>
            <a:ext cx="3571900" cy="1357322"/>
          </a:xfrm>
          <a:prstGeom prst="wedgeEllipseCallout">
            <a:avLst>
              <a:gd name="adj1" fmla="val 42170"/>
              <a:gd name="adj2" fmla="val 3859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p:cNvSpPr txBox="1"/>
          <p:nvPr/>
        </p:nvSpPr>
        <p:spPr>
          <a:xfrm>
            <a:off x="2786050" y="1571612"/>
            <a:ext cx="2428892" cy="461665"/>
          </a:xfrm>
          <a:prstGeom prst="rect">
            <a:avLst/>
          </a:prstGeom>
          <a:noFill/>
        </p:spPr>
        <p:txBody>
          <a:bodyPr wrap="square" rtlCol="0">
            <a:spAutoFit/>
          </a:bodyPr>
          <a:lstStyle/>
          <a:p>
            <a:pPr algn="ctr"/>
            <a:r>
              <a:rPr lang="pt-BR" sz="2400" dirty="0" smtClean="0">
                <a:latin typeface="Comic Sans MS" pitchFamily="66" charset="0"/>
              </a:rPr>
              <a:t>Bons estudos!</a:t>
            </a:r>
            <a:endParaRPr lang="pt-BR" sz="2400" dirty="0">
              <a:latin typeface="Comic Sans MS"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ntitled-1.png"/>
          <p:cNvPicPr>
            <a:picLocks noChangeAspect="1"/>
          </p:cNvPicPr>
          <p:nvPr/>
        </p:nvPicPr>
        <p:blipFill>
          <a:blip r:embed="rId2"/>
          <a:stretch>
            <a:fillRect/>
          </a:stretch>
        </p:blipFill>
        <p:spPr>
          <a:xfrm>
            <a:off x="0" y="-5113"/>
            <a:ext cx="9144000" cy="6863113"/>
          </a:xfrm>
          <a:prstGeom prst="rect">
            <a:avLst/>
          </a:prstGeom>
        </p:spPr>
      </p:pic>
      <p:pic>
        <p:nvPicPr>
          <p:cNvPr id="3" name="Imagem 2" descr="quadro.png"/>
          <p:cNvPicPr>
            <a:picLocks noChangeAspect="1"/>
          </p:cNvPicPr>
          <p:nvPr/>
        </p:nvPicPr>
        <p:blipFill>
          <a:blip r:embed="rId3"/>
          <a:stretch>
            <a:fillRect/>
          </a:stretch>
        </p:blipFill>
        <p:spPr>
          <a:xfrm>
            <a:off x="3071802" y="214290"/>
            <a:ext cx="5857916" cy="3857652"/>
          </a:xfrm>
          <a:prstGeom prst="rect">
            <a:avLst/>
          </a:prstGeom>
        </p:spPr>
      </p:pic>
      <p:pic>
        <p:nvPicPr>
          <p:cNvPr id="6" name="Imagem 5" descr="Denito(1)-desenhod.png"/>
          <p:cNvPicPr preferRelativeResize="0">
            <a:picLocks/>
          </p:cNvPicPr>
          <p:nvPr/>
        </p:nvPicPr>
        <p:blipFill>
          <a:blip r:embed="rId4" cstate="print"/>
          <a:stretch>
            <a:fillRect/>
          </a:stretch>
        </p:blipFill>
        <p:spPr>
          <a:xfrm>
            <a:off x="857224" y="2285992"/>
            <a:ext cx="1928826" cy="4572008"/>
          </a:xfrm>
          <a:prstGeom prst="rect">
            <a:avLst/>
          </a:prstGeom>
        </p:spPr>
      </p:pic>
      <p:pic>
        <p:nvPicPr>
          <p:cNvPr id="7" name="Imagem 6" descr="cientista29c.png"/>
          <p:cNvPicPr preferRelativeResize="0">
            <a:picLocks/>
          </p:cNvPicPr>
          <p:nvPr/>
        </p:nvPicPr>
        <p:blipFill>
          <a:blip r:embed="rId5"/>
          <a:stretch>
            <a:fillRect/>
          </a:stretch>
        </p:blipFill>
        <p:spPr>
          <a:xfrm>
            <a:off x="5929322" y="1494000"/>
            <a:ext cx="2880000" cy="5364000"/>
          </a:xfrm>
          <a:prstGeom prst="rect">
            <a:avLst/>
          </a:prstGeom>
        </p:spPr>
      </p:pic>
      <p:grpSp>
        <p:nvGrpSpPr>
          <p:cNvPr id="9" name="Grupo 8"/>
          <p:cNvGrpSpPr/>
          <p:nvPr/>
        </p:nvGrpSpPr>
        <p:grpSpPr>
          <a:xfrm>
            <a:off x="3000364" y="1071546"/>
            <a:ext cx="2928958" cy="1857388"/>
            <a:chOff x="3786182" y="1500174"/>
            <a:chExt cx="2500330" cy="1428760"/>
          </a:xfrm>
          <a:solidFill>
            <a:schemeClr val="bg1"/>
          </a:solidFill>
        </p:grpSpPr>
        <p:sp>
          <p:nvSpPr>
            <p:cNvPr id="10" name="Texto explicativo em elipse 9"/>
            <p:cNvSpPr/>
            <p:nvPr/>
          </p:nvSpPr>
          <p:spPr>
            <a:xfrm>
              <a:off x="3786182" y="1500174"/>
              <a:ext cx="2500330" cy="1428760"/>
            </a:xfrm>
            <a:prstGeom prst="wedgeEllipseCallout">
              <a:avLst>
                <a:gd name="adj1" fmla="val 44527"/>
                <a:gd name="adj2" fmla="val 49521"/>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a:off x="4000496" y="1719984"/>
              <a:ext cx="2071702" cy="1018030"/>
            </a:xfrm>
            <a:prstGeom prst="rect">
              <a:avLst/>
            </a:prstGeom>
            <a:noFill/>
            <a:ln>
              <a:noFill/>
            </a:ln>
          </p:spPr>
          <p:txBody>
            <a:bodyPr wrap="square" rtlCol="0">
              <a:spAutoFit/>
            </a:bodyPr>
            <a:lstStyle/>
            <a:p>
              <a:pPr algn="ctr"/>
              <a:r>
                <a:rPr lang="pt-BR" sz="2000" dirty="0" smtClean="0">
                  <a:latin typeface="Comic Sans MS" pitchFamily="66" charset="0"/>
                </a:rPr>
                <a:t>E eu sou Sofia, uma cientista que trabalha com biotecnologia!</a:t>
              </a:r>
              <a:endParaRPr lang="pt-BR" sz="2000" dirty="0">
                <a:latin typeface="Comic Sans MS" pitchFamily="66"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Untitled-1.png"/>
          <p:cNvPicPr>
            <a:picLocks noChangeAspect="1"/>
          </p:cNvPicPr>
          <p:nvPr/>
        </p:nvPicPr>
        <p:blipFill>
          <a:blip r:embed="rId2"/>
          <a:stretch>
            <a:fillRect/>
          </a:stretch>
        </p:blipFill>
        <p:spPr>
          <a:xfrm>
            <a:off x="0" y="-5113"/>
            <a:ext cx="9144000" cy="6863113"/>
          </a:xfrm>
          <a:prstGeom prst="rect">
            <a:avLst/>
          </a:prstGeom>
        </p:spPr>
      </p:pic>
      <p:pic>
        <p:nvPicPr>
          <p:cNvPr id="12" name="Imagem 11" descr="quadro.png"/>
          <p:cNvPicPr>
            <a:picLocks noChangeAspect="1"/>
          </p:cNvPicPr>
          <p:nvPr/>
        </p:nvPicPr>
        <p:blipFill>
          <a:blip r:embed="rId3"/>
          <a:stretch>
            <a:fillRect/>
          </a:stretch>
        </p:blipFill>
        <p:spPr>
          <a:xfrm>
            <a:off x="3071802" y="214290"/>
            <a:ext cx="5857916" cy="3857652"/>
          </a:xfrm>
          <a:prstGeom prst="rect">
            <a:avLst/>
          </a:prstGeom>
        </p:spPr>
      </p:pic>
      <p:pic>
        <p:nvPicPr>
          <p:cNvPr id="13" name="Imagem 12" descr="Denito color fundo transparente.png"/>
          <p:cNvPicPr preferRelativeResize="0">
            <a:picLocks/>
          </p:cNvPicPr>
          <p:nvPr/>
        </p:nvPicPr>
        <p:blipFill>
          <a:blip r:embed="rId4"/>
          <a:stretch>
            <a:fillRect/>
          </a:stretch>
        </p:blipFill>
        <p:spPr>
          <a:xfrm>
            <a:off x="500034" y="2358000"/>
            <a:ext cx="2700000" cy="4500000"/>
          </a:xfrm>
          <a:prstGeom prst="rect">
            <a:avLst/>
          </a:prstGeom>
        </p:spPr>
      </p:pic>
      <p:pic>
        <p:nvPicPr>
          <p:cNvPr id="14" name="Imagem 13" descr="cientistac.png"/>
          <p:cNvPicPr>
            <a:picLocks noChangeAspect="1"/>
          </p:cNvPicPr>
          <p:nvPr/>
        </p:nvPicPr>
        <p:blipFill>
          <a:blip r:embed="rId5"/>
          <a:stretch>
            <a:fillRect/>
          </a:stretch>
        </p:blipFill>
        <p:spPr>
          <a:xfrm>
            <a:off x="5929322" y="1494000"/>
            <a:ext cx="2175652" cy="5364000"/>
          </a:xfrm>
          <a:prstGeom prst="rect">
            <a:avLst/>
          </a:prstGeom>
        </p:spPr>
      </p:pic>
      <p:grpSp>
        <p:nvGrpSpPr>
          <p:cNvPr id="9" name="Grupo 8"/>
          <p:cNvGrpSpPr/>
          <p:nvPr/>
        </p:nvGrpSpPr>
        <p:grpSpPr>
          <a:xfrm>
            <a:off x="2214546" y="857232"/>
            <a:ext cx="3429024" cy="2071702"/>
            <a:chOff x="2071670" y="1285860"/>
            <a:chExt cx="3429024" cy="2071702"/>
          </a:xfrm>
          <a:solidFill>
            <a:schemeClr val="bg1"/>
          </a:solidFill>
        </p:grpSpPr>
        <p:sp>
          <p:nvSpPr>
            <p:cNvPr id="7" name="Texto explicativo em elipse 6"/>
            <p:cNvSpPr/>
            <p:nvPr/>
          </p:nvSpPr>
          <p:spPr>
            <a:xfrm>
              <a:off x="2071670" y="1285860"/>
              <a:ext cx="3429024" cy="2071702"/>
            </a:xfrm>
            <a:prstGeom prst="wedgeEllipseCallout">
              <a:avLst>
                <a:gd name="adj1" fmla="val -41782"/>
                <a:gd name="adj2" fmla="val 4708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8" name="CaixaDeTexto 7"/>
            <p:cNvSpPr txBox="1"/>
            <p:nvPr/>
          </p:nvSpPr>
          <p:spPr>
            <a:xfrm>
              <a:off x="2428860" y="1571613"/>
              <a:ext cx="2571768" cy="1631216"/>
            </a:xfrm>
            <a:prstGeom prst="rect">
              <a:avLst/>
            </a:prstGeom>
            <a:noFill/>
            <a:ln>
              <a:noFill/>
            </a:ln>
          </p:spPr>
          <p:txBody>
            <a:bodyPr wrap="square" rtlCol="0">
              <a:spAutoFit/>
            </a:bodyPr>
            <a:lstStyle/>
            <a:p>
              <a:pPr algn="ctr"/>
              <a:r>
                <a:rPr lang="pt-BR" sz="2000" dirty="0" smtClean="0">
                  <a:latin typeface="Comic Sans MS" pitchFamily="66" charset="0"/>
                </a:rPr>
                <a:t>Vamos apresentar para vocês alguns assuntos relacionados à biotecnologia!</a:t>
              </a:r>
              <a:endParaRPr lang="pt-BR" sz="2000" dirty="0">
                <a:latin typeface="Comic Sans MS" pitchFamily="66"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Untitled-1.png"/>
          <p:cNvPicPr>
            <a:picLocks noChangeAspect="1"/>
          </p:cNvPicPr>
          <p:nvPr/>
        </p:nvPicPr>
        <p:blipFill>
          <a:blip r:embed="rId2"/>
          <a:stretch>
            <a:fillRect/>
          </a:stretch>
        </p:blipFill>
        <p:spPr>
          <a:xfrm>
            <a:off x="0" y="-5113"/>
            <a:ext cx="9144000" cy="6863113"/>
          </a:xfrm>
          <a:prstGeom prst="rect">
            <a:avLst/>
          </a:prstGeom>
        </p:spPr>
      </p:pic>
      <p:pic>
        <p:nvPicPr>
          <p:cNvPr id="12" name="Imagem 11" descr="quadro.png"/>
          <p:cNvPicPr>
            <a:picLocks noChangeAspect="1"/>
          </p:cNvPicPr>
          <p:nvPr/>
        </p:nvPicPr>
        <p:blipFill>
          <a:blip r:embed="rId3"/>
          <a:stretch>
            <a:fillRect/>
          </a:stretch>
        </p:blipFill>
        <p:spPr>
          <a:xfrm>
            <a:off x="3071802" y="214290"/>
            <a:ext cx="5857916" cy="3857652"/>
          </a:xfrm>
          <a:prstGeom prst="rect">
            <a:avLst/>
          </a:prstGeom>
        </p:spPr>
      </p:pic>
      <p:pic>
        <p:nvPicPr>
          <p:cNvPr id="13" name="Imagem 12" descr="Denito color fundo transparente.png"/>
          <p:cNvPicPr preferRelativeResize="0">
            <a:picLocks/>
          </p:cNvPicPr>
          <p:nvPr/>
        </p:nvPicPr>
        <p:blipFill>
          <a:blip r:embed="rId4"/>
          <a:stretch>
            <a:fillRect/>
          </a:stretch>
        </p:blipFill>
        <p:spPr>
          <a:xfrm>
            <a:off x="468000" y="2304000"/>
            <a:ext cx="2700000" cy="4500000"/>
          </a:xfrm>
          <a:prstGeom prst="rect">
            <a:avLst/>
          </a:prstGeom>
        </p:spPr>
      </p:pic>
      <p:pic>
        <p:nvPicPr>
          <p:cNvPr id="6" name="Imagem 5" descr="fc.png"/>
          <p:cNvPicPr preferRelativeResize="0">
            <a:picLocks/>
          </p:cNvPicPr>
          <p:nvPr/>
        </p:nvPicPr>
        <p:blipFill>
          <a:blip r:embed="rId5"/>
          <a:stretch>
            <a:fillRect/>
          </a:stretch>
        </p:blipFill>
        <p:spPr>
          <a:xfrm>
            <a:off x="5929200" y="1494000"/>
            <a:ext cx="2174400" cy="5364000"/>
          </a:xfrm>
          <a:prstGeom prst="rect">
            <a:avLst/>
          </a:prstGeom>
        </p:spPr>
      </p:pic>
      <p:grpSp>
        <p:nvGrpSpPr>
          <p:cNvPr id="9" name="Grupo 8"/>
          <p:cNvGrpSpPr/>
          <p:nvPr/>
        </p:nvGrpSpPr>
        <p:grpSpPr>
          <a:xfrm>
            <a:off x="2786050" y="1785926"/>
            <a:ext cx="3000396" cy="1500198"/>
            <a:chOff x="2928926" y="1714488"/>
            <a:chExt cx="3000396" cy="1500198"/>
          </a:xfrm>
          <a:solidFill>
            <a:schemeClr val="bg1"/>
          </a:solidFill>
        </p:grpSpPr>
        <p:sp>
          <p:nvSpPr>
            <p:cNvPr id="7" name="Texto explicativo em elipse 6"/>
            <p:cNvSpPr/>
            <p:nvPr/>
          </p:nvSpPr>
          <p:spPr>
            <a:xfrm>
              <a:off x="2928926" y="1714488"/>
              <a:ext cx="3000396" cy="1500198"/>
            </a:xfrm>
            <a:prstGeom prst="wedgeEllipseCallout">
              <a:avLst>
                <a:gd name="adj1" fmla="val 50961"/>
                <a:gd name="adj2" fmla="val 31374"/>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a:off x="3000364" y="1928802"/>
              <a:ext cx="2786082" cy="1015663"/>
            </a:xfrm>
            <a:prstGeom prst="rect">
              <a:avLst/>
            </a:prstGeom>
            <a:noFill/>
            <a:ln>
              <a:noFill/>
            </a:ln>
          </p:spPr>
          <p:txBody>
            <a:bodyPr wrap="square" rtlCol="0">
              <a:spAutoFit/>
            </a:bodyPr>
            <a:lstStyle/>
            <a:p>
              <a:pPr algn="ctr"/>
              <a:r>
                <a:rPr lang="pt-BR" sz="2000" dirty="0" smtClean="0">
                  <a:latin typeface="Comic Sans MS" pitchFamily="66" charset="0"/>
                </a:rPr>
                <a:t>Para fazer esta viajem, vamos então para o quadro!</a:t>
              </a:r>
              <a:endParaRPr lang="pt-BR" sz="2000" dirty="0">
                <a:latin typeface="Comic Sans MS" pitchFamily="66"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4000" cy="6858000"/>
          </a:xfrm>
          <a:prstGeom prst="rect">
            <a:avLst/>
          </a:prstGeom>
        </p:spPr>
      </p:pic>
      <p:sp>
        <p:nvSpPr>
          <p:cNvPr id="3" name="CaixaDeTexto 2"/>
          <p:cNvSpPr txBox="1"/>
          <p:nvPr/>
        </p:nvSpPr>
        <p:spPr>
          <a:xfrm>
            <a:off x="571472" y="571480"/>
            <a:ext cx="8143932" cy="3416320"/>
          </a:xfrm>
          <a:prstGeom prst="rect">
            <a:avLst/>
          </a:prstGeom>
          <a:noFill/>
        </p:spPr>
        <p:txBody>
          <a:bodyPr wrap="square" rtlCol="0">
            <a:spAutoFit/>
          </a:bodyPr>
          <a:lstStyle/>
          <a:p>
            <a:pPr algn="ctr">
              <a:lnSpc>
                <a:spcPct val="150000"/>
              </a:lnSpc>
            </a:pPr>
            <a:r>
              <a:rPr lang="pt-BR" sz="2400" dirty="0">
                <a:solidFill>
                  <a:schemeClr val="bg1"/>
                </a:solidFill>
                <a:latin typeface="Comic Sans MS" pitchFamily="66" charset="0"/>
              </a:rPr>
              <a:t>V</a:t>
            </a:r>
            <a:r>
              <a:rPr lang="pt-BR" sz="2400" dirty="0" smtClean="0">
                <a:solidFill>
                  <a:schemeClr val="bg1"/>
                </a:solidFill>
                <a:latin typeface="Comic Sans MS" pitchFamily="66" charset="0"/>
              </a:rPr>
              <a:t>ocê sabe o que é biotecnologia? Parece uma coisa tão moderna, </a:t>
            </a:r>
            <a:r>
              <a:rPr lang="pt-BR" sz="2400" dirty="0" err="1" smtClean="0">
                <a:solidFill>
                  <a:schemeClr val="bg1"/>
                </a:solidFill>
                <a:latin typeface="Comic Sans MS" pitchFamily="66" charset="0"/>
              </a:rPr>
              <a:t>né</a:t>
            </a:r>
            <a:r>
              <a:rPr lang="pt-BR" sz="2400" dirty="0" smtClean="0">
                <a:solidFill>
                  <a:schemeClr val="bg1"/>
                </a:solidFill>
                <a:latin typeface="Comic Sans MS" pitchFamily="66" charset="0"/>
              </a:rPr>
              <a:t>? Mas na verdade, o ser humano faz uso da biotecnologia desde os primórdios da humanidade. Processos biotecnológicos são usados para, por exemplo, fabricar pão, vinho e cerveja, produtos consumidos por populações humanas há 8.000 anos atrás!!! </a:t>
            </a:r>
            <a:endParaRPr lang="pt-BR" sz="2400" dirty="0">
              <a:solidFill>
                <a:schemeClr val="bg1"/>
              </a:solidFill>
              <a:latin typeface="Comic Sans MS" pitchFamily="66" charset="0"/>
            </a:endParaRPr>
          </a:p>
        </p:txBody>
      </p:sp>
      <p:pic>
        <p:nvPicPr>
          <p:cNvPr id="4" name="Imagem 3" descr="Denito 4.png"/>
          <p:cNvPicPr>
            <a:picLocks noChangeAspect="1"/>
          </p:cNvPicPr>
          <p:nvPr/>
        </p:nvPicPr>
        <p:blipFill>
          <a:blip r:embed="rId3"/>
          <a:srcRect r="-5087" b="46234"/>
          <a:stretch>
            <a:fillRect/>
          </a:stretch>
        </p:blipFill>
        <p:spPr>
          <a:xfrm>
            <a:off x="357158" y="4429132"/>
            <a:ext cx="2357454" cy="2159908"/>
          </a:xfrm>
          <a:prstGeom prst="rect">
            <a:avLst/>
          </a:prstGeom>
        </p:spPr>
      </p:pic>
      <p:pic>
        <p:nvPicPr>
          <p:cNvPr id="10" name="Imagem 9" descr="vinho e pão.png"/>
          <p:cNvPicPr>
            <a:picLocks noChangeAspect="1"/>
          </p:cNvPicPr>
          <p:nvPr/>
        </p:nvPicPr>
        <p:blipFill>
          <a:blip r:embed="rId4"/>
          <a:stretch>
            <a:fillRect/>
          </a:stretch>
        </p:blipFill>
        <p:spPr>
          <a:xfrm>
            <a:off x="5286380" y="4071942"/>
            <a:ext cx="2801013" cy="214217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4000" cy="6858000"/>
          </a:xfrm>
          <a:prstGeom prst="rect">
            <a:avLst/>
          </a:prstGeom>
        </p:spPr>
      </p:pic>
      <p:sp>
        <p:nvSpPr>
          <p:cNvPr id="3" name="CaixaDeTexto 2"/>
          <p:cNvSpPr txBox="1"/>
          <p:nvPr/>
        </p:nvSpPr>
        <p:spPr>
          <a:xfrm>
            <a:off x="357158" y="285728"/>
            <a:ext cx="8572560" cy="3416320"/>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Hoje em dia, a biotecnologia envolve uma série de técnicas de manipulação de seres vivos </a:t>
            </a:r>
            <a:r>
              <a:rPr lang="pt-BR" sz="2400" dirty="0" smtClean="0">
                <a:solidFill>
                  <a:schemeClr val="tx2">
                    <a:lumMod val="60000"/>
                    <a:lumOff val="40000"/>
                  </a:schemeClr>
                </a:solidFill>
                <a:latin typeface="Comic Sans MS" pitchFamily="66" charset="0"/>
              </a:rPr>
              <a:t>unicelulares</a:t>
            </a:r>
            <a:r>
              <a:rPr lang="pt-BR" sz="2400" dirty="0" smtClean="0">
                <a:solidFill>
                  <a:schemeClr val="bg1"/>
                </a:solidFill>
                <a:latin typeface="Comic Sans MS" pitchFamily="66" charset="0"/>
              </a:rPr>
              <a:t> e </a:t>
            </a:r>
            <a:r>
              <a:rPr lang="pt-BR" sz="2400" dirty="0" smtClean="0">
                <a:solidFill>
                  <a:schemeClr val="tx2">
                    <a:lumMod val="60000"/>
                    <a:lumOff val="40000"/>
                  </a:schemeClr>
                </a:solidFill>
                <a:latin typeface="Comic Sans MS" pitchFamily="66" charset="0"/>
              </a:rPr>
              <a:t>pluricelulares</a:t>
            </a:r>
            <a:r>
              <a:rPr lang="pt-BR" sz="2400" dirty="0" smtClean="0">
                <a:solidFill>
                  <a:schemeClr val="bg1"/>
                </a:solidFill>
                <a:latin typeface="Comic Sans MS" pitchFamily="66" charset="0"/>
              </a:rPr>
              <a:t> e até mesmo de moléculas como DNA e </a:t>
            </a:r>
            <a:r>
              <a:rPr lang="pt-BR" sz="2400" dirty="0" smtClean="0">
                <a:solidFill>
                  <a:schemeClr val="tx2">
                    <a:lumMod val="60000"/>
                    <a:lumOff val="40000"/>
                  </a:schemeClr>
                </a:solidFill>
                <a:latin typeface="Comic Sans MS" pitchFamily="66" charset="0"/>
              </a:rPr>
              <a:t>proteínas</a:t>
            </a:r>
            <a:r>
              <a:rPr lang="pt-BR" sz="2400" dirty="0" smtClean="0">
                <a:solidFill>
                  <a:schemeClr val="bg1"/>
                </a:solidFill>
                <a:latin typeface="Comic Sans MS" pitchFamily="66" charset="0"/>
              </a:rPr>
              <a:t>. Produtos e processos biotecnológicos são parte do nosso dia a dia, como diversos remédios, vacinas, alimentos, exames, e por aí vai... </a:t>
            </a:r>
            <a:endParaRPr lang="en-US" sz="2400" dirty="0">
              <a:solidFill>
                <a:schemeClr val="bg1"/>
              </a:solidFill>
              <a:latin typeface="Comic Sans MS" pitchFamily="66" charset="0"/>
            </a:endParaRPr>
          </a:p>
        </p:txBody>
      </p:sp>
      <p:pic>
        <p:nvPicPr>
          <p:cNvPr id="7" name="Imagem 6" descr="Denito 5.png"/>
          <p:cNvPicPr>
            <a:picLocks noChangeAspect="1"/>
          </p:cNvPicPr>
          <p:nvPr/>
        </p:nvPicPr>
        <p:blipFill>
          <a:blip r:embed="rId3"/>
          <a:stretch>
            <a:fillRect/>
          </a:stretch>
        </p:blipFill>
        <p:spPr>
          <a:xfrm>
            <a:off x="714348" y="3143248"/>
            <a:ext cx="1643074" cy="3448436"/>
          </a:xfrm>
          <a:prstGeom prst="rect">
            <a:avLst/>
          </a:prstGeom>
        </p:spPr>
      </p:pic>
      <p:pic>
        <p:nvPicPr>
          <p:cNvPr id="11" name="Imagem 10" descr="remédio.png"/>
          <p:cNvPicPr>
            <a:picLocks noChangeAspect="1"/>
          </p:cNvPicPr>
          <p:nvPr/>
        </p:nvPicPr>
        <p:blipFill>
          <a:blip r:embed="rId4" cstate="print"/>
          <a:stretch>
            <a:fillRect/>
          </a:stretch>
        </p:blipFill>
        <p:spPr>
          <a:xfrm>
            <a:off x="3214679" y="4786322"/>
            <a:ext cx="857255" cy="1121121"/>
          </a:xfrm>
          <a:prstGeom prst="rect">
            <a:avLst/>
          </a:prstGeom>
        </p:spPr>
      </p:pic>
      <p:pic>
        <p:nvPicPr>
          <p:cNvPr id="12" name="Imagem 11" descr="seringa.png"/>
          <p:cNvPicPr>
            <a:picLocks noChangeAspect="1"/>
          </p:cNvPicPr>
          <p:nvPr/>
        </p:nvPicPr>
        <p:blipFill>
          <a:blip r:embed="rId5" cstate="print"/>
          <a:stretch>
            <a:fillRect/>
          </a:stretch>
        </p:blipFill>
        <p:spPr>
          <a:xfrm rot="21082027">
            <a:off x="4967345" y="4018047"/>
            <a:ext cx="1303246" cy="1558602"/>
          </a:xfrm>
          <a:prstGeom prst="rect">
            <a:avLst/>
          </a:prstGeom>
        </p:spPr>
      </p:pic>
      <p:pic>
        <p:nvPicPr>
          <p:cNvPr id="13" name="Imagem 12" descr="vinho e pão.png"/>
          <p:cNvPicPr>
            <a:picLocks noChangeAspect="1"/>
          </p:cNvPicPr>
          <p:nvPr/>
        </p:nvPicPr>
        <p:blipFill>
          <a:blip r:embed="rId6"/>
          <a:srcRect r="36239"/>
          <a:stretch>
            <a:fillRect/>
          </a:stretch>
        </p:blipFill>
        <p:spPr>
          <a:xfrm>
            <a:off x="6715140" y="4000504"/>
            <a:ext cx="1785950" cy="214217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27384"/>
            <a:ext cx="9144000" cy="6858000"/>
          </a:xfrm>
          <a:prstGeom prst="rect">
            <a:avLst/>
          </a:prstGeom>
        </p:spPr>
      </p:pic>
      <p:sp>
        <p:nvSpPr>
          <p:cNvPr id="6" name="CaixaDeTexto 5"/>
          <p:cNvSpPr txBox="1"/>
          <p:nvPr/>
        </p:nvSpPr>
        <p:spPr>
          <a:xfrm>
            <a:off x="857224" y="571480"/>
            <a:ext cx="7643866" cy="1754326"/>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Como estes produtos e processos estão fazendo parte da nossa vida cotidianamente, surgem algumas questões como, por exemplo:</a:t>
            </a:r>
            <a:r>
              <a:rPr lang="en-US" sz="2400" dirty="0" smtClean="0">
                <a:solidFill>
                  <a:schemeClr val="bg1"/>
                </a:solidFill>
                <a:latin typeface="Comic Sans MS" pitchFamily="66" charset="0"/>
              </a:rPr>
              <a:t> </a:t>
            </a:r>
            <a:endParaRPr lang="pt-BR" sz="2400" dirty="0">
              <a:solidFill>
                <a:schemeClr val="bg1"/>
              </a:solidFill>
              <a:latin typeface="Comic Sans MS" pitchFamily="66" charset="0"/>
            </a:endParaRPr>
          </a:p>
        </p:txBody>
      </p:sp>
      <p:pic>
        <p:nvPicPr>
          <p:cNvPr id="7" name="Imagem 6" descr="Denito 8.png"/>
          <p:cNvPicPr>
            <a:picLocks noChangeAspect="1"/>
          </p:cNvPicPr>
          <p:nvPr/>
        </p:nvPicPr>
        <p:blipFill>
          <a:blip r:embed="rId3"/>
          <a:stretch>
            <a:fillRect/>
          </a:stretch>
        </p:blipFill>
        <p:spPr>
          <a:xfrm>
            <a:off x="3143240" y="2786058"/>
            <a:ext cx="2428892" cy="381486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27384"/>
            <a:ext cx="9144000" cy="6858000"/>
          </a:xfrm>
          <a:prstGeom prst="rect">
            <a:avLst/>
          </a:prstGeom>
        </p:spPr>
      </p:pic>
      <p:sp>
        <p:nvSpPr>
          <p:cNvPr id="3" name="CaixaDeTexto 2"/>
          <p:cNvSpPr txBox="1"/>
          <p:nvPr/>
        </p:nvSpPr>
        <p:spPr>
          <a:xfrm>
            <a:off x="642910" y="500042"/>
            <a:ext cx="7715304" cy="369332"/>
          </a:xfrm>
          <a:prstGeom prst="rect">
            <a:avLst/>
          </a:prstGeom>
          <a:noFill/>
        </p:spPr>
        <p:txBody>
          <a:bodyPr wrap="square" rtlCol="0">
            <a:spAutoFit/>
          </a:bodyPr>
          <a:lstStyle/>
          <a:p>
            <a:endParaRPr lang="pt-BR" dirty="0"/>
          </a:p>
        </p:txBody>
      </p:sp>
      <p:sp>
        <p:nvSpPr>
          <p:cNvPr id="5" name="CaixaDeTexto 4"/>
          <p:cNvSpPr txBox="1"/>
          <p:nvPr/>
        </p:nvSpPr>
        <p:spPr>
          <a:xfrm>
            <a:off x="571472" y="428604"/>
            <a:ext cx="8143932" cy="3416320"/>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Como será que esse produto foi feito? </a:t>
            </a:r>
          </a:p>
          <a:p>
            <a:pPr algn="ctr">
              <a:lnSpc>
                <a:spcPct val="150000"/>
              </a:lnSpc>
            </a:pPr>
            <a:endParaRPr lang="en-US" sz="2400" dirty="0" smtClean="0">
              <a:solidFill>
                <a:schemeClr val="bg1"/>
              </a:solidFill>
              <a:latin typeface="Comic Sans MS" pitchFamily="66" charset="0"/>
            </a:endParaRPr>
          </a:p>
          <a:p>
            <a:pPr algn="ctr">
              <a:lnSpc>
                <a:spcPct val="150000"/>
              </a:lnSpc>
            </a:pPr>
            <a:r>
              <a:rPr lang="pt-BR" sz="2400" dirty="0" smtClean="0">
                <a:solidFill>
                  <a:schemeClr val="bg1"/>
                </a:solidFill>
                <a:latin typeface="Comic Sans MS" pitchFamily="66" charset="0"/>
              </a:rPr>
              <a:t>Quais são os riscos que eles podem causar à nossa saúde ou a dos outros seres vivos? </a:t>
            </a:r>
            <a:endParaRPr lang="en-US" sz="2400" dirty="0" smtClean="0">
              <a:solidFill>
                <a:schemeClr val="bg1"/>
              </a:solidFill>
              <a:latin typeface="Comic Sans MS" pitchFamily="66" charset="0"/>
            </a:endParaRPr>
          </a:p>
          <a:p>
            <a:pPr algn="ctr">
              <a:lnSpc>
                <a:spcPct val="150000"/>
              </a:lnSpc>
            </a:pPr>
            <a:endParaRPr lang="pt-BR" sz="2400" dirty="0" smtClean="0">
              <a:solidFill>
                <a:schemeClr val="bg1"/>
              </a:solidFill>
              <a:latin typeface="Comic Sans MS" pitchFamily="66" charset="0"/>
            </a:endParaRPr>
          </a:p>
          <a:p>
            <a:pPr algn="ctr">
              <a:lnSpc>
                <a:spcPct val="150000"/>
              </a:lnSpc>
            </a:pPr>
            <a:r>
              <a:rPr lang="pt-BR" sz="2400" dirty="0">
                <a:solidFill>
                  <a:schemeClr val="bg1"/>
                </a:solidFill>
                <a:latin typeface="Comic Sans MS" pitchFamily="66" charset="0"/>
              </a:rPr>
              <a:t> </a:t>
            </a:r>
            <a:r>
              <a:rPr lang="pt-BR" sz="2400" dirty="0" smtClean="0">
                <a:solidFill>
                  <a:schemeClr val="bg1"/>
                </a:solidFill>
                <a:latin typeface="Comic Sans MS" pitchFamily="66" charset="0"/>
              </a:rPr>
              <a:t>Quais são os benefícios que eles podem trazer? </a:t>
            </a:r>
            <a:endParaRPr lang="en-US" sz="2400" dirty="0">
              <a:solidFill>
                <a:schemeClr val="bg1"/>
              </a:solidFill>
              <a:latin typeface="Comic Sans MS" pitchFamily="66" charset="0"/>
            </a:endParaRPr>
          </a:p>
        </p:txBody>
      </p:sp>
      <p:pic>
        <p:nvPicPr>
          <p:cNvPr id="6" name="Imagem 5" descr="Denito 6.png"/>
          <p:cNvPicPr>
            <a:picLocks noChangeAspect="1"/>
          </p:cNvPicPr>
          <p:nvPr/>
        </p:nvPicPr>
        <p:blipFill>
          <a:blip r:embed="rId3"/>
          <a:srcRect b="28511"/>
          <a:stretch>
            <a:fillRect/>
          </a:stretch>
        </p:blipFill>
        <p:spPr>
          <a:xfrm>
            <a:off x="3571868" y="3929066"/>
            <a:ext cx="1942019" cy="267446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4000" cy="6858000"/>
          </a:xfrm>
          <a:prstGeom prst="rect">
            <a:avLst/>
          </a:prstGeom>
        </p:spPr>
      </p:pic>
      <p:pic>
        <p:nvPicPr>
          <p:cNvPr id="4" name="Imagem 3" descr="cientista29.png"/>
          <p:cNvPicPr>
            <a:picLocks noChangeAspect="1"/>
          </p:cNvPicPr>
          <p:nvPr/>
        </p:nvPicPr>
        <p:blipFill>
          <a:blip r:embed="rId3"/>
          <a:stretch>
            <a:fillRect/>
          </a:stretch>
        </p:blipFill>
        <p:spPr>
          <a:xfrm>
            <a:off x="642910" y="2428868"/>
            <a:ext cx="2088105" cy="4160023"/>
          </a:xfrm>
          <a:prstGeom prst="rect">
            <a:avLst/>
          </a:prstGeom>
        </p:spPr>
      </p:pic>
      <p:sp>
        <p:nvSpPr>
          <p:cNvPr id="5" name="CaixaDeTexto 4"/>
          <p:cNvSpPr txBox="1"/>
          <p:nvPr/>
        </p:nvSpPr>
        <p:spPr>
          <a:xfrm>
            <a:off x="2357422" y="571480"/>
            <a:ext cx="6000792" cy="4524315"/>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Em nossa viagem pelo mundo da biotecnologia, vamos tratar de diversos assuntos sempre apresentando um pouco sobre as técnicas usadas em laboratórios de </a:t>
            </a:r>
            <a:r>
              <a:rPr lang="pt-BR" sz="2400" dirty="0" smtClean="0">
                <a:solidFill>
                  <a:schemeClr val="tx2">
                    <a:lumMod val="60000"/>
                    <a:lumOff val="40000"/>
                  </a:schemeClr>
                </a:solidFill>
                <a:latin typeface="Comic Sans MS" pitchFamily="66" charset="0"/>
              </a:rPr>
              <a:t>biologia molecular</a:t>
            </a:r>
            <a:r>
              <a:rPr lang="pt-BR" sz="2400" dirty="0" smtClean="0">
                <a:solidFill>
                  <a:schemeClr val="bg1"/>
                </a:solidFill>
                <a:latin typeface="Comic Sans MS" pitchFamily="66" charset="0"/>
              </a:rPr>
              <a:t>, mostrando exemplos de aplicação em estudos de casos e fechando os temas com algumas questões para discussão. </a:t>
            </a:r>
            <a:endParaRPr lang="pt-BR" sz="2400" dirty="0">
              <a:solidFill>
                <a:schemeClr val="bg1"/>
              </a:solidFill>
              <a:latin typeface="Comic Sans MS" pitchFamily="66"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1089</TotalTime>
  <Words>554</Words>
  <Application>Microsoft Office PowerPoint</Application>
  <PresentationFormat>Apresentação na tela (4:3)</PresentationFormat>
  <Paragraphs>22</Paragraphs>
  <Slides>18</Slides>
  <Notes>0</Notes>
  <HiddenSlides>0</HiddenSlides>
  <MMClips>0</MMClips>
  <ScaleCrop>false</ScaleCrop>
  <HeadingPairs>
    <vt:vector size="4" baseType="variant">
      <vt:variant>
        <vt:lpstr>Tema</vt:lpstr>
      </vt:variant>
      <vt:variant>
        <vt:i4>1</vt:i4>
      </vt:variant>
      <vt:variant>
        <vt:lpstr>Títulos de slides</vt:lpstr>
      </vt:variant>
      <vt:variant>
        <vt:i4>18</vt:i4>
      </vt:variant>
    </vt:vector>
  </HeadingPairs>
  <TitlesOfParts>
    <vt:vector size="19"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Priscilayne</dc:creator>
  <cp:lastModifiedBy>Jose Ferreira Reis Fonseca</cp:lastModifiedBy>
  <cp:revision>81</cp:revision>
  <dcterms:created xsi:type="dcterms:W3CDTF">2014-04-25T17:50:08Z</dcterms:created>
  <dcterms:modified xsi:type="dcterms:W3CDTF">2014-09-28T20:29:44Z</dcterms:modified>
</cp:coreProperties>
</file>