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4" r:id="rId4"/>
    <p:sldId id="266" r:id="rId5"/>
    <p:sldId id="265" r:id="rId6"/>
    <p:sldId id="267" r:id="rId7"/>
    <p:sldId id="270" r:id="rId8"/>
    <p:sldId id="259" r:id="rId9"/>
    <p:sldId id="261" r:id="rId10"/>
    <p:sldId id="273" r:id="rId11"/>
    <p:sldId id="269" r:id="rId12"/>
    <p:sldId id="274" r:id="rId13"/>
    <p:sldId id="276" r:id="rId14"/>
    <p:sldId id="278" r:id="rId15"/>
    <p:sldId id="275" r:id="rId16"/>
    <p:sldId id="287" r:id="rId17"/>
    <p:sldId id="280" r:id="rId18"/>
    <p:sldId id="291" r:id="rId19"/>
    <p:sldId id="289" r:id="rId20"/>
    <p:sldId id="290" r:id="rId21"/>
    <p:sldId id="281" r:id="rId22"/>
    <p:sldId id="282" r:id="rId23"/>
    <p:sldId id="284" r:id="rId24"/>
    <p:sldId id="288" r:id="rId25"/>
    <p:sldId id="285" r:id="rId26"/>
    <p:sldId id="286" r:id="rId2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904" y="-96"/>
      </p:cViewPr>
      <p:guideLst>
        <p:guide orient="horz" pos="2160"/>
        <p:guide pos="2880"/>
      </p:guideLst>
    </p:cSldViewPr>
  </p:slideViewPr>
  <p:notesTextViewPr>
    <p:cViewPr>
      <p:scale>
        <a:sx n="100" d="100"/>
        <a:sy n="100" d="100"/>
      </p:scale>
      <p:origin x="0" y="0"/>
    </p:cViewPr>
  </p:notesTextViewPr>
  <p:sorterViewPr>
    <p:cViewPr>
      <p:scale>
        <a:sx n="184" d="100"/>
        <a:sy n="184" d="100"/>
      </p:scale>
      <p:origin x="0" y="119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smtClean="0"/>
              <a:pPr/>
              <a:t>9/5/14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smtClean="0"/>
              <a:pPr/>
              <a:t>9/5/14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smtClean="0"/>
              <a:pPr/>
              <a:t>9/5/14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smtClean="0"/>
              <a:pPr/>
              <a:t>9/5/14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BCBAA154-5C51-44C8-828A-C11BE59D1E1A}" type="datetimeFigureOut">
              <a:rPr lang="pt-BR" smtClean="0"/>
              <a:pPr/>
              <a:t>9/5/14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CBAA154-5C51-44C8-828A-C11BE59D1E1A}" type="datetimeFigureOut">
              <a:rPr lang="pt-BR" smtClean="0"/>
              <a:pPr/>
              <a:t>9/5/14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CBAA154-5C51-44C8-828A-C11BE59D1E1A}" type="datetimeFigureOut">
              <a:rPr lang="pt-BR" smtClean="0"/>
              <a:pPr/>
              <a:t>9/5/14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BCBAA154-5C51-44C8-828A-C11BE59D1E1A}" type="datetimeFigureOut">
              <a:rPr lang="pt-BR" smtClean="0"/>
              <a:pPr/>
              <a:t>9/5/14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CBAA154-5C51-44C8-828A-C11BE59D1E1A}" type="datetimeFigureOut">
              <a:rPr lang="pt-BR" smtClean="0"/>
              <a:pPr/>
              <a:t>9/5/14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CBAA154-5C51-44C8-828A-C11BE59D1E1A}" type="datetimeFigureOut">
              <a:rPr lang="pt-BR" smtClean="0"/>
              <a:pPr/>
              <a:t>9/5/14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CBAA154-5C51-44C8-828A-C11BE59D1E1A}" type="datetimeFigureOut">
              <a:rPr lang="pt-BR" smtClean="0"/>
              <a:pPr/>
              <a:t>9/5/14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37BD8A8-804C-4697-956F-4122EB39530B}" type="slidenum">
              <a:rPr lang="pt-BR" smtClean="0"/>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AA154-5C51-44C8-828A-C11BE59D1E1A}" type="datetimeFigureOut">
              <a:rPr lang="pt-BR" smtClean="0"/>
              <a:pPr/>
              <a:t>9/5/14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D8A8-804C-4697-956F-4122EB39530B}"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AA154-5C51-44C8-828A-C11BE59D1E1A}" type="datetimeFigureOut">
              <a:rPr lang="pt-BR">
                <a:solidFill>
                  <a:prstClr val="black">
                    <a:tint val="75000"/>
                  </a:prstClr>
                </a:solidFill>
              </a:rPr>
              <a:pPr/>
              <a:t>9/5/14</a:t>
            </a:fld>
            <a:endParaRPr lang="pt-BR">
              <a:solidFill>
                <a:prstClr val="black">
                  <a:tint val="75000"/>
                </a:prstClr>
              </a:solidFill>
            </a:endParaRP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solidFill>
                <a:prstClr val="black">
                  <a:tint val="75000"/>
                </a:prstClr>
              </a:solidFill>
            </a:endParaRP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BD8A8-804C-4697-956F-4122EB39530B}" type="slidenum">
              <a:rPr lang="pt-BR">
                <a:solidFill>
                  <a:prstClr val="black">
                    <a:tint val="75000"/>
                  </a:prstClr>
                </a:solidFill>
              </a:rPr>
              <a:pPr/>
              <a:t>‹#›</a:t>
            </a:fld>
            <a:endParaRPr lang="pt-B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8.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hyperlink" Target="http://www1.folha.uol.com.br/equilibrioesaude/2013/04/1265168-bebe-gerada-apos-selecao-genetica-doa-medula-a-irma.shtml" TargetMode="External"/><Relationship Id="rId4" Type="http://schemas.openxmlformats.org/officeDocument/2006/relationships/hyperlink" Target="http://www.estadao.com.br/noticias/impresso,transplante-inedito-de-cordao-e-medula-cura-menina-com-talassemia,1022797,0.htm" TargetMode="External"/><Relationship Id="rId5" Type="http://schemas.openxmlformats.org/officeDocument/2006/relationships/hyperlink" Target="http://geneticanaescola.com.br/vol-ii2-artigo-03/" TargetMode="External"/><Relationship Id="rId6" Type="http://schemas.openxmlformats.org/officeDocument/2006/relationships/hyperlink" Target="http://geneticanaescola.com.br/wp-home/wp-content/uploads/2013/08/VersPress/RevtaGenEsc_8_02_Art05_Press.pdf" TargetMode="External"/><Relationship Id="rId7" Type="http://schemas.openxmlformats.org/officeDocument/2006/relationships/hyperlink" Target="http://www.scielo.br/pdf/spp/v14n3/9771.pdf" TargetMode="External"/><Relationship Id="rId8" Type="http://schemas.openxmlformats.org/officeDocument/2006/relationships/hyperlink" Target="http://www.bioetica.org.br/" TargetMode="External"/><Relationship Id="rId9" Type="http://schemas.openxmlformats.org/officeDocument/2006/relationships/hyperlink" Target="http://www.sbbioetica.org.br/" TargetMode="External"/><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6" name="Texto explicativo em elipse 5"/>
          <p:cNvSpPr/>
          <p:nvPr/>
        </p:nvSpPr>
        <p:spPr>
          <a:xfrm>
            <a:off x="2123728" y="908720"/>
            <a:ext cx="3888432" cy="2160240"/>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Olá pessoal! Hoje vamos tratar de um assunto muito importante dentro do contexto de aplicações dos avanços  biotecnológicos.</a:t>
            </a:r>
            <a:endParaRPr lang="pt-BR" dirty="0">
              <a:latin typeface="Comic Sans MS" pitchFamily="66" charset="0"/>
            </a:endParaRPr>
          </a:p>
        </p:txBody>
      </p:sp>
      <p:pic>
        <p:nvPicPr>
          <p:cNvPr id="5" name="Imagem 4" descr="cientistac.png"/>
          <p:cNvPicPr>
            <a:picLocks noChangeAspect="1"/>
          </p:cNvPicPr>
          <p:nvPr/>
        </p:nvPicPr>
        <p:blipFill>
          <a:blip r:embed="rId4" cstate="print"/>
          <a:stretch>
            <a:fillRect/>
          </a:stretch>
        </p:blipFill>
        <p:spPr>
          <a:xfrm>
            <a:off x="5929322" y="1494000"/>
            <a:ext cx="2175652" cy="5364000"/>
          </a:xfrm>
          <a:prstGeom prst="rect">
            <a:avLst/>
          </a:prstGeom>
        </p:spPr>
      </p:pic>
      <p:pic>
        <p:nvPicPr>
          <p:cNvPr id="7" name="Imagem 6" descr="Denito 2colorido.png"/>
          <p:cNvPicPr preferRelativeResize="0">
            <a:picLocks/>
          </p:cNvPicPr>
          <p:nvPr/>
        </p:nvPicPr>
        <p:blipFill>
          <a:blip r:embed="rId5" cstate="print"/>
          <a:stretch>
            <a:fillRect/>
          </a:stretch>
        </p:blipFill>
        <p:spPr>
          <a:xfrm>
            <a:off x="216000" y="2358000"/>
            <a:ext cx="2484000" cy="450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6" name="Texto explicativo em elipse 5"/>
          <p:cNvSpPr/>
          <p:nvPr/>
        </p:nvSpPr>
        <p:spPr>
          <a:xfrm>
            <a:off x="2267744" y="980728"/>
            <a:ext cx="2736304" cy="2016224"/>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solidFill>
                  <a:prstClr val="black"/>
                </a:solidFill>
                <a:latin typeface="Comic Sans MS" pitchFamily="66" charset="0"/>
              </a:rPr>
              <a:t>Vamos ver então os principais princípios que regem a </a:t>
            </a:r>
            <a:r>
              <a:rPr lang="pt-BR" dirty="0" err="1" smtClean="0">
                <a:solidFill>
                  <a:prstClr val="black"/>
                </a:solidFill>
                <a:latin typeface="Comic Sans MS" pitchFamily="66" charset="0"/>
              </a:rPr>
              <a:t>BioÉtica</a:t>
            </a:r>
            <a:r>
              <a:rPr lang="pt-BR" dirty="0" smtClean="0">
                <a:solidFill>
                  <a:prstClr val="black"/>
                </a:solidFill>
                <a:latin typeface="Comic Sans MS" pitchFamily="66" charset="0"/>
              </a:rPr>
              <a:t>.</a:t>
            </a:r>
            <a:endParaRPr lang="pt-BR" dirty="0">
              <a:solidFill>
                <a:prstClr val="black"/>
              </a:solidFill>
              <a:latin typeface="Comic Sans MS" pitchFamily="66" charset="0"/>
            </a:endParaRPr>
          </a:p>
        </p:txBody>
      </p:sp>
      <p:pic>
        <p:nvPicPr>
          <p:cNvPr id="5" name="Imagem 4" descr="cientistac.png"/>
          <p:cNvPicPr>
            <a:picLocks noChangeAspect="1"/>
          </p:cNvPicPr>
          <p:nvPr/>
        </p:nvPicPr>
        <p:blipFill>
          <a:blip r:embed="rId4" cstate="print"/>
          <a:stretch>
            <a:fillRect/>
          </a:stretch>
        </p:blipFill>
        <p:spPr>
          <a:xfrm>
            <a:off x="5929322" y="1494000"/>
            <a:ext cx="2175652" cy="5364000"/>
          </a:xfrm>
          <a:prstGeom prst="rect">
            <a:avLst/>
          </a:prstGeom>
        </p:spPr>
      </p:pic>
      <p:pic>
        <p:nvPicPr>
          <p:cNvPr id="7" name="Imagem 6" descr="Denito 2colorido.png"/>
          <p:cNvPicPr preferRelativeResize="0">
            <a:picLocks/>
          </p:cNvPicPr>
          <p:nvPr/>
        </p:nvPicPr>
        <p:blipFill>
          <a:blip r:embed="rId5" cstate="print"/>
          <a:stretch>
            <a:fillRect/>
          </a:stretch>
        </p:blipFill>
        <p:spPr>
          <a:xfrm>
            <a:off x="216000" y="2358000"/>
            <a:ext cx="2484000" cy="450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27384"/>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971600" y="980728"/>
            <a:ext cx="7344816" cy="1569660"/>
          </a:xfrm>
          <a:prstGeom prst="rect">
            <a:avLst/>
          </a:prstGeom>
          <a:noFill/>
        </p:spPr>
        <p:txBody>
          <a:bodyPr wrap="square" rtlCol="0">
            <a:spAutoFit/>
          </a:bodyPr>
          <a:lstStyle/>
          <a:p>
            <a:r>
              <a:rPr lang="en-US" sz="2400" b="1" dirty="0" smtClean="0">
                <a:solidFill>
                  <a:schemeClr val="bg1"/>
                </a:solidFill>
                <a:latin typeface="Comic Sans MS" pitchFamily="66" charset="0"/>
                <a:cs typeface="Chalkduster"/>
              </a:rPr>
              <a:t> </a:t>
            </a:r>
            <a:r>
              <a:rPr lang="pt-BR" sz="2400" dirty="0" smtClean="0">
                <a:solidFill>
                  <a:schemeClr val="bg1"/>
                </a:solidFill>
                <a:latin typeface="Comic Sans MS" pitchFamily="66" charset="0"/>
              </a:rPr>
              <a:t>A </a:t>
            </a:r>
            <a:r>
              <a:rPr lang="pt-BR" sz="2400" dirty="0" err="1" smtClean="0">
                <a:solidFill>
                  <a:schemeClr val="bg1"/>
                </a:solidFill>
                <a:latin typeface="Comic Sans MS" pitchFamily="66" charset="0"/>
              </a:rPr>
              <a:t>BioÉtica</a:t>
            </a:r>
            <a:r>
              <a:rPr lang="pt-BR" sz="2400" dirty="0" smtClean="0">
                <a:solidFill>
                  <a:schemeClr val="bg1"/>
                </a:solidFill>
                <a:latin typeface="Comic Sans MS" pitchFamily="66" charset="0"/>
              </a:rPr>
              <a:t> aborda quatro princípios básicos  que visam assegurar os direitos e deveres que dizem respeito à pesquisa científica, aos sujeitos envolvidos e ao Estado. São eles:</a:t>
            </a:r>
          </a:p>
        </p:txBody>
      </p:sp>
      <p:sp>
        <p:nvSpPr>
          <p:cNvPr id="8" name="CaixaDeTexto 7"/>
          <p:cNvSpPr txBox="1"/>
          <p:nvPr/>
        </p:nvSpPr>
        <p:spPr>
          <a:xfrm>
            <a:off x="2483768" y="2924944"/>
            <a:ext cx="6048672" cy="2677656"/>
          </a:xfrm>
          <a:prstGeom prst="rect">
            <a:avLst/>
          </a:prstGeom>
          <a:noFill/>
        </p:spPr>
        <p:txBody>
          <a:bodyPr wrap="square" rtlCol="0">
            <a:spAutoFit/>
          </a:bodyPr>
          <a:lstStyle/>
          <a:p>
            <a:pPr algn="ctr">
              <a:buFont typeface="Arial" pitchFamily="34" charset="0"/>
              <a:buChar char="•"/>
            </a:pPr>
            <a:r>
              <a:rPr lang="pt-BR" sz="2400" b="1" dirty="0" smtClean="0">
                <a:solidFill>
                  <a:srgbClr val="3366FF"/>
                </a:solidFill>
                <a:latin typeface="Comic Sans MS" pitchFamily="66" charset="0"/>
              </a:rPr>
              <a:t>AUTONOMIA</a:t>
            </a:r>
          </a:p>
          <a:p>
            <a:pPr algn="ctr">
              <a:buFont typeface="Arial" pitchFamily="34" charset="0"/>
              <a:buChar char="•"/>
            </a:pPr>
            <a:endParaRPr lang="pt-BR" sz="2400" dirty="0" smtClean="0">
              <a:solidFill>
                <a:srgbClr val="3366FF"/>
              </a:solidFill>
              <a:latin typeface="Comic Sans MS" pitchFamily="66" charset="0"/>
            </a:endParaRPr>
          </a:p>
          <a:p>
            <a:pPr algn="ctr">
              <a:buFont typeface="Arial" pitchFamily="34" charset="0"/>
              <a:buChar char="•"/>
            </a:pPr>
            <a:r>
              <a:rPr lang="pt-BR" sz="2400" b="1" dirty="0" smtClean="0">
                <a:solidFill>
                  <a:srgbClr val="3366FF"/>
                </a:solidFill>
                <a:latin typeface="Comic Sans MS" pitchFamily="66" charset="0"/>
              </a:rPr>
              <a:t>BENEFICÊNCIA</a:t>
            </a:r>
          </a:p>
          <a:p>
            <a:pPr algn="ctr">
              <a:buFont typeface="Arial" pitchFamily="34" charset="0"/>
              <a:buChar char="•"/>
            </a:pPr>
            <a:endParaRPr lang="pt-BR" sz="2400" dirty="0" smtClean="0">
              <a:solidFill>
                <a:srgbClr val="3366FF"/>
              </a:solidFill>
              <a:latin typeface="Comic Sans MS" pitchFamily="66" charset="0"/>
            </a:endParaRPr>
          </a:p>
          <a:p>
            <a:pPr algn="ctr">
              <a:buFont typeface="Arial" pitchFamily="34" charset="0"/>
              <a:buChar char="•"/>
            </a:pPr>
            <a:r>
              <a:rPr lang="pt-BR" sz="2400" b="1" dirty="0" smtClean="0">
                <a:solidFill>
                  <a:srgbClr val="3366FF"/>
                </a:solidFill>
                <a:latin typeface="Comic Sans MS" pitchFamily="66" charset="0"/>
              </a:rPr>
              <a:t>JUSTIÇA</a:t>
            </a:r>
          </a:p>
          <a:p>
            <a:pPr algn="ctr">
              <a:buFont typeface="Arial" pitchFamily="34" charset="0"/>
              <a:buChar char="•"/>
            </a:pPr>
            <a:endParaRPr lang="pt-BR" sz="2400" dirty="0" smtClean="0">
              <a:solidFill>
                <a:srgbClr val="3366FF"/>
              </a:solidFill>
              <a:latin typeface="Comic Sans MS" pitchFamily="66" charset="0"/>
            </a:endParaRPr>
          </a:p>
          <a:p>
            <a:pPr algn="ctr">
              <a:buFont typeface="Arial" pitchFamily="34" charset="0"/>
              <a:buChar char="•"/>
            </a:pPr>
            <a:r>
              <a:rPr lang="pt-BR" sz="2400" b="1" dirty="0" smtClean="0">
                <a:solidFill>
                  <a:srgbClr val="3366FF"/>
                </a:solidFill>
                <a:latin typeface="Comic Sans MS" pitchFamily="66" charset="0"/>
              </a:rPr>
              <a:t>NÃO-MALEFICÊNCIA</a:t>
            </a:r>
            <a:endParaRPr lang="pt-BR" dirty="0">
              <a:solidFill>
                <a:srgbClr val="3366FF"/>
              </a:solidFill>
              <a:latin typeface="Comic Sans MS" pitchFamily="66" charset="0"/>
            </a:endParaRPr>
          </a:p>
        </p:txBody>
      </p:sp>
      <p:pic>
        <p:nvPicPr>
          <p:cNvPr id="9" name="Imagem 8" descr="Denito 4.png"/>
          <p:cNvPicPr>
            <a:picLocks noChangeAspect="1"/>
          </p:cNvPicPr>
          <p:nvPr/>
        </p:nvPicPr>
        <p:blipFill>
          <a:blip r:embed="rId3" cstate="print"/>
          <a:stretch>
            <a:fillRect/>
          </a:stretch>
        </p:blipFill>
        <p:spPr>
          <a:xfrm>
            <a:off x="683568" y="3944673"/>
            <a:ext cx="2224856" cy="272468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27384"/>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971600" y="620688"/>
            <a:ext cx="7344816" cy="2677656"/>
          </a:xfrm>
          <a:prstGeom prst="rect">
            <a:avLst/>
          </a:prstGeom>
          <a:noFill/>
        </p:spPr>
        <p:txBody>
          <a:bodyPr wrap="square" rtlCol="0">
            <a:spAutoFit/>
          </a:bodyPr>
          <a:lstStyle/>
          <a:p>
            <a:pPr algn="ctr"/>
            <a:r>
              <a:rPr lang="pt-BR" sz="2400" dirty="0" smtClean="0">
                <a:solidFill>
                  <a:schemeClr val="bg1"/>
                </a:solidFill>
                <a:latin typeface="Comic Sans MS" pitchFamily="66" charset="0"/>
              </a:rPr>
              <a:t>Como muitas as aplicações biotecnológicas envolvem testes e o desenvolvimento de produtos para uso por seres humanos ou outros com seres vivos, discussões </a:t>
            </a:r>
            <a:r>
              <a:rPr lang="x-none" sz="2400" dirty="0" smtClean="0">
                <a:solidFill>
                  <a:schemeClr val="bg1"/>
                </a:solidFill>
                <a:latin typeface="Comic Sans MS" pitchFamily="66" charset="0"/>
              </a:rPr>
              <a:t>sobre os prós e contras do uso dessas tecnologias devem ser amplamente discutidas, você não acha?</a:t>
            </a:r>
            <a:endParaRPr lang="en-US" sz="2400" dirty="0" smtClean="0">
              <a:solidFill>
                <a:srgbClr val="FFFFFF"/>
              </a:solidFill>
              <a:latin typeface="Comic Sans MS" pitchFamily="66" charset="0"/>
              <a:cs typeface="Chalkduster"/>
            </a:endParaRPr>
          </a:p>
          <a:p>
            <a:pPr algn="ctr"/>
            <a:endParaRPr lang="en-US" sz="2400" dirty="0" smtClean="0">
              <a:solidFill>
                <a:srgbClr val="FFFFFF"/>
              </a:solidFill>
              <a:latin typeface="Chalkduster"/>
              <a:cs typeface="Chalkduster"/>
            </a:endParaRPr>
          </a:p>
        </p:txBody>
      </p:sp>
      <p:pic>
        <p:nvPicPr>
          <p:cNvPr id="13" name="Imagem 12" descr="Denito 6.png"/>
          <p:cNvPicPr>
            <a:picLocks noChangeAspect="1"/>
          </p:cNvPicPr>
          <p:nvPr/>
        </p:nvPicPr>
        <p:blipFill>
          <a:blip r:embed="rId3" cstate="print"/>
          <a:srcRect b="28511"/>
          <a:stretch>
            <a:fillRect/>
          </a:stretch>
        </p:blipFill>
        <p:spPr>
          <a:xfrm>
            <a:off x="3707904" y="3861048"/>
            <a:ext cx="1942019" cy="267446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611560" y="692696"/>
            <a:ext cx="7992888" cy="5262979"/>
          </a:xfrm>
          <a:prstGeom prst="rect">
            <a:avLst/>
          </a:prstGeom>
          <a:noFill/>
        </p:spPr>
        <p:txBody>
          <a:bodyPr wrap="square" rtlCol="0">
            <a:spAutoFit/>
          </a:bodyPr>
          <a:lstStyle/>
          <a:p>
            <a:r>
              <a:rPr lang="pt-BR" sz="2400" dirty="0" smtClean="0">
                <a:solidFill>
                  <a:schemeClr val="bg1"/>
                </a:solidFill>
                <a:latin typeface="Comic Sans MS" pitchFamily="66" charset="0"/>
              </a:rPr>
              <a:t>Uma técnica biotecnológica bastante debatida atualmente são as chamadas “Técnicas de Reprodução Assistida”, que se caracterizam pelo conjunto de técnicas que auxiliam no processo de reprodução humana ou de outros animais. </a:t>
            </a:r>
          </a:p>
          <a:p>
            <a:endParaRPr lang="pt-BR" sz="2400" dirty="0" smtClean="0">
              <a:solidFill>
                <a:schemeClr val="bg1"/>
              </a:solidFill>
              <a:latin typeface="Comic Sans MS" pitchFamily="66" charset="0"/>
            </a:endParaRPr>
          </a:p>
          <a:p>
            <a:r>
              <a:rPr lang="pt-BR" sz="2400" dirty="0" smtClean="0">
                <a:solidFill>
                  <a:schemeClr val="bg1"/>
                </a:solidFill>
                <a:latin typeface="Comic Sans MS" pitchFamily="66" charset="0"/>
              </a:rPr>
              <a:t>A técnica de </a:t>
            </a:r>
            <a:r>
              <a:rPr lang="pt-BR" sz="2400" dirty="0">
                <a:solidFill>
                  <a:schemeClr val="tx2">
                    <a:lumMod val="60000"/>
                    <a:lumOff val="40000"/>
                  </a:schemeClr>
                </a:solidFill>
                <a:latin typeface="Comic Sans MS" pitchFamily="66" charset="0"/>
              </a:rPr>
              <a:t>f</a:t>
            </a:r>
            <a:r>
              <a:rPr lang="pt-BR" sz="2400" dirty="0" smtClean="0">
                <a:solidFill>
                  <a:schemeClr val="tx2">
                    <a:lumMod val="60000"/>
                    <a:lumOff val="40000"/>
                  </a:schemeClr>
                </a:solidFill>
                <a:latin typeface="Comic Sans MS" pitchFamily="66" charset="0"/>
              </a:rPr>
              <a:t>ertilização </a:t>
            </a:r>
            <a:r>
              <a:rPr lang="pt-BR" sz="2400" i="1" dirty="0" smtClean="0">
                <a:solidFill>
                  <a:schemeClr val="tx2">
                    <a:lumMod val="60000"/>
                    <a:lumOff val="40000"/>
                  </a:schemeClr>
                </a:solidFill>
                <a:latin typeface="Comic Sans MS" pitchFamily="66" charset="0"/>
              </a:rPr>
              <a:t>in vitro</a:t>
            </a:r>
            <a:r>
              <a:rPr lang="pt-BR" sz="2400" dirty="0" smtClean="0">
                <a:solidFill>
                  <a:srgbClr val="FFFFFF"/>
                </a:solidFill>
                <a:latin typeface="Comic Sans MS" pitchFamily="66" charset="0"/>
              </a:rPr>
              <a:t>, utilizada por muitos casais que não conseguem ter bebês, envolve a manipulação de gametas além de ser bastante complexa e cara!!</a:t>
            </a:r>
            <a:endParaRPr lang="pt-BR" sz="2400" dirty="0" smtClean="0">
              <a:solidFill>
                <a:schemeClr val="bg1"/>
              </a:solidFill>
              <a:latin typeface="Comic Sans MS" pitchFamily="66" charset="0"/>
            </a:endParaRPr>
          </a:p>
          <a:p>
            <a:pPr algn="ctr"/>
            <a:endParaRPr lang="pt-BR" sz="2400" dirty="0" smtClean="0"/>
          </a:p>
          <a:p>
            <a:endParaRPr lang="pt-BR" sz="2400" dirty="0" smtClean="0">
              <a:solidFill>
                <a:srgbClr val="FFFFFF"/>
              </a:solidFill>
              <a:latin typeface="Comic Sans MS" pitchFamily="66" charset="0"/>
              <a:cs typeface="Chalkduster"/>
            </a:endParaRPr>
          </a:p>
          <a:p>
            <a:pPr algn="ctr"/>
            <a:endParaRPr lang="en-US" sz="2400" dirty="0" smtClean="0">
              <a:solidFill>
                <a:srgbClr val="FFFFFF"/>
              </a:solidFill>
              <a:latin typeface="Comic Sans MS" pitchFamily="66" charset="0"/>
              <a:cs typeface="Chalkduster"/>
            </a:endParaRPr>
          </a:p>
          <a:p>
            <a:pPr algn="ctr"/>
            <a:endParaRPr lang="en-US" sz="2400" dirty="0" smtClean="0">
              <a:solidFill>
                <a:srgbClr val="FFFFFF"/>
              </a:solidFill>
              <a:latin typeface="Chalkduster"/>
              <a:cs typeface="Chalkduster"/>
            </a:endParaRPr>
          </a:p>
        </p:txBody>
      </p:sp>
      <p:pic>
        <p:nvPicPr>
          <p:cNvPr id="7" name="Imagem 6" descr="Denito explicando.png"/>
          <p:cNvPicPr>
            <a:picLocks noChangeAspect="1"/>
          </p:cNvPicPr>
          <p:nvPr/>
        </p:nvPicPr>
        <p:blipFill>
          <a:blip r:embed="rId3" cstate="print"/>
          <a:srcRect r="-6186" b="46315"/>
          <a:stretch>
            <a:fillRect/>
          </a:stretch>
        </p:blipFill>
        <p:spPr>
          <a:xfrm>
            <a:off x="6876256" y="4437112"/>
            <a:ext cx="1890150" cy="208140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339752" y="548680"/>
            <a:ext cx="3744416" cy="2520280"/>
          </a:xfrm>
          <a:prstGeom prst="wedgeEllipseCallout">
            <a:avLst>
              <a:gd name="adj1" fmla="val 40884"/>
              <a:gd name="adj2" fmla="val 6461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Um dos debates calorosos que estão relacionados à técnicas de fertilização </a:t>
            </a:r>
            <a:r>
              <a:rPr lang="pt-BR" i="1" dirty="0" smtClean="0">
                <a:latin typeface="Comic Sans MS" pitchFamily="66" charset="0"/>
              </a:rPr>
              <a:t>in vitro </a:t>
            </a:r>
            <a:r>
              <a:rPr lang="pt-BR" dirty="0" smtClean="0">
                <a:latin typeface="Comic Sans MS" pitchFamily="66" charset="0"/>
              </a:rPr>
              <a:t>envolve a geração dos “irmãos salvadores”.</a:t>
            </a:r>
            <a:endParaRPr lang="pt-BR" dirty="0">
              <a:latin typeface="Comic Sans MS" pitchFamily="66" charset="0"/>
            </a:endParaRPr>
          </a:p>
        </p:txBody>
      </p:sp>
      <p:pic>
        <p:nvPicPr>
          <p:cNvPr id="4" name="Imagem 3" descr="cientista29c.png"/>
          <p:cNvPicPr preferRelativeResize="0">
            <a:picLocks/>
          </p:cNvPicPr>
          <p:nvPr/>
        </p:nvPicPr>
        <p:blipFill>
          <a:blip r:embed="rId4" cstate="print"/>
          <a:stretch>
            <a:fillRect/>
          </a:stretch>
        </p:blipFill>
        <p:spPr>
          <a:xfrm>
            <a:off x="5929322" y="1494000"/>
            <a:ext cx="2880000" cy="5364000"/>
          </a:xfrm>
          <a:prstGeom prst="rect">
            <a:avLst/>
          </a:prstGeom>
        </p:spPr>
      </p:pic>
      <p:pic>
        <p:nvPicPr>
          <p:cNvPr id="6" name="Imagem 5" descr="Denito 5.png"/>
          <p:cNvPicPr>
            <a:picLocks noChangeAspect="1"/>
          </p:cNvPicPr>
          <p:nvPr/>
        </p:nvPicPr>
        <p:blipFill>
          <a:blip r:embed="rId5" cstate="print"/>
          <a:stretch>
            <a:fillRect/>
          </a:stretch>
        </p:blipFill>
        <p:spPr>
          <a:xfrm>
            <a:off x="216000" y="2358000"/>
            <a:ext cx="2498400" cy="44460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843808" y="1052736"/>
            <a:ext cx="2592288" cy="1872208"/>
          </a:xfrm>
          <a:prstGeom prst="wedgeEllipseCallout">
            <a:avLst>
              <a:gd name="adj1" fmla="val -41603"/>
              <a:gd name="adj2" fmla="val 6644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Vamos contar uma historinha para começar nossa conversa.</a:t>
            </a:r>
            <a:endParaRPr lang="pt-BR" dirty="0">
              <a:latin typeface="Comic Sans MS" pitchFamily="66" charset="0"/>
            </a:endParaRPr>
          </a:p>
        </p:txBody>
      </p:sp>
      <p:pic>
        <p:nvPicPr>
          <p:cNvPr id="4" name="Imagem 3" descr="Denito 5.png"/>
          <p:cNvPicPr>
            <a:picLocks noChangeAspect="1"/>
          </p:cNvPicPr>
          <p:nvPr/>
        </p:nvPicPr>
        <p:blipFill>
          <a:blip r:embed="rId4" cstate="print"/>
          <a:stretch>
            <a:fillRect/>
          </a:stretch>
        </p:blipFill>
        <p:spPr>
          <a:xfrm>
            <a:off x="216000" y="2358000"/>
            <a:ext cx="2498400" cy="4446077"/>
          </a:xfrm>
          <a:prstGeom prst="rect">
            <a:avLst/>
          </a:prstGeom>
        </p:spPr>
      </p:pic>
      <p:pic>
        <p:nvPicPr>
          <p:cNvPr id="7" name="Imagem 6" descr="cientistac.png"/>
          <p:cNvPicPr>
            <a:picLocks noChangeAspect="1"/>
          </p:cNvPicPr>
          <p:nvPr/>
        </p:nvPicPr>
        <p:blipFill>
          <a:blip r:embed="rId5" cstate="print"/>
          <a:stretch>
            <a:fillRect/>
          </a:stretch>
        </p:blipFill>
        <p:spPr>
          <a:xfrm>
            <a:off x="5929322" y="1494000"/>
            <a:ext cx="2175652"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pic>
        <p:nvPicPr>
          <p:cNvPr id="7" name="Imagem 6" descr="cientista29.png"/>
          <p:cNvPicPr>
            <a:picLocks noChangeAspect="1"/>
          </p:cNvPicPr>
          <p:nvPr/>
        </p:nvPicPr>
        <p:blipFill>
          <a:blip r:embed="rId3" cstate="print"/>
          <a:stretch>
            <a:fillRect/>
          </a:stretch>
        </p:blipFill>
        <p:spPr>
          <a:xfrm>
            <a:off x="611560" y="2420888"/>
            <a:ext cx="2088105" cy="4160023"/>
          </a:xfrm>
          <a:prstGeom prst="rect">
            <a:avLst/>
          </a:prstGeom>
        </p:spPr>
      </p:pic>
      <p:sp>
        <p:nvSpPr>
          <p:cNvPr id="9" name="CaixaDeTexto 2"/>
          <p:cNvSpPr txBox="1"/>
          <p:nvPr/>
        </p:nvSpPr>
        <p:spPr>
          <a:xfrm>
            <a:off x="755576" y="332656"/>
            <a:ext cx="7992888" cy="2308324"/>
          </a:xfrm>
          <a:prstGeom prst="rect">
            <a:avLst/>
          </a:prstGeom>
          <a:noFill/>
        </p:spPr>
        <p:txBody>
          <a:bodyPr wrap="square" rtlCol="0">
            <a:spAutoFit/>
          </a:bodyPr>
          <a:lstStyle/>
          <a:p>
            <a:pPr algn="ctr"/>
            <a:r>
              <a:rPr lang="pt-BR" sz="2400" dirty="0" smtClean="0">
                <a:solidFill>
                  <a:srgbClr val="FFFFFF"/>
                </a:solidFill>
                <a:latin typeface="Comic Sans MS" pitchFamily="66" charset="0"/>
              </a:rPr>
              <a:t>Maria Vitória era um bebê aparentemente normal, mas com o crescimento, começou a apresentar uma doença crônica e grave conhecida como </a:t>
            </a:r>
            <a:r>
              <a:rPr lang="pt-BR" sz="2400" dirty="0" err="1" smtClean="0">
                <a:solidFill>
                  <a:srgbClr val="FFFFFF"/>
                </a:solidFill>
                <a:latin typeface="Comic Sans MS" pitchFamily="66" charset="0"/>
              </a:rPr>
              <a:t>talassemia</a:t>
            </a:r>
            <a:r>
              <a:rPr lang="pt-BR" sz="2400" dirty="0" smtClean="0">
                <a:solidFill>
                  <a:srgbClr val="FFFFFF"/>
                </a:solidFill>
                <a:latin typeface="Comic Sans MS" pitchFamily="66" charset="0"/>
              </a:rPr>
              <a:t>, na qual a medula óssea produz menos glóbulos vermelhos, prejudicando dessa forma o transporte de oxigênio pelo organismo </a:t>
            </a:r>
            <a:endParaRPr lang="pt-BR" dirty="0">
              <a:solidFill>
                <a:srgbClr val="FFFFFF"/>
              </a:solidFill>
              <a:latin typeface="Comic Sans MS" pitchFamily="66" charset="0"/>
            </a:endParaRPr>
          </a:p>
        </p:txBody>
      </p:sp>
      <p:sp>
        <p:nvSpPr>
          <p:cNvPr id="10" name="CaixaDeTexto 3"/>
          <p:cNvSpPr txBox="1"/>
          <p:nvPr/>
        </p:nvSpPr>
        <p:spPr>
          <a:xfrm>
            <a:off x="2771800" y="2924944"/>
            <a:ext cx="5832648" cy="2677656"/>
          </a:xfrm>
          <a:prstGeom prst="rect">
            <a:avLst/>
          </a:prstGeom>
          <a:noFill/>
        </p:spPr>
        <p:txBody>
          <a:bodyPr wrap="square" rtlCol="0">
            <a:spAutoFit/>
          </a:bodyPr>
          <a:lstStyle/>
          <a:p>
            <a:pPr algn="ctr"/>
            <a:r>
              <a:rPr lang="pt-BR" sz="2400" dirty="0" smtClean="0">
                <a:solidFill>
                  <a:srgbClr val="FFFFFF"/>
                </a:solidFill>
                <a:latin typeface="Comic Sans MS" pitchFamily="66" charset="0"/>
              </a:rPr>
              <a:t>O estado de saúde de Maria Vitória piorava progressivamente e só havia uma solução para salvá-la: um transplante! Para tanto poderiam usar células-tronco de medula óssea ou de cordão umbilical de um </a:t>
            </a:r>
            <a:r>
              <a:rPr lang="pt-BR" sz="2400" dirty="0" smtClean="0">
                <a:solidFill>
                  <a:srgbClr val="3366FF"/>
                </a:solidFill>
                <a:latin typeface="Comic Sans MS" pitchFamily="66" charset="0"/>
              </a:rPr>
              <a:t>doador compatível</a:t>
            </a:r>
            <a:r>
              <a:rPr lang="pt-BR" sz="2400" dirty="0" smtClean="0">
                <a:solidFill>
                  <a:srgbClr val="FFFFFF"/>
                </a:solidFill>
                <a:latin typeface="Comic Sans MS" pitchFamily="66" charset="0"/>
              </a:rPr>
              <a:t>.</a:t>
            </a:r>
            <a:endParaRPr lang="pt-BR" sz="2400" dirty="0">
              <a:solidFill>
                <a:srgbClr val="FFFFFF"/>
              </a:solidFill>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611560" y="548680"/>
            <a:ext cx="7992888" cy="3785652"/>
          </a:xfrm>
          <a:prstGeom prst="rect">
            <a:avLst/>
          </a:prstGeom>
          <a:noFill/>
        </p:spPr>
        <p:txBody>
          <a:bodyPr wrap="square" rtlCol="0">
            <a:spAutoFit/>
          </a:bodyPr>
          <a:lstStyle/>
          <a:p>
            <a:pPr algn="ctr"/>
            <a:r>
              <a:rPr lang="pt-BR" sz="2400" dirty="0" smtClean="0">
                <a:solidFill>
                  <a:schemeClr val="bg1"/>
                </a:solidFill>
                <a:latin typeface="Comic Sans MS" pitchFamily="66" charset="0"/>
              </a:rPr>
              <a:t>Maria Vitória, porém, não tinha doador compatível. Seus pais decidiram então gerar uma outra criança que poderia doar células saudáveis que pudessem curar Maria Vitória. Para tanto, a criança gerada, além de não ser portadora da doença teria que ser geneticamente compatível.... </a:t>
            </a:r>
          </a:p>
          <a:p>
            <a:pPr algn="ctr"/>
            <a:endParaRPr lang="pt-BR" sz="2400" dirty="0" smtClean="0"/>
          </a:p>
          <a:p>
            <a:endParaRPr lang="pt-BR" sz="2400" dirty="0" smtClean="0">
              <a:solidFill>
                <a:srgbClr val="FFFFFF"/>
              </a:solidFill>
              <a:latin typeface="Comic Sans MS" pitchFamily="66" charset="0"/>
              <a:cs typeface="Chalkduster"/>
            </a:endParaRPr>
          </a:p>
          <a:p>
            <a:pPr algn="ctr"/>
            <a:endParaRPr lang="en-US" sz="2400" dirty="0" smtClean="0">
              <a:solidFill>
                <a:srgbClr val="FFFFFF"/>
              </a:solidFill>
              <a:latin typeface="Comic Sans MS" pitchFamily="66" charset="0"/>
              <a:cs typeface="Chalkduster"/>
            </a:endParaRPr>
          </a:p>
          <a:p>
            <a:pPr algn="ctr"/>
            <a:endParaRPr lang="en-US" sz="2400" dirty="0" smtClean="0">
              <a:solidFill>
                <a:srgbClr val="FFFFFF"/>
              </a:solidFill>
              <a:latin typeface="Chalkduster"/>
              <a:cs typeface="Chalkduster"/>
            </a:endParaRPr>
          </a:p>
        </p:txBody>
      </p:sp>
      <p:pic>
        <p:nvPicPr>
          <p:cNvPr id="7" name="Imagem 6" descr="cientista29.png"/>
          <p:cNvPicPr>
            <a:picLocks noChangeAspect="1"/>
          </p:cNvPicPr>
          <p:nvPr/>
        </p:nvPicPr>
        <p:blipFill>
          <a:blip r:embed="rId3" cstate="print"/>
          <a:stretch>
            <a:fillRect/>
          </a:stretch>
        </p:blipFill>
        <p:spPr>
          <a:xfrm>
            <a:off x="611560" y="2420888"/>
            <a:ext cx="2088105" cy="4160023"/>
          </a:xfrm>
          <a:prstGeom prst="rect">
            <a:avLst/>
          </a:prstGeom>
        </p:spPr>
      </p:pic>
      <p:sp>
        <p:nvSpPr>
          <p:cNvPr id="8" name="CaixaDeTexto 7"/>
          <p:cNvSpPr txBox="1"/>
          <p:nvPr/>
        </p:nvSpPr>
        <p:spPr>
          <a:xfrm>
            <a:off x="3059832" y="2780928"/>
            <a:ext cx="5544616" cy="3046988"/>
          </a:xfrm>
          <a:prstGeom prst="rect">
            <a:avLst/>
          </a:prstGeom>
          <a:noFill/>
        </p:spPr>
        <p:txBody>
          <a:bodyPr wrap="square" rtlCol="0">
            <a:spAutoFit/>
          </a:bodyPr>
          <a:lstStyle/>
          <a:p>
            <a:pPr algn="just"/>
            <a:endParaRPr lang="pt-BR" sz="2400" dirty="0" smtClean="0">
              <a:solidFill>
                <a:schemeClr val="bg1"/>
              </a:solidFill>
              <a:latin typeface="Comic Sans MS" pitchFamily="66" charset="0"/>
            </a:endParaRPr>
          </a:p>
          <a:p>
            <a:pPr algn="just"/>
            <a:r>
              <a:rPr lang="pt-BR" sz="2400" dirty="0" smtClean="0">
                <a:solidFill>
                  <a:schemeClr val="bg1"/>
                </a:solidFill>
                <a:latin typeface="Comic Sans MS" pitchFamily="66" charset="0"/>
              </a:rPr>
              <a:t>A única maneira de garantir isso seria fazer uma fertilização </a:t>
            </a:r>
            <a:r>
              <a:rPr lang="pt-BR" sz="2400" i="1" dirty="0" smtClean="0">
                <a:solidFill>
                  <a:schemeClr val="bg1"/>
                </a:solidFill>
                <a:latin typeface="Comic Sans MS" pitchFamily="66" charset="0"/>
              </a:rPr>
              <a:t>in vitro</a:t>
            </a:r>
            <a:r>
              <a:rPr lang="pt-BR" sz="2400" dirty="0" smtClean="0">
                <a:solidFill>
                  <a:schemeClr val="bg1"/>
                </a:solidFill>
                <a:latin typeface="Comic Sans MS" pitchFamily="66" charset="0"/>
              </a:rPr>
              <a:t>, seguida de um diagnóstico pré-implantação (DPI) para selecionar um embrião compatível e implantá-lo no útero da mãe, </a:t>
            </a:r>
            <a:r>
              <a:rPr lang="pt-BR" sz="2400" dirty="0" err="1" smtClean="0">
                <a:solidFill>
                  <a:schemeClr val="bg1"/>
                </a:solidFill>
                <a:latin typeface="Comic Sans MS" pitchFamily="66" charset="0"/>
              </a:rPr>
              <a:t>Jânyce</a:t>
            </a:r>
            <a:r>
              <a:rPr lang="pt-BR" sz="2400" dirty="0" smtClean="0">
                <a:solidFill>
                  <a:schemeClr val="bg1"/>
                </a:solidFill>
                <a:latin typeface="Comic Sans MS" pitchFamily="66" charset="0"/>
              </a:rPr>
              <a:t>. E foi assim que nasceu Maria Clara!</a:t>
            </a:r>
          </a:p>
        </p:txBody>
      </p:sp>
    </p:spTree>
    <p:extLst>
      <p:ext uri="{BB962C8B-B14F-4D97-AF65-F5344CB8AC3E}">
        <p14:creationId xmlns:p14="http://schemas.microsoft.com/office/powerpoint/2010/main" val="34783609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27384"/>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683568" y="476672"/>
            <a:ext cx="7992888" cy="2677656"/>
          </a:xfrm>
          <a:prstGeom prst="rect">
            <a:avLst/>
          </a:prstGeom>
          <a:noFill/>
        </p:spPr>
        <p:txBody>
          <a:bodyPr wrap="square" rtlCol="0">
            <a:spAutoFit/>
          </a:bodyPr>
          <a:lstStyle/>
          <a:p>
            <a:pPr algn="ctr"/>
            <a:r>
              <a:rPr lang="pt-BR" sz="2400" dirty="0" smtClean="0">
                <a:solidFill>
                  <a:schemeClr val="bg1"/>
                </a:solidFill>
                <a:latin typeface="Comic Sans MS" pitchFamily="66" charset="0"/>
              </a:rPr>
              <a:t>uso de técnicas de DPI são utilizadas rotineiramente quando se faz a fertilização </a:t>
            </a:r>
            <a:r>
              <a:rPr lang="pt-BR" sz="2400" i="1" dirty="0" smtClean="0">
                <a:solidFill>
                  <a:schemeClr val="bg1"/>
                </a:solidFill>
                <a:latin typeface="Comic Sans MS" pitchFamily="66" charset="0"/>
              </a:rPr>
              <a:t>in vitro</a:t>
            </a:r>
            <a:r>
              <a:rPr lang="pt-BR" sz="2400" dirty="0" smtClean="0">
                <a:solidFill>
                  <a:schemeClr val="bg1"/>
                </a:solidFill>
                <a:latin typeface="Comic Sans MS" pitchFamily="66" charset="0"/>
              </a:rPr>
              <a:t> e auxiliam a prevenir a implantação de embriões portadores de determinadas doenças genéticas, como por exemplo, a </a:t>
            </a:r>
            <a:r>
              <a:rPr lang="pt-BR" sz="2400" dirty="0" smtClean="0">
                <a:solidFill>
                  <a:srgbClr val="3366FF"/>
                </a:solidFill>
                <a:latin typeface="Comic Sans MS" pitchFamily="66" charset="0"/>
              </a:rPr>
              <a:t>síndrome do Down</a:t>
            </a:r>
            <a:r>
              <a:rPr lang="pt-BR" sz="2400" dirty="0" smtClean="0">
                <a:solidFill>
                  <a:schemeClr val="bg1"/>
                </a:solidFill>
                <a:latin typeface="Comic Sans MS" pitchFamily="66" charset="0"/>
              </a:rPr>
              <a:t>.</a:t>
            </a:r>
            <a:endParaRPr lang="pt-BR" sz="2400" dirty="0" smtClean="0">
              <a:solidFill>
                <a:schemeClr val="bg1"/>
              </a:solidFill>
              <a:latin typeface="Comic Sans MS" pitchFamily="66" charset="0"/>
              <a:cs typeface="Chalkduster"/>
            </a:endParaRPr>
          </a:p>
          <a:p>
            <a:pPr algn="ctr"/>
            <a:endParaRPr lang="en-US" sz="2400" dirty="0" smtClean="0">
              <a:solidFill>
                <a:srgbClr val="FFFFFF"/>
              </a:solidFill>
              <a:latin typeface="Comic Sans MS" pitchFamily="66" charset="0"/>
              <a:cs typeface="Chalkduster"/>
            </a:endParaRPr>
          </a:p>
          <a:p>
            <a:pPr algn="ctr"/>
            <a:endParaRPr lang="en-US" sz="2400" dirty="0" smtClean="0">
              <a:solidFill>
                <a:srgbClr val="FFFFFF"/>
              </a:solidFill>
              <a:latin typeface="Chalkduster"/>
              <a:cs typeface="Chalkduster"/>
            </a:endParaRPr>
          </a:p>
        </p:txBody>
      </p:sp>
      <p:pic>
        <p:nvPicPr>
          <p:cNvPr id="9" name="Imagem 6" descr="cientista29.png"/>
          <p:cNvPicPr>
            <a:picLocks noChangeAspect="1"/>
          </p:cNvPicPr>
          <p:nvPr/>
        </p:nvPicPr>
        <p:blipFill>
          <a:blip r:embed="rId3" cstate="print"/>
          <a:stretch>
            <a:fillRect/>
          </a:stretch>
        </p:blipFill>
        <p:spPr>
          <a:xfrm>
            <a:off x="611560" y="2420888"/>
            <a:ext cx="2088105" cy="4160023"/>
          </a:xfrm>
          <a:prstGeom prst="rect">
            <a:avLst/>
          </a:prstGeom>
        </p:spPr>
      </p:pic>
      <p:pic>
        <p:nvPicPr>
          <p:cNvPr id="10" name="Imagem 5" descr="livrobiologia.png"/>
          <p:cNvPicPr>
            <a:picLocks noChangeAspect="1"/>
          </p:cNvPicPr>
          <p:nvPr/>
        </p:nvPicPr>
        <p:blipFill>
          <a:blip r:embed="rId4" cstate="print"/>
          <a:stretch>
            <a:fillRect/>
          </a:stretch>
        </p:blipFill>
        <p:spPr>
          <a:xfrm>
            <a:off x="4860032" y="4437112"/>
            <a:ext cx="1591693" cy="1600391"/>
          </a:xfrm>
          <a:prstGeom prst="rect">
            <a:avLst/>
          </a:prstGeom>
        </p:spPr>
      </p:pic>
      <p:sp>
        <p:nvSpPr>
          <p:cNvPr id="2" name="TextBox 1"/>
          <p:cNvSpPr txBox="1"/>
          <p:nvPr/>
        </p:nvSpPr>
        <p:spPr>
          <a:xfrm>
            <a:off x="2987824" y="2780928"/>
            <a:ext cx="5184576" cy="830997"/>
          </a:xfrm>
          <a:prstGeom prst="rect">
            <a:avLst/>
          </a:prstGeom>
          <a:noFill/>
        </p:spPr>
        <p:txBody>
          <a:bodyPr wrap="square" rtlCol="0">
            <a:spAutoFit/>
          </a:bodyPr>
          <a:lstStyle/>
          <a:p>
            <a:pPr algn="ctr"/>
            <a:r>
              <a:rPr lang="en-US" sz="2400" dirty="0" err="1" smtClean="0">
                <a:solidFill>
                  <a:srgbClr val="FFFFFF"/>
                </a:solidFill>
                <a:latin typeface="Comic Sans MS"/>
                <a:cs typeface="Comic Sans MS"/>
              </a:rPr>
              <a:t>Vamos</a:t>
            </a:r>
            <a:r>
              <a:rPr lang="en-US" sz="2400" dirty="0" smtClean="0">
                <a:solidFill>
                  <a:srgbClr val="FFFFFF"/>
                </a:solidFill>
                <a:latin typeface="Comic Sans MS"/>
                <a:cs typeface="Comic Sans MS"/>
              </a:rPr>
              <a:t> </a:t>
            </a:r>
            <a:r>
              <a:rPr lang="en-US" sz="2400" dirty="0" err="1" smtClean="0">
                <a:solidFill>
                  <a:srgbClr val="FFFFFF"/>
                </a:solidFill>
                <a:latin typeface="Comic Sans MS"/>
                <a:cs typeface="Comic Sans MS"/>
              </a:rPr>
              <a:t>ver</a:t>
            </a:r>
            <a:r>
              <a:rPr lang="en-US" sz="2400" dirty="0" smtClean="0">
                <a:solidFill>
                  <a:srgbClr val="FFFFFF"/>
                </a:solidFill>
                <a:latin typeface="Comic Sans MS"/>
                <a:cs typeface="Comic Sans MS"/>
              </a:rPr>
              <a:t> o </a:t>
            </a:r>
            <a:r>
              <a:rPr lang="en-US" sz="2400" dirty="0" err="1" smtClean="0">
                <a:solidFill>
                  <a:srgbClr val="FFFFFF"/>
                </a:solidFill>
                <a:latin typeface="Comic Sans MS"/>
                <a:cs typeface="Comic Sans MS"/>
              </a:rPr>
              <a:t>livro</a:t>
            </a:r>
            <a:r>
              <a:rPr lang="en-US" sz="2400" dirty="0" smtClean="0">
                <a:solidFill>
                  <a:srgbClr val="FFFFFF"/>
                </a:solidFill>
                <a:latin typeface="Comic Sans MS"/>
                <a:cs typeface="Comic Sans MS"/>
              </a:rPr>
              <a:t> </a:t>
            </a:r>
            <a:r>
              <a:rPr lang="en-US" sz="2400" dirty="0" err="1" smtClean="0">
                <a:solidFill>
                  <a:srgbClr val="FFFFFF"/>
                </a:solidFill>
                <a:latin typeface="Comic Sans MS"/>
                <a:cs typeface="Comic Sans MS"/>
              </a:rPr>
              <a:t>onde</a:t>
            </a:r>
            <a:r>
              <a:rPr lang="en-US" sz="2400" dirty="0" smtClean="0">
                <a:solidFill>
                  <a:srgbClr val="FFFFFF"/>
                </a:solidFill>
                <a:latin typeface="Comic Sans MS"/>
                <a:cs typeface="Comic Sans MS"/>
              </a:rPr>
              <a:t> </a:t>
            </a:r>
            <a:r>
              <a:rPr lang="en-US" sz="2400" dirty="0" err="1" smtClean="0">
                <a:solidFill>
                  <a:srgbClr val="FFFFFF"/>
                </a:solidFill>
                <a:latin typeface="Comic Sans MS"/>
                <a:cs typeface="Comic Sans MS"/>
              </a:rPr>
              <a:t>eu</a:t>
            </a:r>
            <a:r>
              <a:rPr lang="en-US" sz="2400" dirty="0" smtClean="0">
                <a:solidFill>
                  <a:srgbClr val="FFFFFF"/>
                </a:solidFill>
                <a:latin typeface="Comic Sans MS"/>
                <a:cs typeface="Comic Sans MS"/>
              </a:rPr>
              <a:t> </a:t>
            </a:r>
            <a:r>
              <a:rPr lang="en-US" sz="2400" dirty="0" err="1" smtClean="0">
                <a:solidFill>
                  <a:srgbClr val="FFFFFF"/>
                </a:solidFill>
                <a:latin typeface="Comic Sans MS"/>
                <a:cs typeface="Comic Sans MS"/>
              </a:rPr>
              <a:t>explico</a:t>
            </a:r>
            <a:r>
              <a:rPr lang="en-US" sz="2400" dirty="0" smtClean="0">
                <a:solidFill>
                  <a:srgbClr val="FFFFFF"/>
                </a:solidFill>
                <a:latin typeface="Comic Sans MS"/>
                <a:cs typeface="Comic Sans MS"/>
              </a:rPr>
              <a:t> </a:t>
            </a:r>
            <a:r>
              <a:rPr lang="en-US" sz="2400" dirty="0" err="1" smtClean="0">
                <a:solidFill>
                  <a:srgbClr val="FFFFFF"/>
                </a:solidFill>
                <a:latin typeface="Comic Sans MS"/>
                <a:cs typeface="Comic Sans MS"/>
              </a:rPr>
              <a:t>melhor</a:t>
            </a:r>
            <a:r>
              <a:rPr lang="en-US" sz="2400" dirty="0" smtClean="0">
                <a:solidFill>
                  <a:srgbClr val="FFFFFF"/>
                </a:solidFill>
                <a:latin typeface="Comic Sans MS"/>
                <a:cs typeface="Comic Sans MS"/>
              </a:rPr>
              <a:t>.</a:t>
            </a:r>
            <a:endParaRPr lang="en-US" sz="2400" dirty="0">
              <a:solidFill>
                <a:srgbClr val="FFFFFF"/>
              </a:solidFill>
              <a:latin typeface="Comic Sans MS"/>
              <a:cs typeface="Comic Sans MS"/>
            </a:endParaRPr>
          </a:p>
        </p:txBody>
      </p:sp>
    </p:spTree>
    <p:extLst>
      <p:ext uri="{BB962C8B-B14F-4D97-AF65-F5344CB8AC3E}">
        <p14:creationId xmlns:p14="http://schemas.microsoft.com/office/powerpoint/2010/main" val="1675583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livro em branco fundo.png"/>
          <p:cNvPicPr>
            <a:picLocks noChangeAspect="1"/>
          </p:cNvPicPr>
          <p:nvPr/>
        </p:nvPicPr>
        <p:blipFill>
          <a:blip r:embed="rId2" cstate="print"/>
          <a:stretch>
            <a:fillRect/>
          </a:stretch>
        </p:blipFill>
        <p:spPr>
          <a:xfrm>
            <a:off x="36513" y="-27384"/>
            <a:ext cx="9143999" cy="6859487"/>
          </a:xfrm>
          <a:prstGeom prst="rect">
            <a:avLst/>
          </a:prstGeom>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475656" y="2708920"/>
            <a:ext cx="6321180" cy="3118652"/>
          </a:xfrm>
          <a:prstGeom prst="rect">
            <a:avLst/>
          </a:prstGeom>
        </p:spPr>
      </p:pic>
      <p:sp>
        <p:nvSpPr>
          <p:cNvPr id="9" name="TextBox 8"/>
          <p:cNvSpPr txBox="1"/>
          <p:nvPr/>
        </p:nvSpPr>
        <p:spPr>
          <a:xfrm>
            <a:off x="1043608" y="908720"/>
            <a:ext cx="3744416" cy="1754327"/>
          </a:xfrm>
          <a:prstGeom prst="rect">
            <a:avLst/>
          </a:prstGeom>
          <a:noFill/>
        </p:spPr>
        <p:txBody>
          <a:bodyPr wrap="square" rtlCol="0">
            <a:spAutoFit/>
          </a:bodyPr>
          <a:lstStyle/>
          <a:p>
            <a:r>
              <a:rPr lang="pt-BR" dirty="0" smtClean="0">
                <a:latin typeface="+mj-lt"/>
                <a:cs typeface="Comic Sans MS"/>
              </a:rPr>
              <a:t>O procedimento incluí a remoção de uma ou duas células do embrião nos estágios iniciais e desenvolvimento (6 a 10 células) para  a realização de testes </a:t>
            </a:r>
            <a:r>
              <a:rPr lang="pt-BR" dirty="0" smtClean="0"/>
              <a:t>baseados e </a:t>
            </a:r>
            <a:r>
              <a:rPr lang="pt-BR" dirty="0" smtClean="0">
                <a:solidFill>
                  <a:schemeClr val="accent6">
                    <a:lumMod val="75000"/>
                  </a:schemeClr>
                </a:solidFill>
              </a:rPr>
              <a:t>sequenciamento de DNA</a:t>
            </a:r>
            <a:endParaRPr lang="pt-BR" dirty="0">
              <a:solidFill>
                <a:schemeClr val="accent6">
                  <a:lumMod val="75000"/>
                </a:schemeClr>
              </a:solidFill>
              <a:latin typeface="+mj-lt"/>
              <a:cs typeface="Comic Sans MS"/>
            </a:endParaRPr>
          </a:p>
        </p:txBody>
      </p:sp>
      <p:sp>
        <p:nvSpPr>
          <p:cNvPr id="10" name="Rectangle 9"/>
          <p:cNvSpPr/>
          <p:nvPr/>
        </p:nvSpPr>
        <p:spPr>
          <a:xfrm>
            <a:off x="5076056" y="932527"/>
            <a:ext cx="3312368" cy="1200329"/>
          </a:xfrm>
          <a:prstGeom prst="rect">
            <a:avLst/>
          </a:prstGeom>
        </p:spPr>
        <p:txBody>
          <a:bodyPr wrap="square">
            <a:spAutoFit/>
          </a:bodyPr>
          <a:lstStyle/>
          <a:p>
            <a:r>
              <a:rPr lang="pt-BR" dirty="0" smtClean="0"/>
              <a:t>e </a:t>
            </a:r>
            <a:r>
              <a:rPr lang="pt-BR" dirty="0" err="1" smtClean="0">
                <a:solidFill>
                  <a:srgbClr val="3366FF"/>
                </a:solidFill>
              </a:rPr>
              <a:t>cariotipagem</a:t>
            </a:r>
            <a:r>
              <a:rPr lang="pt-BR" dirty="0" smtClean="0"/>
              <a:t> para </a:t>
            </a:r>
            <a:r>
              <a:rPr lang="pt-BR" dirty="0" err="1" smtClean="0"/>
              <a:t>dignóstico</a:t>
            </a:r>
            <a:r>
              <a:rPr lang="pt-BR" dirty="0" smtClean="0"/>
              <a:t> de doenças genéticas no embrião antes de sua implantação no útero da mãe.</a:t>
            </a:r>
            <a:endParaRPr lang="pt-BR" dirty="0"/>
          </a:p>
        </p:txBody>
      </p:sp>
    </p:spTree>
    <p:extLst>
      <p:ext uri="{BB962C8B-B14F-4D97-AF65-F5344CB8AC3E}">
        <p14:creationId xmlns:p14="http://schemas.microsoft.com/office/powerpoint/2010/main" val="9413367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pic>
        <p:nvPicPr>
          <p:cNvPr id="4" name="Imagem 3" descr="Denito 5.png"/>
          <p:cNvPicPr>
            <a:picLocks noChangeAspect="1"/>
          </p:cNvPicPr>
          <p:nvPr/>
        </p:nvPicPr>
        <p:blipFill>
          <a:blip r:embed="rId4" cstate="print"/>
          <a:stretch>
            <a:fillRect/>
          </a:stretch>
        </p:blipFill>
        <p:spPr>
          <a:xfrm>
            <a:off x="216000" y="2358000"/>
            <a:ext cx="2498400" cy="4446077"/>
          </a:xfrm>
          <a:prstGeom prst="rect">
            <a:avLst/>
          </a:prstGeom>
        </p:spPr>
      </p:pic>
      <p:sp>
        <p:nvSpPr>
          <p:cNvPr id="5" name="Texto explicativo em elipse 4"/>
          <p:cNvSpPr/>
          <p:nvPr/>
        </p:nvSpPr>
        <p:spPr>
          <a:xfrm>
            <a:off x="3419872" y="692696"/>
            <a:ext cx="2808312" cy="1728192"/>
          </a:xfrm>
          <a:prstGeom prst="wedgeEllipseCallout">
            <a:avLst>
              <a:gd name="adj1" fmla="val 28272"/>
              <a:gd name="adj2" fmla="val 617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Isso mesmo </a:t>
            </a:r>
            <a:r>
              <a:rPr lang="pt-BR" dirty="0" err="1" smtClean="0">
                <a:latin typeface="Comic Sans MS" pitchFamily="66" charset="0"/>
              </a:rPr>
              <a:t>Denito</a:t>
            </a:r>
            <a:r>
              <a:rPr lang="pt-BR" dirty="0" smtClean="0">
                <a:latin typeface="Comic Sans MS" pitchFamily="66" charset="0"/>
              </a:rPr>
              <a:t>! Vamos discutir um pouco sobre </a:t>
            </a:r>
            <a:r>
              <a:rPr lang="pt-BR" dirty="0" err="1" smtClean="0">
                <a:latin typeface="Comic Sans MS" pitchFamily="66" charset="0"/>
              </a:rPr>
              <a:t>BioÉtica</a:t>
            </a:r>
            <a:r>
              <a:rPr lang="pt-BR" dirty="0" smtClean="0">
                <a:latin typeface="Comic Sans MS" pitchFamily="66" charset="0"/>
              </a:rPr>
              <a:t>. </a:t>
            </a:r>
            <a:endParaRPr lang="pt-BR" dirty="0">
              <a:latin typeface="Comic Sans MS" pitchFamily="66" charset="0"/>
            </a:endParaRPr>
          </a:p>
        </p:txBody>
      </p:sp>
      <p:pic>
        <p:nvPicPr>
          <p:cNvPr id="6" name="Imagem 5" descr="cientista29c.png"/>
          <p:cNvPicPr preferRelativeResize="0">
            <a:picLocks/>
          </p:cNvPicPr>
          <p:nvPr/>
        </p:nvPicPr>
        <p:blipFill>
          <a:blip r:embed="rId5" cstate="print"/>
          <a:stretch>
            <a:fillRect/>
          </a:stretch>
        </p:blipFill>
        <p:spPr>
          <a:xfrm>
            <a:off x="5929322" y="1494000"/>
            <a:ext cx="2880000"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627784" y="764704"/>
            <a:ext cx="2952328" cy="2160240"/>
          </a:xfrm>
          <a:prstGeom prst="wedgeEllipseCallout">
            <a:avLst>
              <a:gd name="adj1" fmla="val -41603"/>
              <a:gd name="adj2" fmla="val 6644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smtClean="0">
              <a:latin typeface="Comic Sans MS" pitchFamily="66" charset="0"/>
            </a:endParaRPr>
          </a:p>
          <a:p>
            <a:pPr algn="ctr"/>
            <a:r>
              <a:rPr lang="pt-BR" dirty="0" smtClean="0">
                <a:latin typeface="Comic Sans MS" pitchFamily="66" charset="0"/>
              </a:rPr>
              <a:t>Essa história ocorreu no Brasil em 2013, e hoje Maria Vitória está curada da </a:t>
            </a:r>
            <a:r>
              <a:rPr lang="pt-BR" dirty="0" err="1" smtClean="0">
                <a:latin typeface="Comic Sans MS" pitchFamily="66" charset="0"/>
              </a:rPr>
              <a:t>talassemia</a:t>
            </a:r>
            <a:r>
              <a:rPr lang="pt-BR" dirty="0" smtClean="0">
                <a:latin typeface="Comic Sans MS" pitchFamily="66" charset="0"/>
              </a:rPr>
              <a:t>.</a:t>
            </a:r>
          </a:p>
          <a:p>
            <a:pPr algn="ctr"/>
            <a:r>
              <a:rPr lang="pt-BR" dirty="0" smtClean="0">
                <a:latin typeface="Comic Sans MS" pitchFamily="66" charset="0"/>
              </a:rPr>
              <a:t>.</a:t>
            </a:r>
            <a:endParaRPr lang="pt-BR" dirty="0">
              <a:latin typeface="Comic Sans MS" pitchFamily="66" charset="0"/>
            </a:endParaRPr>
          </a:p>
        </p:txBody>
      </p:sp>
      <p:pic>
        <p:nvPicPr>
          <p:cNvPr id="4" name="Imagem 3" descr="Denito 5.png"/>
          <p:cNvPicPr>
            <a:picLocks noChangeAspect="1"/>
          </p:cNvPicPr>
          <p:nvPr/>
        </p:nvPicPr>
        <p:blipFill>
          <a:blip r:embed="rId4" cstate="print"/>
          <a:stretch>
            <a:fillRect/>
          </a:stretch>
        </p:blipFill>
        <p:spPr>
          <a:xfrm>
            <a:off x="216000" y="2358000"/>
            <a:ext cx="2498400" cy="4446077"/>
          </a:xfrm>
          <a:prstGeom prst="rect">
            <a:avLst/>
          </a:prstGeom>
        </p:spPr>
      </p:pic>
      <p:pic>
        <p:nvPicPr>
          <p:cNvPr id="8" name="Imagem 7" descr="cientistac.png"/>
          <p:cNvPicPr>
            <a:picLocks noChangeAspect="1"/>
          </p:cNvPicPr>
          <p:nvPr/>
        </p:nvPicPr>
        <p:blipFill>
          <a:blip r:embed="rId5" cstate="print"/>
          <a:stretch>
            <a:fillRect/>
          </a:stretch>
        </p:blipFill>
        <p:spPr>
          <a:xfrm>
            <a:off x="5929322" y="1494000"/>
            <a:ext cx="2175652"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3275856" y="476672"/>
            <a:ext cx="3096344" cy="2160240"/>
          </a:xfrm>
          <a:prstGeom prst="wedgeEllipseCallout">
            <a:avLst>
              <a:gd name="adj1" fmla="val 20512"/>
              <a:gd name="adj2" fmla="val 65142"/>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A cura da doença de Maria Vitória só foi possível graças aos avanços biotecnológicos!!!</a:t>
            </a:r>
            <a:endParaRPr lang="pt-BR" dirty="0" smtClean="0">
              <a:solidFill>
                <a:schemeClr val="tx2">
                  <a:lumMod val="60000"/>
                  <a:lumOff val="40000"/>
                </a:schemeClr>
              </a:solidFill>
              <a:latin typeface="Comic Sans MS" pitchFamily="66" charset="0"/>
            </a:endParaRPr>
          </a:p>
        </p:txBody>
      </p:sp>
      <p:pic>
        <p:nvPicPr>
          <p:cNvPr id="4" name="Imagem 3" descr="Denito 5.png"/>
          <p:cNvPicPr>
            <a:picLocks noChangeAspect="1"/>
          </p:cNvPicPr>
          <p:nvPr/>
        </p:nvPicPr>
        <p:blipFill>
          <a:blip r:embed="rId4" cstate="print"/>
          <a:stretch>
            <a:fillRect/>
          </a:stretch>
        </p:blipFill>
        <p:spPr>
          <a:xfrm>
            <a:off x="216000" y="2358000"/>
            <a:ext cx="2498400" cy="4446077"/>
          </a:xfrm>
          <a:prstGeom prst="rect">
            <a:avLst/>
          </a:prstGeom>
        </p:spPr>
      </p:pic>
      <p:pic>
        <p:nvPicPr>
          <p:cNvPr id="9" name="Imagem 8" descr="cientista29c.png"/>
          <p:cNvPicPr preferRelativeResize="0">
            <a:picLocks/>
          </p:cNvPicPr>
          <p:nvPr/>
        </p:nvPicPr>
        <p:blipFill>
          <a:blip r:embed="rId5" cstate="print"/>
          <a:stretch>
            <a:fillRect/>
          </a:stretch>
        </p:blipFill>
        <p:spPr>
          <a:xfrm>
            <a:off x="5929322" y="1494000"/>
            <a:ext cx="2880000"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629756" y="476672"/>
            <a:ext cx="7992888" cy="3416320"/>
          </a:xfrm>
          <a:prstGeom prst="rect">
            <a:avLst/>
          </a:prstGeom>
          <a:noFill/>
        </p:spPr>
        <p:txBody>
          <a:bodyPr wrap="square" rtlCol="0">
            <a:spAutoFit/>
          </a:bodyPr>
          <a:lstStyle/>
          <a:p>
            <a:r>
              <a:rPr lang="pt-BR" sz="2400" dirty="0" smtClean="0">
                <a:solidFill>
                  <a:schemeClr val="bg1"/>
                </a:solidFill>
                <a:latin typeface="Comic Sans MS" pitchFamily="66" charset="0"/>
              </a:rPr>
              <a:t>Casos como esses ocorrem com certa frequência nos dias de hoje e com eles começaram os debates envolvendo filósofos, geneticistas e </a:t>
            </a:r>
            <a:r>
              <a:rPr lang="pt-BR" sz="2400" dirty="0" err="1" smtClean="0">
                <a:solidFill>
                  <a:schemeClr val="bg1"/>
                </a:solidFill>
                <a:latin typeface="Comic Sans MS" pitchFamily="66" charset="0"/>
              </a:rPr>
              <a:t>bioeticistas</a:t>
            </a:r>
            <a:r>
              <a:rPr lang="pt-BR" sz="2400" dirty="0" smtClean="0">
                <a:solidFill>
                  <a:schemeClr val="bg1"/>
                </a:solidFill>
                <a:latin typeface="Comic Sans MS" pitchFamily="66" charset="0"/>
              </a:rPr>
              <a:t>. </a:t>
            </a:r>
          </a:p>
          <a:p>
            <a:pPr algn="ctr"/>
            <a:endParaRPr lang="pt-BR" sz="2400" dirty="0" smtClean="0">
              <a:solidFill>
                <a:schemeClr val="bg1"/>
              </a:solidFill>
              <a:latin typeface="Comic Sans MS" pitchFamily="66" charset="0"/>
            </a:endParaRPr>
          </a:p>
          <a:p>
            <a:endParaRPr lang="pt-BR" sz="2400" dirty="0" smtClean="0">
              <a:solidFill>
                <a:schemeClr val="bg1"/>
              </a:solidFill>
              <a:latin typeface="Comic Sans MS" pitchFamily="66" charset="0"/>
            </a:endParaRPr>
          </a:p>
          <a:p>
            <a:pPr algn="ctr"/>
            <a:endParaRPr lang="pt-BR" sz="2400" dirty="0" smtClean="0"/>
          </a:p>
          <a:p>
            <a:endParaRPr lang="pt-BR" sz="2400" dirty="0" smtClean="0">
              <a:solidFill>
                <a:srgbClr val="FFFFFF"/>
              </a:solidFill>
              <a:latin typeface="Comic Sans MS" pitchFamily="66" charset="0"/>
              <a:cs typeface="Chalkduster"/>
            </a:endParaRPr>
          </a:p>
          <a:p>
            <a:pPr algn="ctr"/>
            <a:endParaRPr lang="en-US" sz="2400" dirty="0" smtClean="0">
              <a:solidFill>
                <a:srgbClr val="FFFFFF"/>
              </a:solidFill>
              <a:latin typeface="Comic Sans MS" pitchFamily="66" charset="0"/>
              <a:cs typeface="Chalkduster"/>
            </a:endParaRPr>
          </a:p>
          <a:p>
            <a:pPr algn="ctr"/>
            <a:endParaRPr lang="en-US" sz="2400" dirty="0" smtClean="0">
              <a:solidFill>
                <a:srgbClr val="FFFFFF"/>
              </a:solidFill>
              <a:latin typeface="Chalkduster"/>
              <a:cs typeface="Chalkduster"/>
            </a:endParaRPr>
          </a:p>
        </p:txBody>
      </p:sp>
      <p:pic>
        <p:nvPicPr>
          <p:cNvPr id="9" name="Imagem 8" descr="Denito pensativo.png"/>
          <p:cNvPicPr>
            <a:picLocks noChangeAspect="1"/>
          </p:cNvPicPr>
          <p:nvPr/>
        </p:nvPicPr>
        <p:blipFill>
          <a:blip r:embed="rId3" cstate="print"/>
          <a:stretch>
            <a:fillRect/>
          </a:stretch>
        </p:blipFill>
        <p:spPr>
          <a:xfrm>
            <a:off x="7020272" y="2492896"/>
            <a:ext cx="1584176" cy="4032448"/>
          </a:xfrm>
          <a:prstGeom prst="rect">
            <a:avLst/>
          </a:prstGeom>
        </p:spPr>
      </p:pic>
      <p:sp>
        <p:nvSpPr>
          <p:cNvPr id="10" name="CaixaDeTexto 9"/>
          <p:cNvSpPr txBox="1"/>
          <p:nvPr/>
        </p:nvSpPr>
        <p:spPr>
          <a:xfrm>
            <a:off x="629756" y="1847721"/>
            <a:ext cx="6030476" cy="3785652"/>
          </a:xfrm>
          <a:prstGeom prst="rect">
            <a:avLst/>
          </a:prstGeom>
          <a:noFill/>
        </p:spPr>
        <p:txBody>
          <a:bodyPr wrap="square" rtlCol="0">
            <a:spAutoFit/>
          </a:bodyPr>
          <a:lstStyle/>
          <a:p>
            <a:pPr algn="just"/>
            <a:r>
              <a:rPr lang="pt-BR" sz="2400" dirty="0" smtClean="0">
                <a:solidFill>
                  <a:schemeClr val="bg1"/>
                </a:solidFill>
                <a:latin typeface="Comic Sans MS" pitchFamily="66" charset="0"/>
              </a:rPr>
              <a:t>Esses procedimentos que envolvem as diversas técnicas de reprodução assistida são éticos ou não éticos? </a:t>
            </a:r>
          </a:p>
          <a:p>
            <a:pPr algn="just"/>
            <a:endParaRPr lang="pt-BR" sz="2400" dirty="0">
              <a:solidFill>
                <a:schemeClr val="bg1"/>
              </a:solidFill>
              <a:latin typeface="Comic Sans MS" pitchFamily="66" charset="0"/>
            </a:endParaRPr>
          </a:p>
          <a:p>
            <a:pPr algn="just"/>
            <a:r>
              <a:rPr lang="pt-BR" sz="2400" dirty="0" smtClean="0">
                <a:solidFill>
                  <a:schemeClr val="bg1"/>
                </a:solidFill>
                <a:latin typeface="Comic Sans MS" pitchFamily="66" charset="0"/>
              </a:rPr>
              <a:t>Por exemplo,</a:t>
            </a:r>
          </a:p>
          <a:p>
            <a:pPr algn="just"/>
            <a:endParaRPr lang="pt-BR" sz="2400" dirty="0">
              <a:solidFill>
                <a:schemeClr val="bg1"/>
              </a:solidFill>
              <a:latin typeface="Comic Sans MS" pitchFamily="66" charset="0"/>
            </a:endParaRPr>
          </a:p>
          <a:p>
            <a:pPr algn="just"/>
            <a:r>
              <a:rPr lang="pt-BR" sz="2400" dirty="0" smtClean="0">
                <a:solidFill>
                  <a:schemeClr val="bg1"/>
                </a:solidFill>
                <a:latin typeface="Comic Sans MS" pitchFamily="66" charset="0"/>
              </a:rPr>
              <a:t>Você acha eticamente aceitável colocar uma pessoa no mundo para salvar outra? </a:t>
            </a:r>
          </a:p>
          <a:p>
            <a:pPr algn="just"/>
            <a:endParaRPr lang="pt-BR" sz="2400" dirty="0" smtClean="0">
              <a:solidFill>
                <a:schemeClr val="bg1"/>
              </a:solidFill>
              <a:latin typeface="Comic Sans MS" pitchFamily="66" charset="0"/>
            </a:endParaRPr>
          </a:p>
          <a:p>
            <a:pPr algn="just"/>
            <a:endParaRPr lang="pt-BR" sz="2400" dirty="0">
              <a:solidFill>
                <a:schemeClr val="bg1"/>
              </a:solidFill>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629756" y="476672"/>
            <a:ext cx="7992888" cy="2677656"/>
          </a:xfrm>
          <a:prstGeom prst="rect">
            <a:avLst/>
          </a:prstGeom>
          <a:noFill/>
        </p:spPr>
        <p:txBody>
          <a:bodyPr wrap="square" rtlCol="0">
            <a:spAutoFit/>
          </a:bodyPr>
          <a:lstStyle/>
          <a:p>
            <a:r>
              <a:rPr lang="pt-BR" sz="2400" dirty="0">
                <a:solidFill>
                  <a:schemeClr val="bg1"/>
                </a:solidFill>
                <a:latin typeface="Comic Sans MS" pitchFamily="66" charset="0"/>
              </a:rPr>
              <a:t>Casais que recorrem a </a:t>
            </a:r>
            <a:r>
              <a:rPr lang="pt-BR" sz="2400" dirty="0" smtClean="0">
                <a:solidFill>
                  <a:schemeClr val="bg1"/>
                </a:solidFill>
                <a:latin typeface="Comic Sans MS" pitchFamily="66" charset="0"/>
              </a:rPr>
              <a:t>esse mesmo </a:t>
            </a:r>
            <a:r>
              <a:rPr lang="pt-BR" sz="2400" dirty="0">
                <a:solidFill>
                  <a:schemeClr val="bg1"/>
                </a:solidFill>
                <a:latin typeface="Comic Sans MS" pitchFamily="66" charset="0"/>
              </a:rPr>
              <a:t>tipo de tecnologia para gerar um filho ou filha com determinado tipo de aparência (cor dos olhos, por exemplo) estariam sendo não-éticos</a:t>
            </a:r>
            <a:r>
              <a:rPr lang="pt-BR" sz="2400" dirty="0" smtClean="0">
                <a:solidFill>
                  <a:schemeClr val="bg1"/>
                </a:solidFill>
                <a:latin typeface="Comic Sans MS" pitchFamily="66" charset="0"/>
              </a:rPr>
              <a:t>? Porquê sim ou porquê não?</a:t>
            </a:r>
            <a:endParaRPr lang="pt-BR" sz="2400" dirty="0">
              <a:solidFill>
                <a:schemeClr val="bg1"/>
              </a:solidFill>
              <a:latin typeface="Comic Sans MS" pitchFamily="66" charset="0"/>
            </a:endParaRPr>
          </a:p>
          <a:p>
            <a:endParaRPr lang="pt-BR" sz="2400" dirty="0" smtClean="0">
              <a:solidFill>
                <a:srgbClr val="FFFFFF"/>
              </a:solidFill>
              <a:latin typeface="Comic Sans MS" pitchFamily="66" charset="0"/>
              <a:cs typeface="Chalkduster"/>
            </a:endParaRPr>
          </a:p>
          <a:p>
            <a:pPr algn="ctr"/>
            <a:endParaRPr lang="en-US" sz="2400" dirty="0" smtClean="0">
              <a:solidFill>
                <a:srgbClr val="FFFFFF"/>
              </a:solidFill>
              <a:latin typeface="Comic Sans MS" pitchFamily="66" charset="0"/>
              <a:cs typeface="Chalkduster"/>
            </a:endParaRPr>
          </a:p>
          <a:p>
            <a:pPr algn="ctr"/>
            <a:endParaRPr lang="en-US" sz="2400" dirty="0" smtClean="0">
              <a:solidFill>
                <a:srgbClr val="FFFFFF"/>
              </a:solidFill>
              <a:latin typeface="Chalkduster"/>
              <a:cs typeface="Chalkduster"/>
            </a:endParaRPr>
          </a:p>
        </p:txBody>
      </p:sp>
      <p:pic>
        <p:nvPicPr>
          <p:cNvPr id="9" name="Imagem 8" descr="Denito pensativo.png"/>
          <p:cNvPicPr>
            <a:picLocks noChangeAspect="1"/>
          </p:cNvPicPr>
          <p:nvPr/>
        </p:nvPicPr>
        <p:blipFill>
          <a:blip r:embed="rId3" cstate="print"/>
          <a:stretch>
            <a:fillRect/>
          </a:stretch>
        </p:blipFill>
        <p:spPr>
          <a:xfrm>
            <a:off x="7020272" y="2492896"/>
            <a:ext cx="1584176" cy="4032448"/>
          </a:xfrm>
          <a:prstGeom prst="rect">
            <a:avLst/>
          </a:prstGeom>
        </p:spPr>
      </p:pic>
      <p:sp>
        <p:nvSpPr>
          <p:cNvPr id="10" name="CaixaDeTexto 9"/>
          <p:cNvSpPr txBox="1"/>
          <p:nvPr/>
        </p:nvSpPr>
        <p:spPr>
          <a:xfrm>
            <a:off x="629756" y="2170502"/>
            <a:ext cx="6030476" cy="1938992"/>
          </a:xfrm>
          <a:prstGeom prst="rect">
            <a:avLst/>
          </a:prstGeom>
          <a:noFill/>
        </p:spPr>
        <p:txBody>
          <a:bodyPr wrap="square" rtlCol="0">
            <a:spAutoFit/>
          </a:bodyPr>
          <a:lstStyle/>
          <a:p>
            <a:pPr algn="just"/>
            <a:r>
              <a:rPr lang="pt-BR" sz="2400" dirty="0" smtClean="0">
                <a:solidFill>
                  <a:schemeClr val="bg1"/>
                </a:solidFill>
                <a:latin typeface="Comic Sans MS" pitchFamily="66" charset="0"/>
              </a:rPr>
              <a:t>Você consegue pensar quais seriam os possíveis </a:t>
            </a:r>
            <a:r>
              <a:rPr lang="pt-BR" sz="2400" dirty="0">
                <a:solidFill>
                  <a:schemeClr val="bg1"/>
                </a:solidFill>
                <a:latin typeface="Comic Sans MS" pitchFamily="66" charset="0"/>
              </a:rPr>
              <a:t>benefícios e riscos que a </a:t>
            </a:r>
            <a:r>
              <a:rPr lang="pt-BR" sz="2400" dirty="0" smtClean="0">
                <a:solidFill>
                  <a:schemeClr val="bg1"/>
                </a:solidFill>
                <a:latin typeface="Comic Sans MS" pitchFamily="66" charset="0"/>
              </a:rPr>
              <a:t>biotecnologia aplicada </a:t>
            </a:r>
            <a:r>
              <a:rPr lang="pt-BR" sz="2400" dirty="0">
                <a:solidFill>
                  <a:schemeClr val="bg1"/>
                </a:solidFill>
                <a:latin typeface="Comic Sans MS" pitchFamily="66" charset="0"/>
              </a:rPr>
              <a:t>à </a:t>
            </a:r>
            <a:r>
              <a:rPr lang="pt-BR" sz="2400" dirty="0" smtClean="0">
                <a:solidFill>
                  <a:schemeClr val="bg1"/>
                </a:solidFill>
                <a:latin typeface="Comic Sans MS" pitchFamily="66" charset="0"/>
              </a:rPr>
              <a:t>manipulação genética </a:t>
            </a:r>
            <a:r>
              <a:rPr lang="pt-BR" sz="2400" dirty="0">
                <a:solidFill>
                  <a:schemeClr val="bg1"/>
                </a:solidFill>
                <a:latin typeface="Comic Sans MS" pitchFamily="66" charset="0"/>
              </a:rPr>
              <a:t>pode proporcionar à população?</a:t>
            </a:r>
          </a:p>
          <a:p>
            <a:pPr algn="just"/>
            <a:endParaRPr lang="pt-BR" sz="2400" dirty="0" smtClean="0">
              <a:solidFill>
                <a:schemeClr val="bg1"/>
              </a:solidFill>
              <a:latin typeface="Comic Sans MS" pitchFamily="66" charset="0"/>
            </a:endParaRPr>
          </a:p>
        </p:txBody>
      </p:sp>
    </p:spTree>
    <p:extLst>
      <p:ext uri="{BB962C8B-B14F-4D97-AF65-F5344CB8AC3E}">
        <p14:creationId xmlns:p14="http://schemas.microsoft.com/office/powerpoint/2010/main" val="24021103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6" name="Texto explicativo em elipse 5"/>
          <p:cNvSpPr/>
          <p:nvPr/>
        </p:nvSpPr>
        <p:spPr>
          <a:xfrm>
            <a:off x="2771800" y="548680"/>
            <a:ext cx="3015952" cy="2223864"/>
          </a:xfrm>
          <a:prstGeom prst="wedgeEllipseCallout">
            <a:avLst>
              <a:gd name="adj1" fmla="val -37327"/>
              <a:gd name="adj2" fmla="val 6008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Quer discutir e refletir mais sobre esse assunto? </a:t>
            </a:r>
            <a:r>
              <a:rPr lang="pt-BR" dirty="0" smtClean="0">
                <a:solidFill>
                  <a:srgbClr val="0D0D0D"/>
                </a:solidFill>
                <a:latin typeface="Comic Sans MS" pitchFamily="66" charset="0"/>
                <a:ea typeface="Calibri" pitchFamily="34" charset="0"/>
                <a:cs typeface="Times New Roman" pitchFamily="18" charset="0"/>
              </a:rPr>
              <a:t>Então aqui vão algumas dicas!</a:t>
            </a:r>
            <a:endParaRPr lang="pt-BR" dirty="0" smtClean="0">
              <a:solidFill>
                <a:schemeClr val="tx2">
                  <a:lumMod val="60000"/>
                  <a:lumOff val="40000"/>
                </a:schemeClr>
              </a:solidFill>
              <a:latin typeface="Comic Sans MS" pitchFamily="66" charset="0"/>
            </a:endParaRPr>
          </a:p>
        </p:txBody>
      </p:sp>
      <p:pic>
        <p:nvPicPr>
          <p:cNvPr id="8" name="Imagem 7" descr="cientista29c.png"/>
          <p:cNvPicPr preferRelativeResize="0">
            <a:picLocks/>
          </p:cNvPicPr>
          <p:nvPr/>
        </p:nvPicPr>
        <p:blipFill>
          <a:blip r:embed="rId4" cstate="print"/>
          <a:stretch>
            <a:fillRect/>
          </a:stretch>
        </p:blipFill>
        <p:spPr>
          <a:xfrm>
            <a:off x="611560" y="1494000"/>
            <a:ext cx="2880000"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1"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7" name="CaixaDeTexto 6"/>
          <p:cNvSpPr txBox="1"/>
          <p:nvPr/>
        </p:nvSpPr>
        <p:spPr>
          <a:xfrm>
            <a:off x="539552" y="117693"/>
            <a:ext cx="8208912" cy="6740307"/>
          </a:xfrm>
          <a:prstGeom prst="rect">
            <a:avLst/>
          </a:prstGeom>
          <a:noFill/>
        </p:spPr>
        <p:txBody>
          <a:bodyPr wrap="square" rtlCol="0">
            <a:spAutoFit/>
          </a:bodyPr>
          <a:lstStyle/>
          <a:p>
            <a:endParaRPr lang="en-US" dirty="0" smtClean="0">
              <a:solidFill>
                <a:schemeClr val="bg1"/>
              </a:solidFill>
              <a:latin typeface="Comic Sans MS" pitchFamily="66" charset="0"/>
              <a:cs typeface="Comic Sans MS"/>
            </a:endParaRPr>
          </a:p>
          <a:p>
            <a:r>
              <a:rPr lang="en-US" dirty="0" err="1" smtClean="0">
                <a:solidFill>
                  <a:schemeClr val="bg1"/>
                </a:solidFill>
                <a:latin typeface="Comic Sans MS" pitchFamily="66" charset="0"/>
                <a:cs typeface="Comic Sans MS"/>
              </a:rPr>
              <a:t>Procedimento</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da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fertilização</a:t>
            </a:r>
            <a:r>
              <a:rPr lang="en-US" dirty="0" smtClean="0">
                <a:solidFill>
                  <a:schemeClr val="bg1"/>
                </a:solidFill>
                <a:latin typeface="Comic Sans MS" pitchFamily="66" charset="0"/>
                <a:cs typeface="Comic Sans MS"/>
              </a:rPr>
              <a:t> </a:t>
            </a:r>
            <a:r>
              <a:rPr lang="en-US" i="1" dirty="0" smtClean="0">
                <a:solidFill>
                  <a:schemeClr val="bg1"/>
                </a:solidFill>
                <a:latin typeface="Comic Sans MS" pitchFamily="66" charset="0"/>
                <a:cs typeface="Comic Sans MS"/>
              </a:rPr>
              <a:t>in vitro  </a:t>
            </a:r>
            <a:r>
              <a:rPr lang="en-US" dirty="0" err="1" smtClean="0">
                <a:solidFill>
                  <a:schemeClr val="bg1"/>
                </a:solidFill>
                <a:latin typeface="Comic Sans MS" pitchFamily="66" charset="0"/>
                <a:cs typeface="Comic Sans MS"/>
              </a:rPr>
              <a:t>em</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Jênyce</a:t>
            </a:r>
            <a:r>
              <a:rPr lang="en-US" dirty="0" smtClean="0">
                <a:solidFill>
                  <a:schemeClr val="bg1"/>
                </a:solidFill>
                <a:latin typeface="Comic Sans MS" pitchFamily="66" charset="0"/>
                <a:cs typeface="Comic Sans MS"/>
              </a:rPr>
              <a:t>:</a:t>
            </a:r>
          </a:p>
          <a:p>
            <a:r>
              <a:rPr lang="en-US" dirty="0" smtClean="0">
                <a:solidFill>
                  <a:schemeClr val="bg1"/>
                </a:solidFill>
                <a:latin typeface="Comic Sans MS" pitchFamily="66" charset="0"/>
                <a:cs typeface="Comic Sans MS"/>
                <a:hlinkClick r:id="rId3"/>
              </a:rPr>
              <a:t>http://www1.folha.uol.com.br/equilibrioesaude/2013/04/1265168-bebe-gerada-apos-selecao-genetica-doa-medula-a-irma.shtml</a:t>
            </a:r>
            <a:endParaRPr lang="en-US" dirty="0" smtClean="0">
              <a:solidFill>
                <a:schemeClr val="bg1"/>
              </a:solidFill>
              <a:latin typeface="Comic Sans MS" pitchFamily="66" charset="0"/>
              <a:cs typeface="Comic Sans MS"/>
            </a:endParaRPr>
          </a:p>
          <a:p>
            <a:r>
              <a:rPr lang="en-US" dirty="0" smtClean="0">
                <a:solidFill>
                  <a:schemeClr val="bg1"/>
                </a:solidFill>
                <a:latin typeface="Comic Sans MS" pitchFamily="66" charset="0"/>
                <a:cs typeface="Comic Sans MS"/>
                <a:hlinkClick r:id="rId4"/>
              </a:rPr>
              <a:t>http://www.estadao.com.br/noticias/impresso,transplante-inedito-de-cordao-e-medula-cura-menina-com-talassemia,1022797,0.htm</a:t>
            </a:r>
            <a:endParaRPr lang="en-US" dirty="0" smtClean="0">
              <a:solidFill>
                <a:schemeClr val="bg1"/>
              </a:solidFill>
              <a:latin typeface="Comic Sans MS" pitchFamily="66" charset="0"/>
              <a:cs typeface="Comic Sans MS"/>
            </a:endParaRPr>
          </a:p>
          <a:p>
            <a:endParaRPr lang="en-US" dirty="0" smtClean="0">
              <a:solidFill>
                <a:schemeClr val="bg1"/>
              </a:solidFill>
              <a:latin typeface="Comic Sans MS" pitchFamily="66" charset="0"/>
              <a:cs typeface="Comic Sans MS"/>
            </a:endParaRPr>
          </a:p>
          <a:p>
            <a:r>
              <a:rPr lang="en-US" dirty="0" smtClean="0">
                <a:solidFill>
                  <a:schemeClr val="bg1"/>
                </a:solidFill>
                <a:latin typeface="Comic Sans MS" pitchFamily="66" charset="0"/>
                <a:cs typeface="Comic Sans MS"/>
              </a:rPr>
              <a:t>Para </a:t>
            </a:r>
            <a:r>
              <a:rPr lang="en-US" dirty="0" err="1" smtClean="0">
                <a:solidFill>
                  <a:schemeClr val="bg1"/>
                </a:solidFill>
                <a:latin typeface="Comic Sans MS" pitchFamily="66" charset="0"/>
                <a:cs typeface="Comic Sans MS"/>
              </a:rPr>
              <a:t>esclarecimento</a:t>
            </a:r>
            <a:r>
              <a:rPr lang="en-US" dirty="0" smtClean="0">
                <a:solidFill>
                  <a:schemeClr val="bg1"/>
                </a:solidFill>
                <a:latin typeface="Comic Sans MS" pitchFamily="66" charset="0"/>
                <a:cs typeface="Comic Sans MS"/>
              </a:rPr>
              <a:t> dos </a:t>
            </a:r>
            <a:r>
              <a:rPr lang="en-US" dirty="0" err="1" smtClean="0">
                <a:solidFill>
                  <a:schemeClr val="bg1"/>
                </a:solidFill>
                <a:latin typeface="Comic Sans MS" pitchFamily="66" charset="0"/>
                <a:cs typeface="Comic Sans MS"/>
              </a:rPr>
              <a:t>termos</a:t>
            </a:r>
            <a:r>
              <a:rPr lang="en-US" dirty="0" smtClean="0">
                <a:solidFill>
                  <a:schemeClr val="bg1"/>
                </a:solidFill>
                <a:latin typeface="Comic Sans MS" pitchFamily="66" charset="0"/>
                <a:cs typeface="Comic Sans MS"/>
              </a:rPr>
              <a:t> e </a:t>
            </a:r>
            <a:r>
              <a:rPr lang="en-US" dirty="0" err="1" smtClean="0">
                <a:solidFill>
                  <a:schemeClr val="bg1"/>
                </a:solidFill>
                <a:latin typeface="Comic Sans MS" pitchFamily="66" charset="0"/>
                <a:cs typeface="Comic Sans MS"/>
              </a:rPr>
              <a:t>conhecimento</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sobre</a:t>
            </a:r>
            <a:r>
              <a:rPr lang="en-US" dirty="0" smtClean="0">
                <a:solidFill>
                  <a:schemeClr val="bg1"/>
                </a:solidFill>
                <a:latin typeface="Comic Sans MS" pitchFamily="66" charset="0"/>
                <a:cs typeface="Comic Sans MS"/>
              </a:rPr>
              <a:t> o </a:t>
            </a:r>
            <a:r>
              <a:rPr lang="en-US" dirty="0" err="1" smtClean="0">
                <a:solidFill>
                  <a:schemeClr val="bg1"/>
                </a:solidFill>
                <a:latin typeface="Comic Sans MS" pitchFamily="66" charset="0"/>
                <a:cs typeface="Comic Sans MS"/>
              </a:rPr>
              <a:t>desenvolvimento</a:t>
            </a:r>
            <a:r>
              <a:rPr lang="en-US" dirty="0" smtClean="0">
                <a:solidFill>
                  <a:schemeClr val="bg1"/>
                </a:solidFill>
                <a:latin typeface="Comic Sans MS" pitchFamily="66" charset="0"/>
                <a:cs typeface="Comic Sans MS"/>
              </a:rPr>
              <a:t> e </a:t>
            </a:r>
            <a:r>
              <a:rPr lang="en-US" dirty="0" err="1" smtClean="0">
                <a:solidFill>
                  <a:schemeClr val="bg1"/>
                </a:solidFill>
                <a:latin typeface="Comic Sans MS" pitchFamily="66" charset="0"/>
                <a:cs typeface="Comic Sans MS"/>
              </a:rPr>
              <a:t>princípios</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básicos</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da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bioética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leia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mais</a:t>
            </a:r>
            <a:r>
              <a:rPr lang="en-US" dirty="0" smtClean="0">
                <a:solidFill>
                  <a:schemeClr val="bg1"/>
                </a:solidFill>
                <a:latin typeface="Comic Sans MS" pitchFamily="66" charset="0"/>
                <a:cs typeface="Comic Sans MS"/>
              </a:rPr>
              <a:t>! </a:t>
            </a:r>
            <a:r>
              <a:rPr lang="pt-BR" dirty="0" smtClean="0">
                <a:solidFill>
                  <a:schemeClr val="bg1"/>
                </a:solidFill>
                <a:latin typeface="Comic Sans MS" pitchFamily="66" charset="0"/>
                <a:hlinkClick r:id="rId5"/>
              </a:rPr>
              <a:t>http://geneticanaescola.com.br/vol-ii2-artigo-03/</a:t>
            </a:r>
            <a:endParaRPr lang="pt-BR" dirty="0" smtClean="0">
              <a:solidFill>
                <a:schemeClr val="bg1"/>
              </a:solidFill>
              <a:latin typeface="Comic Sans MS" pitchFamily="66" charset="0"/>
            </a:endParaRPr>
          </a:p>
          <a:p>
            <a:endParaRPr lang="pt-BR" dirty="0" smtClean="0">
              <a:solidFill>
                <a:schemeClr val="bg1"/>
              </a:solidFill>
              <a:latin typeface="Comic Sans MS" pitchFamily="66" charset="0"/>
              <a:cs typeface="Comic Sans MS"/>
            </a:endParaRPr>
          </a:p>
          <a:p>
            <a:r>
              <a:rPr lang="en-US" dirty="0" err="1" smtClean="0">
                <a:solidFill>
                  <a:schemeClr val="bg1"/>
                </a:solidFill>
                <a:latin typeface="Comic Sans MS" pitchFamily="66" charset="0"/>
                <a:cs typeface="Comic Sans MS"/>
              </a:rPr>
              <a:t>Leia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mais</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sobre</a:t>
            </a:r>
            <a:r>
              <a:rPr lang="en-US" dirty="0" smtClean="0">
                <a:solidFill>
                  <a:schemeClr val="bg1"/>
                </a:solidFill>
                <a:latin typeface="Comic Sans MS" pitchFamily="66" charset="0"/>
                <a:cs typeface="Comic Sans MS"/>
              </a:rPr>
              <a:t> a </a:t>
            </a:r>
            <a:r>
              <a:rPr lang="en-US" dirty="0" err="1" smtClean="0">
                <a:solidFill>
                  <a:schemeClr val="bg1"/>
                </a:solidFill>
                <a:latin typeface="Comic Sans MS" pitchFamily="66" charset="0"/>
                <a:cs typeface="Comic Sans MS"/>
              </a:rPr>
              <a:t>bioética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nas</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escolas</a:t>
            </a:r>
            <a:r>
              <a:rPr lang="en-US" dirty="0" smtClean="0">
                <a:solidFill>
                  <a:schemeClr val="bg1"/>
                </a:solidFill>
                <a:latin typeface="Comic Sans MS" pitchFamily="66" charset="0"/>
                <a:cs typeface="Comic Sans MS"/>
              </a:rPr>
              <a:t>:</a:t>
            </a:r>
            <a:r>
              <a:rPr lang="pt-BR" dirty="0" smtClean="0">
                <a:solidFill>
                  <a:schemeClr val="bg1"/>
                </a:solidFill>
                <a:latin typeface="Comic Sans MS" pitchFamily="66" charset="0"/>
                <a:hlinkClick r:id="rId6"/>
              </a:rPr>
              <a:t> http://geneticanaescola.com.br/wp-home/wp-content/uploads/2013/08/VersPress/RevtaGenEsc_8_02_Art05_Press.pdf</a:t>
            </a:r>
            <a:endParaRPr lang="en-US" dirty="0" smtClean="0">
              <a:solidFill>
                <a:schemeClr val="bg1"/>
              </a:solidFill>
              <a:latin typeface="Comic Sans MS" pitchFamily="66" charset="0"/>
              <a:cs typeface="Comic Sans MS"/>
            </a:endParaRPr>
          </a:p>
          <a:p>
            <a:endParaRPr lang="en-US" dirty="0" smtClean="0">
              <a:solidFill>
                <a:schemeClr val="bg1"/>
              </a:solidFill>
              <a:latin typeface="Comic Sans MS" pitchFamily="66" charset="0"/>
              <a:cs typeface="Comic Sans MS"/>
            </a:endParaRPr>
          </a:p>
          <a:p>
            <a:r>
              <a:rPr lang="en-US" dirty="0" err="1" smtClean="0">
                <a:solidFill>
                  <a:schemeClr val="bg1"/>
                </a:solidFill>
                <a:latin typeface="Comic Sans MS" pitchFamily="66" charset="0"/>
                <a:cs typeface="Comic Sans MS"/>
              </a:rPr>
              <a:t>Saiba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mais</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sobre</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Ética</a:t>
            </a:r>
            <a:r>
              <a:rPr lang="en-US" dirty="0" smtClean="0">
                <a:solidFill>
                  <a:schemeClr val="bg1"/>
                </a:solidFill>
                <a:latin typeface="Comic Sans MS" pitchFamily="66" charset="0"/>
                <a:cs typeface="Comic Sans MS"/>
              </a:rPr>
              <a:t> e o </a:t>
            </a:r>
            <a:r>
              <a:rPr lang="en-US" dirty="0" err="1" smtClean="0">
                <a:solidFill>
                  <a:schemeClr val="bg1"/>
                </a:solidFill>
                <a:latin typeface="Comic Sans MS" pitchFamily="66" charset="0"/>
                <a:cs typeface="Comic Sans MS"/>
              </a:rPr>
              <a:t>Projeto</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Genoma</a:t>
            </a:r>
            <a:r>
              <a:rPr lang="en-US" dirty="0" smtClean="0">
                <a:solidFill>
                  <a:schemeClr val="bg1"/>
                </a:solidFill>
                <a:latin typeface="Comic Sans MS" pitchFamily="66" charset="0"/>
                <a:cs typeface="Comic Sans MS"/>
              </a:rPr>
              <a:t> </a:t>
            </a:r>
            <a:r>
              <a:rPr lang="en-US" dirty="0" err="1" smtClean="0">
                <a:solidFill>
                  <a:schemeClr val="bg1"/>
                </a:solidFill>
                <a:latin typeface="Comic Sans MS" pitchFamily="66" charset="0"/>
                <a:cs typeface="Comic Sans MS"/>
              </a:rPr>
              <a:t>Humano</a:t>
            </a:r>
            <a:endParaRPr lang="en-US" dirty="0" smtClean="0">
              <a:solidFill>
                <a:schemeClr val="bg1"/>
              </a:solidFill>
              <a:latin typeface="Comic Sans MS" pitchFamily="66" charset="0"/>
              <a:cs typeface="Comic Sans MS"/>
            </a:endParaRPr>
          </a:p>
          <a:p>
            <a:r>
              <a:rPr lang="pt-BR" dirty="0" smtClean="0">
                <a:solidFill>
                  <a:schemeClr val="bg1"/>
                </a:solidFill>
                <a:latin typeface="Comic Sans MS" pitchFamily="66" charset="0"/>
                <a:hlinkClick r:id="rId7"/>
              </a:rPr>
              <a:t>http://www.scielo.br/pdf/spp/v14n3/9771.pdf</a:t>
            </a:r>
            <a:endParaRPr lang="pt-BR" dirty="0" smtClean="0">
              <a:solidFill>
                <a:schemeClr val="bg1"/>
              </a:solidFill>
              <a:latin typeface="Comic Sans MS" pitchFamily="66" charset="0"/>
            </a:endParaRPr>
          </a:p>
          <a:p>
            <a:endParaRPr lang="pt-BR" dirty="0" smtClean="0">
              <a:solidFill>
                <a:schemeClr val="bg1"/>
              </a:solidFill>
              <a:latin typeface="Comic Sans MS" pitchFamily="66" charset="0"/>
              <a:cs typeface="Comic Sans MS"/>
            </a:endParaRPr>
          </a:p>
          <a:p>
            <a:r>
              <a:rPr lang="pt-BR" dirty="0" smtClean="0">
                <a:solidFill>
                  <a:schemeClr val="bg1"/>
                </a:solidFill>
                <a:latin typeface="Comic Sans MS" pitchFamily="66" charset="0"/>
                <a:cs typeface="Comic Sans MS"/>
              </a:rPr>
              <a:t>Esteja por dentro das discussões sobre bioética em:</a:t>
            </a:r>
          </a:p>
          <a:p>
            <a:r>
              <a:rPr lang="en-US" dirty="0" smtClean="0">
                <a:solidFill>
                  <a:schemeClr val="bg1"/>
                </a:solidFill>
                <a:latin typeface="Comic Sans MS" pitchFamily="66" charset="0"/>
                <a:cs typeface="Comic Sans MS"/>
                <a:hlinkClick r:id="rId8"/>
              </a:rPr>
              <a:t>http://www.bioetica.org.br/</a:t>
            </a:r>
            <a:endParaRPr lang="en-US" dirty="0" smtClean="0">
              <a:solidFill>
                <a:schemeClr val="bg1"/>
              </a:solidFill>
              <a:latin typeface="Comic Sans MS" pitchFamily="66" charset="0"/>
              <a:cs typeface="Comic Sans MS"/>
            </a:endParaRPr>
          </a:p>
          <a:p>
            <a:r>
              <a:rPr lang="en-US" dirty="0" smtClean="0">
                <a:solidFill>
                  <a:schemeClr val="bg1"/>
                </a:solidFill>
                <a:latin typeface="Comic Sans MS" pitchFamily="66" charset="0"/>
                <a:cs typeface="Comic Sans MS"/>
                <a:hlinkClick r:id="rId9"/>
              </a:rPr>
              <a:t>http://www.sbbioetica.org.br/</a:t>
            </a:r>
            <a:endParaRPr lang="en-US" dirty="0" smtClean="0">
              <a:solidFill>
                <a:schemeClr val="bg1"/>
              </a:solidFill>
              <a:latin typeface="Comic Sans MS" pitchFamily="66" charset="0"/>
              <a:cs typeface="Comic Sans MS"/>
            </a:endParaRPr>
          </a:p>
          <a:p>
            <a:endParaRPr lang="en-US" dirty="0" smtClean="0">
              <a:solidFill>
                <a:schemeClr val="bg1"/>
              </a:solidFill>
              <a:latin typeface="Comic Sans MS" pitchFamily="66" charset="0"/>
              <a:cs typeface="Comic Sans MS"/>
            </a:endParaRPr>
          </a:p>
          <a:p>
            <a:endParaRPr lang="en-US" b="1" dirty="0" smtClean="0">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pic>
        <p:nvPicPr>
          <p:cNvPr id="4" name="Imagem 3" descr="Denito 5.png"/>
          <p:cNvPicPr>
            <a:picLocks noChangeAspect="1"/>
          </p:cNvPicPr>
          <p:nvPr/>
        </p:nvPicPr>
        <p:blipFill>
          <a:blip r:embed="rId4" cstate="print"/>
          <a:stretch>
            <a:fillRect/>
          </a:stretch>
        </p:blipFill>
        <p:spPr>
          <a:xfrm>
            <a:off x="216000" y="2358000"/>
            <a:ext cx="2498400" cy="4446077"/>
          </a:xfrm>
          <a:prstGeom prst="rect">
            <a:avLst/>
          </a:prstGeom>
        </p:spPr>
      </p:pic>
      <p:sp>
        <p:nvSpPr>
          <p:cNvPr id="5" name="Texto explicativo em elipse 4"/>
          <p:cNvSpPr/>
          <p:nvPr/>
        </p:nvSpPr>
        <p:spPr>
          <a:xfrm>
            <a:off x="3131840" y="836712"/>
            <a:ext cx="2952328" cy="1872208"/>
          </a:xfrm>
          <a:prstGeom prst="wedgeEllipseCallout">
            <a:avLst>
              <a:gd name="adj1" fmla="val 28272"/>
              <a:gd name="adj2" fmla="val 6177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Você já ouviu falar sobre esse campo de estudo? O que ele faz?</a:t>
            </a:r>
            <a:endParaRPr lang="pt-BR" dirty="0">
              <a:latin typeface="Comic Sans MS" pitchFamily="66" charset="0"/>
            </a:endParaRPr>
          </a:p>
        </p:txBody>
      </p:sp>
      <p:pic>
        <p:nvPicPr>
          <p:cNvPr id="6" name="Imagem 5" descr="fc.png"/>
          <p:cNvPicPr preferRelativeResize="0">
            <a:picLocks/>
          </p:cNvPicPr>
          <p:nvPr/>
        </p:nvPicPr>
        <p:blipFill>
          <a:blip r:embed="rId5" cstate="print"/>
          <a:stretch>
            <a:fillRect/>
          </a:stretch>
        </p:blipFill>
        <p:spPr>
          <a:xfrm>
            <a:off x="5929200" y="1494000"/>
            <a:ext cx="2174400"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pic>
        <p:nvPicPr>
          <p:cNvPr id="4" name="Imagem 3" descr="Denito 5.png"/>
          <p:cNvPicPr>
            <a:picLocks noChangeAspect="1"/>
          </p:cNvPicPr>
          <p:nvPr/>
        </p:nvPicPr>
        <p:blipFill>
          <a:blip r:embed="rId4" cstate="print"/>
          <a:stretch>
            <a:fillRect/>
          </a:stretch>
        </p:blipFill>
        <p:spPr>
          <a:xfrm>
            <a:off x="216000" y="2358000"/>
            <a:ext cx="2498400" cy="4446077"/>
          </a:xfrm>
          <a:prstGeom prst="rect">
            <a:avLst/>
          </a:prstGeom>
        </p:spPr>
      </p:pic>
      <p:sp>
        <p:nvSpPr>
          <p:cNvPr id="6" name="Texto explicativo em elipse 5"/>
          <p:cNvSpPr/>
          <p:nvPr/>
        </p:nvSpPr>
        <p:spPr>
          <a:xfrm>
            <a:off x="2339752" y="1124744"/>
            <a:ext cx="2736304" cy="1944216"/>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Para compreender melhor vamos prestar atenção no quadro.</a:t>
            </a:r>
            <a:endParaRPr lang="pt-BR" dirty="0">
              <a:latin typeface="Comic Sans MS" pitchFamily="66" charset="0"/>
            </a:endParaRPr>
          </a:p>
        </p:txBody>
      </p:sp>
      <p:pic>
        <p:nvPicPr>
          <p:cNvPr id="5" name="Imagem 4" descr="cientistac.png"/>
          <p:cNvPicPr>
            <a:picLocks noChangeAspect="1"/>
          </p:cNvPicPr>
          <p:nvPr/>
        </p:nvPicPr>
        <p:blipFill>
          <a:blip r:embed="rId5" cstate="print"/>
          <a:stretch>
            <a:fillRect/>
          </a:stretch>
        </p:blipFill>
        <p:spPr>
          <a:xfrm>
            <a:off x="5929322" y="1494000"/>
            <a:ext cx="2175652" cy="5364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1331640" y="620688"/>
            <a:ext cx="6624736" cy="1569660"/>
          </a:xfrm>
          <a:prstGeom prst="rect">
            <a:avLst/>
          </a:prstGeom>
          <a:noFill/>
        </p:spPr>
        <p:txBody>
          <a:bodyPr wrap="square" rtlCol="0">
            <a:spAutoFit/>
          </a:bodyPr>
          <a:lstStyle/>
          <a:p>
            <a:pPr algn="ctr"/>
            <a:r>
              <a:rPr lang="pt-BR" sz="2400" dirty="0" smtClean="0">
                <a:solidFill>
                  <a:schemeClr val="bg1"/>
                </a:solidFill>
                <a:latin typeface="Comic Sans MS" pitchFamily="66" charset="0"/>
              </a:rPr>
              <a:t>O termo </a:t>
            </a:r>
            <a:r>
              <a:rPr lang="pt-BR" sz="2400" dirty="0" err="1" smtClean="0">
                <a:solidFill>
                  <a:schemeClr val="bg1"/>
                </a:solidFill>
                <a:latin typeface="Comic Sans MS" pitchFamily="66" charset="0"/>
              </a:rPr>
              <a:t>BioÉtica</a:t>
            </a:r>
            <a:r>
              <a:rPr lang="pt-BR" sz="2400" dirty="0" smtClean="0">
                <a:solidFill>
                  <a:schemeClr val="bg1"/>
                </a:solidFill>
                <a:latin typeface="Comic Sans MS" pitchFamily="66" charset="0"/>
              </a:rPr>
              <a:t>, foi utilizado pela primeira vez na Declaração de Helsinque, um documento internacional que estabeleceu as normas para a pesquisa com seres humanos.</a:t>
            </a:r>
          </a:p>
        </p:txBody>
      </p:sp>
      <p:pic>
        <p:nvPicPr>
          <p:cNvPr id="7" name="Imagem 6" descr="Denito 3.png"/>
          <p:cNvPicPr>
            <a:picLocks noChangeAspect="1"/>
          </p:cNvPicPr>
          <p:nvPr/>
        </p:nvPicPr>
        <p:blipFill>
          <a:blip r:embed="rId3" cstate="print"/>
          <a:stretch>
            <a:fillRect/>
          </a:stretch>
        </p:blipFill>
        <p:spPr>
          <a:xfrm>
            <a:off x="6588224" y="3717032"/>
            <a:ext cx="1871317" cy="2151710"/>
          </a:xfrm>
          <a:prstGeom prst="rect">
            <a:avLst/>
          </a:prstGeom>
        </p:spPr>
      </p:pic>
      <p:sp>
        <p:nvSpPr>
          <p:cNvPr id="8" name="CaixaDeTexto 7"/>
          <p:cNvSpPr txBox="1"/>
          <p:nvPr/>
        </p:nvSpPr>
        <p:spPr>
          <a:xfrm>
            <a:off x="539552" y="2564904"/>
            <a:ext cx="6048672" cy="2585323"/>
          </a:xfrm>
          <a:prstGeom prst="rect">
            <a:avLst/>
          </a:prstGeom>
          <a:noFill/>
        </p:spPr>
        <p:txBody>
          <a:bodyPr wrap="square" rtlCol="0">
            <a:spAutoFit/>
          </a:bodyPr>
          <a:lstStyle/>
          <a:p>
            <a:pPr algn="ctr"/>
            <a:r>
              <a:rPr lang="pt-BR" sz="2400" dirty="0" smtClean="0">
                <a:solidFill>
                  <a:schemeClr val="bg1"/>
                </a:solidFill>
                <a:latin typeface="Comic Sans MS" pitchFamily="66" charset="0"/>
              </a:rPr>
              <a:t>O Brasil possui a Resolução nº 196/1996 do Conselho Nacional de Saúde (CNS), </a:t>
            </a:r>
          </a:p>
          <a:p>
            <a:pPr algn="ctr"/>
            <a:r>
              <a:rPr lang="pt-BR" sz="2400" dirty="0" smtClean="0">
                <a:solidFill>
                  <a:schemeClr val="bg1"/>
                </a:solidFill>
                <a:latin typeface="Comic Sans MS" pitchFamily="66" charset="0"/>
              </a:rPr>
              <a:t>que regulamenta as diretrizes </a:t>
            </a:r>
          </a:p>
          <a:p>
            <a:pPr algn="ctr"/>
            <a:r>
              <a:rPr lang="pt-BR" sz="2400" dirty="0" smtClean="0">
                <a:solidFill>
                  <a:schemeClr val="bg1"/>
                </a:solidFill>
                <a:latin typeface="Comic Sans MS" pitchFamily="66" charset="0"/>
              </a:rPr>
              <a:t>e normas da pesquisa envolvendo</a:t>
            </a:r>
          </a:p>
          <a:p>
            <a:pPr algn="ctr"/>
            <a:r>
              <a:rPr lang="pt-BR" sz="2400" dirty="0" smtClean="0">
                <a:solidFill>
                  <a:schemeClr val="bg1"/>
                </a:solidFill>
                <a:latin typeface="Comic Sans MS" pitchFamily="66" charset="0"/>
              </a:rPr>
              <a:t>seres humanos correlacionando-os</a:t>
            </a:r>
          </a:p>
          <a:p>
            <a:pPr algn="ctr"/>
            <a:r>
              <a:rPr lang="pt-BR" sz="2400" dirty="0" smtClean="0">
                <a:solidFill>
                  <a:schemeClr val="bg1"/>
                </a:solidFill>
                <a:latin typeface="Comic Sans MS" pitchFamily="66" charset="0"/>
              </a:rPr>
              <a:t>com a ética envolvida em cada caso.</a:t>
            </a:r>
          </a:p>
          <a:p>
            <a:endParaRPr lang="pt-BR"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2" cstate="print"/>
          <a:stretch>
            <a:fillRect/>
          </a:stretch>
        </p:blipFill>
        <p:spPr>
          <a:xfrm>
            <a:off x="0" y="0"/>
            <a:ext cx="9143999" cy="6858000"/>
          </a:xfrm>
          <a:prstGeom prst="rect">
            <a:avLst/>
          </a:prstGeom>
        </p:spPr>
      </p:pic>
      <p:sp>
        <p:nvSpPr>
          <p:cNvPr id="4" name="CaixaDeTexto 3"/>
          <p:cNvSpPr txBox="1"/>
          <p:nvPr/>
        </p:nvSpPr>
        <p:spPr>
          <a:xfrm>
            <a:off x="2123728" y="1556792"/>
            <a:ext cx="184731" cy="369332"/>
          </a:xfrm>
          <a:prstGeom prst="rect">
            <a:avLst/>
          </a:prstGeom>
          <a:noFill/>
        </p:spPr>
        <p:txBody>
          <a:bodyPr wrap="none" rtlCol="0">
            <a:spAutoFit/>
          </a:bodyPr>
          <a:lstStyle/>
          <a:p>
            <a:endParaRPr lang="pt-BR" dirty="0"/>
          </a:p>
        </p:txBody>
      </p:sp>
      <p:sp>
        <p:nvSpPr>
          <p:cNvPr id="5" name="CaixaDeTexto 4"/>
          <p:cNvSpPr txBox="1"/>
          <p:nvPr/>
        </p:nvSpPr>
        <p:spPr>
          <a:xfrm>
            <a:off x="971600" y="836712"/>
            <a:ext cx="7344816" cy="1200329"/>
          </a:xfrm>
          <a:prstGeom prst="rect">
            <a:avLst/>
          </a:prstGeom>
          <a:noFill/>
        </p:spPr>
        <p:txBody>
          <a:bodyPr wrap="square" rtlCol="0">
            <a:spAutoFit/>
          </a:bodyPr>
          <a:lstStyle/>
          <a:p>
            <a:pPr algn="ctr"/>
            <a:r>
              <a:rPr lang="en-US" sz="2400" b="1" dirty="0" smtClean="0">
                <a:solidFill>
                  <a:srgbClr val="FFFFFF"/>
                </a:solidFill>
                <a:latin typeface="Chalkduster"/>
                <a:cs typeface="Chalkduster"/>
              </a:rPr>
              <a:t> </a:t>
            </a:r>
            <a:r>
              <a:rPr lang="en-US" sz="2400" dirty="0" smtClean="0">
                <a:solidFill>
                  <a:srgbClr val="FFFFFF"/>
                </a:solidFill>
                <a:latin typeface="Comic Sans MS" pitchFamily="66" charset="0"/>
                <a:cs typeface="Chalkduster"/>
              </a:rPr>
              <a:t>A </a:t>
            </a:r>
            <a:r>
              <a:rPr lang="en-US" sz="2400" dirty="0" err="1" smtClean="0">
                <a:solidFill>
                  <a:srgbClr val="FFFFFF"/>
                </a:solidFill>
                <a:latin typeface="Comic Sans MS" pitchFamily="66" charset="0"/>
                <a:cs typeface="Chalkduster"/>
              </a:rPr>
              <a:t>bioética</a:t>
            </a:r>
            <a:r>
              <a:rPr lang="en-US" sz="2400" dirty="0" smtClean="0">
                <a:solidFill>
                  <a:srgbClr val="FFFFFF"/>
                </a:solidFill>
                <a:latin typeface="Comic Sans MS" pitchFamily="66" charset="0"/>
                <a:cs typeface="Chalkduster"/>
              </a:rPr>
              <a:t> de </a:t>
            </a:r>
            <a:r>
              <a:rPr lang="en-US" sz="2400" dirty="0" err="1" smtClean="0">
                <a:solidFill>
                  <a:srgbClr val="FFFFFF"/>
                </a:solidFill>
                <a:latin typeface="Comic Sans MS" pitchFamily="66" charset="0"/>
                <a:cs typeface="Chalkduster"/>
              </a:rPr>
              <a:t>maneira</a:t>
            </a:r>
            <a:r>
              <a:rPr lang="en-US" sz="2400" dirty="0" smtClean="0">
                <a:solidFill>
                  <a:srgbClr val="FFFFFF"/>
                </a:solidFill>
                <a:latin typeface="Comic Sans MS" pitchFamily="66" charset="0"/>
                <a:cs typeface="Chalkduster"/>
              </a:rPr>
              <a:t> </a:t>
            </a:r>
            <a:r>
              <a:rPr lang="en-US" sz="2400" dirty="0" err="1" smtClean="0">
                <a:solidFill>
                  <a:srgbClr val="FFFFFF"/>
                </a:solidFill>
                <a:latin typeface="Comic Sans MS" pitchFamily="66" charset="0"/>
                <a:cs typeface="Chalkduster"/>
              </a:rPr>
              <a:t>ampla</a:t>
            </a:r>
            <a:r>
              <a:rPr lang="en-US" sz="2400" dirty="0" smtClean="0">
                <a:solidFill>
                  <a:srgbClr val="FFFFFF"/>
                </a:solidFill>
                <a:latin typeface="Comic Sans MS" pitchFamily="66" charset="0"/>
                <a:cs typeface="Chalkduster"/>
              </a:rPr>
              <a:t> se </a:t>
            </a:r>
            <a:r>
              <a:rPr lang="en-US" sz="2400" dirty="0" err="1" smtClean="0">
                <a:solidFill>
                  <a:srgbClr val="FFFFFF"/>
                </a:solidFill>
                <a:latin typeface="Comic Sans MS" pitchFamily="66" charset="0"/>
                <a:cs typeface="Chalkduster"/>
              </a:rPr>
              <a:t>refere</a:t>
            </a:r>
            <a:r>
              <a:rPr lang="en-US" sz="2400" dirty="0" smtClean="0">
                <a:solidFill>
                  <a:srgbClr val="FFFFFF"/>
                </a:solidFill>
                <a:latin typeface="Comic Sans MS" pitchFamily="66" charset="0"/>
                <a:cs typeface="Chalkduster"/>
              </a:rPr>
              <a:t> à </a:t>
            </a:r>
            <a:r>
              <a:rPr lang="en-US" sz="2400" dirty="0" err="1" smtClean="0">
                <a:solidFill>
                  <a:srgbClr val="FFFFFF"/>
                </a:solidFill>
                <a:latin typeface="Comic Sans MS" pitchFamily="66" charset="0"/>
                <a:cs typeface="Chalkduster"/>
              </a:rPr>
              <a:t>ética</a:t>
            </a:r>
            <a:r>
              <a:rPr lang="en-US" sz="2400" dirty="0" smtClean="0">
                <a:solidFill>
                  <a:srgbClr val="FFFFFF"/>
                </a:solidFill>
                <a:latin typeface="Comic Sans MS" pitchFamily="66" charset="0"/>
                <a:cs typeface="Chalkduster"/>
              </a:rPr>
              <a:t> </a:t>
            </a:r>
            <a:r>
              <a:rPr lang="en-US" sz="2400" dirty="0" err="1" smtClean="0">
                <a:solidFill>
                  <a:srgbClr val="FFFFFF"/>
                </a:solidFill>
                <a:latin typeface="Comic Sans MS" pitchFamily="66" charset="0"/>
                <a:cs typeface="Chalkduster"/>
              </a:rPr>
              <a:t>sobre</a:t>
            </a:r>
            <a:r>
              <a:rPr lang="en-US" sz="2400" dirty="0" smtClean="0">
                <a:solidFill>
                  <a:srgbClr val="FFFFFF"/>
                </a:solidFill>
                <a:latin typeface="Comic Sans MS" pitchFamily="66" charset="0"/>
                <a:cs typeface="Chalkduster"/>
              </a:rPr>
              <a:t> a </a:t>
            </a:r>
            <a:r>
              <a:rPr lang="en-US" sz="2400" dirty="0" err="1" smtClean="0">
                <a:solidFill>
                  <a:srgbClr val="FFFFFF"/>
                </a:solidFill>
                <a:latin typeface="Comic Sans MS" pitchFamily="66" charset="0"/>
                <a:cs typeface="Chalkduster"/>
              </a:rPr>
              <a:t>vida</a:t>
            </a:r>
            <a:r>
              <a:rPr lang="en-US" sz="2400" dirty="0" smtClean="0">
                <a:solidFill>
                  <a:srgbClr val="FFFFFF"/>
                </a:solidFill>
                <a:latin typeface="Comic Sans MS" pitchFamily="66" charset="0"/>
                <a:cs typeface="Chalkduster"/>
              </a:rPr>
              <a:t>. </a:t>
            </a:r>
            <a:r>
              <a:rPr lang="en-US" sz="2400" dirty="0" err="1" smtClean="0">
                <a:solidFill>
                  <a:srgbClr val="FFFFFF"/>
                </a:solidFill>
                <a:latin typeface="Comic Sans MS" pitchFamily="66" charset="0"/>
                <a:cs typeface="Chalkduster"/>
              </a:rPr>
              <a:t>Porém</a:t>
            </a:r>
            <a:r>
              <a:rPr lang="en-US" sz="2400" dirty="0" smtClean="0">
                <a:solidFill>
                  <a:srgbClr val="FFFFFF"/>
                </a:solidFill>
                <a:latin typeface="Comic Sans MS" pitchFamily="66" charset="0"/>
                <a:cs typeface="Chalkduster"/>
              </a:rPr>
              <a:t> o </a:t>
            </a:r>
            <a:r>
              <a:rPr lang="en-US" sz="2400" dirty="0" err="1" smtClean="0">
                <a:solidFill>
                  <a:srgbClr val="FFFFFF"/>
                </a:solidFill>
                <a:latin typeface="Comic Sans MS" pitchFamily="66" charset="0"/>
                <a:cs typeface="Chalkduster"/>
              </a:rPr>
              <a:t>termo</a:t>
            </a:r>
            <a:r>
              <a:rPr lang="en-US" sz="2400" dirty="0" smtClean="0">
                <a:solidFill>
                  <a:srgbClr val="FFFFFF"/>
                </a:solidFill>
                <a:latin typeface="Comic Sans MS" pitchFamily="66" charset="0"/>
                <a:cs typeface="Chalkduster"/>
              </a:rPr>
              <a:t> </a:t>
            </a:r>
            <a:r>
              <a:rPr lang="en-US" sz="2400" dirty="0" err="1" smtClean="0">
                <a:solidFill>
                  <a:srgbClr val="FFFFFF"/>
                </a:solidFill>
                <a:latin typeface="Comic Sans MS" pitchFamily="66" charset="0"/>
                <a:cs typeface="Chalkduster"/>
              </a:rPr>
              <a:t>ética</a:t>
            </a:r>
            <a:r>
              <a:rPr lang="en-US" sz="2400" dirty="0" smtClean="0">
                <a:solidFill>
                  <a:srgbClr val="FFFFFF"/>
                </a:solidFill>
                <a:latin typeface="Comic Sans MS" pitchFamily="66" charset="0"/>
                <a:cs typeface="Chalkduster"/>
              </a:rPr>
              <a:t> </a:t>
            </a:r>
            <a:r>
              <a:rPr lang="en-US" sz="2400" dirty="0" err="1" smtClean="0">
                <a:solidFill>
                  <a:srgbClr val="FFFFFF"/>
                </a:solidFill>
                <a:latin typeface="Comic Sans MS" pitchFamily="66" charset="0"/>
                <a:cs typeface="Chalkduster"/>
              </a:rPr>
              <a:t>muitas</a:t>
            </a:r>
            <a:r>
              <a:rPr lang="en-US" sz="2400" dirty="0" smtClean="0">
                <a:solidFill>
                  <a:srgbClr val="FFFFFF"/>
                </a:solidFill>
                <a:latin typeface="Comic Sans MS" pitchFamily="66" charset="0"/>
                <a:cs typeface="Chalkduster"/>
              </a:rPr>
              <a:t> </a:t>
            </a:r>
            <a:r>
              <a:rPr lang="en-US" sz="2400" dirty="0" err="1" smtClean="0">
                <a:solidFill>
                  <a:srgbClr val="FFFFFF"/>
                </a:solidFill>
                <a:latin typeface="Comic Sans MS" pitchFamily="66" charset="0"/>
                <a:cs typeface="Chalkduster"/>
              </a:rPr>
              <a:t>vezes</a:t>
            </a:r>
            <a:r>
              <a:rPr lang="en-US" sz="2400" dirty="0" smtClean="0">
                <a:solidFill>
                  <a:srgbClr val="FFFFFF"/>
                </a:solidFill>
                <a:latin typeface="Comic Sans MS" pitchFamily="66" charset="0"/>
                <a:cs typeface="Chalkduster"/>
              </a:rPr>
              <a:t> se </a:t>
            </a:r>
            <a:r>
              <a:rPr lang="en-US" sz="2400" dirty="0" err="1" smtClean="0">
                <a:solidFill>
                  <a:srgbClr val="FFFFFF"/>
                </a:solidFill>
                <a:latin typeface="Comic Sans MS" pitchFamily="66" charset="0"/>
                <a:cs typeface="Chalkduster"/>
              </a:rPr>
              <a:t>confunde</a:t>
            </a:r>
            <a:r>
              <a:rPr lang="en-US" sz="2400" dirty="0" smtClean="0">
                <a:solidFill>
                  <a:srgbClr val="FFFFFF"/>
                </a:solidFill>
                <a:latin typeface="Comic Sans MS" pitchFamily="66" charset="0"/>
                <a:cs typeface="Chalkduster"/>
              </a:rPr>
              <a:t> com a moral. </a:t>
            </a:r>
            <a:endParaRPr lang="pt-BR" sz="2400" dirty="0" smtClean="0">
              <a:solidFill>
                <a:schemeClr val="bg1"/>
              </a:solidFill>
              <a:latin typeface="Comic Sans MS" pitchFamily="66" charset="0"/>
            </a:endParaRPr>
          </a:p>
        </p:txBody>
      </p:sp>
      <p:sp>
        <p:nvSpPr>
          <p:cNvPr id="8" name="CaixaDeTexto 7"/>
          <p:cNvSpPr txBox="1"/>
          <p:nvPr/>
        </p:nvSpPr>
        <p:spPr>
          <a:xfrm>
            <a:off x="2483768" y="2492896"/>
            <a:ext cx="6048672" cy="1569660"/>
          </a:xfrm>
          <a:prstGeom prst="rect">
            <a:avLst/>
          </a:prstGeom>
          <a:noFill/>
        </p:spPr>
        <p:txBody>
          <a:bodyPr wrap="square" rtlCol="0">
            <a:spAutoFit/>
          </a:bodyPr>
          <a:lstStyle/>
          <a:p>
            <a:pPr algn="ctr"/>
            <a:r>
              <a:rPr lang="en-US" sz="2400" b="1" dirty="0" smtClean="0">
                <a:solidFill>
                  <a:schemeClr val="bg1"/>
                </a:solidFill>
                <a:latin typeface="Comic Sans MS" pitchFamily="66" charset="0"/>
                <a:cs typeface="Chalkduster"/>
              </a:rPr>
              <a:t> </a:t>
            </a:r>
            <a:r>
              <a:rPr lang="pt-BR" sz="2400" dirty="0" smtClean="0">
                <a:solidFill>
                  <a:schemeClr val="bg1"/>
                </a:solidFill>
                <a:latin typeface="Comic Sans MS" pitchFamily="66" charset="0"/>
              </a:rPr>
              <a:t>Bioética é a peça chave em relação às ações políticas que envolvem os seres vivos, assim como a proteção ao meio ambiente.</a:t>
            </a:r>
            <a:endParaRPr lang="pt-BR" dirty="0">
              <a:solidFill>
                <a:schemeClr val="bg1"/>
              </a:solidFill>
              <a:latin typeface="Comic Sans MS" pitchFamily="66" charset="0"/>
            </a:endParaRPr>
          </a:p>
        </p:txBody>
      </p:sp>
      <p:pic>
        <p:nvPicPr>
          <p:cNvPr id="9" name="Imagem 8" descr="Denito 4.png"/>
          <p:cNvPicPr>
            <a:picLocks noChangeAspect="1"/>
          </p:cNvPicPr>
          <p:nvPr/>
        </p:nvPicPr>
        <p:blipFill>
          <a:blip r:embed="rId3" cstate="print"/>
          <a:stretch>
            <a:fillRect/>
          </a:stretch>
        </p:blipFill>
        <p:spPr>
          <a:xfrm>
            <a:off x="683568" y="3573016"/>
            <a:ext cx="2224856" cy="272468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Imagem 1" descr="carol.png"/>
          <p:cNvPicPr>
            <a:picLocks noChangeAspect="1"/>
          </p:cNvPicPr>
          <p:nvPr/>
        </p:nvPicPr>
        <p:blipFill>
          <a:blip r:embed="rId3" cstate="print"/>
          <a:stretch>
            <a:fillRect/>
          </a:stretch>
        </p:blipFill>
        <p:spPr>
          <a:xfrm>
            <a:off x="1979712" y="344466"/>
            <a:ext cx="5090566" cy="6513534"/>
          </a:xfrm>
          <a:prstGeom prst="rect">
            <a:avLst/>
          </a:prstGeom>
        </p:spPr>
      </p:pic>
      <p:sp>
        <p:nvSpPr>
          <p:cNvPr id="3" name="Texto explicativo em elipse 2"/>
          <p:cNvSpPr/>
          <p:nvPr/>
        </p:nvSpPr>
        <p:spPr>
          <a:xfrm>
            <a:off x="5940152" y="620688"/>
            <a:ext cx="2880320" cy="2160240"/>
          </a:xfrm>
          <a:prstGeom prst="wedgeEllipse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Mas Sofia, qual a diferença entre Ética e Moral?</a:t>
            </a:r>
            <a:endParaRPr lang="pt-BR" dirty="0">
              <a:latin typeface="Comic Sans MS" pitchFamily="66"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843808" y="620688"/>
            <a:ext cx="3096344" cy="2664296"/>
          </a:xfrm>
          <a:prstGeom prst="wedgeEllipseCallout">
            <a:avLst>
              <a:gd name="adj1" fmla="val 55267"/>
              <a:gd name="adj2" fmla="val 4232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b="1" dirty="0" smtClean="0">
                <a:latin typeface="Comic Sans MS" pitchFamily="66" charset="0"/>
              </a:rPr>
              <a:t> </a:t>
            </a:r>
          </a:p>
          <a:p>
            <a:pPr algn="ctr"/>
            <a:r>
              <a:rPr lang="pt-BR" dirty="0" smtClean="0">
                <a:latin typeface="Comic Sans MS" pitchFamily="66" charset="0"/>
              </a:rPr>
              <a:t>O termo ética é referente a opção individual, escolha ativa e requer adesão íntima da pessoa a valores, princípios e normas morais.</a:t>
            </a:r>
          </a:p>
          <a:p>
            <a:pPr algn="ctr"/>
            <a:endParaRPr lang="pt-BR" dirty="0"/>
          </a:p>
        </p:txBody>
      </p:sp>
      <p:pic>
        <p:nvPicPr>
          <p:cNvPr id="6" name="Imagem 5" descr="fc.png"/>
          <p:cNvPicPr preferRelativeResize="0">
            <a:picLocks/>
          </p:cNvPicPr>
          <p:nvPr/>
        </p:nvPicPr>
        <p:blipFill>
          <a:blip r:embed="rId4" cstate="print"/>
          <a:stretch>
            <a:fillRect/>
          </a:stretch>
        </p:blipFill>
        <p:spPr>
          <a:xfrm>
            <a:off x="5929200" y="1494000"/>
            <a:ext cx="2174400" cy="5364000"/>
          </a:xfrm>
          <a:prstGeom prst="rect">
            <a:avLst/>
          </a:prstGeom>
        </p:spPr>
      </p:pic>
      <p:pic>
        <p:nvPicPr>
          <p:cNvPr id="7" name="Imagem 6" descr="Denito 5.png"/>
          <p:cNvPicPr>
            <a:picLocks noChangeAspect="1"/>
          </p:cNvPicPr>
          <p:nvPr/>
        </p:nvPicPr>
        <p:blipFill>
          <a:blip r:embed="rId5" cstate="print"/>
          <a:stretch>
            <a:fillRect/>
          </a:stretch>
        </p:blipFill>
        <p:spPr>
          <a:xfrm>
            <a:off x="216000" y="2358000"/>
            <a:ext cx="2498400" cy="44460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Imagem 2" descr="quadro.png"/>
          <p:cNvPicPr>
            <a:picLocks noChangeAspect="1"/>
          </p:cNvPicPr>
          <p:nvPr/>
        </p:nvPicPr>
        <p:blipFill>
          <a:blip r:embed="rId3" cstate="print"/>
          <a:stretch>
            <a:fillRect/>
          </a:stretch>
        </p:blipFill>
        <p:spPr>
          <a:xfrm>
            <a:off x="3240000" y="216000"/>
            <a:ext cx="5760000" cy="4050605"/>
          </a:xfrm>
          <a:prstGeom prst="rect">
            <a:avLst/>
          </a:prstGeom>
        </p:spPr>
      </p:pic>
      <p:sp>
        <p:nvSpPr>
          <p:cNvPr id="5" name="Texto explicativo em elipse 4"/>
          <p:cNvSpPr/>
          <p:nvPr/>
        </p:nvSpPr>
        <p:spPr>
          <a:xfrm>
            <a:off x="2339752" y="404664"/>
            <a:ext cx="3672408" cy="3240360"/>
          </a:xfrm>
          <a:prstGeom prst="wedgeEllipseCallout">
            <a:avLst>
              <a:gd name="adj1" fmla="val 51663"/>
              <a:gd name="adj2" fmla="val 3355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smtClean="0">
                <a:latin typeface="Comic Sans MS" pitchFamily="66" charset="0"/>
              </a:rPr>
              <a:t>A moral é caracterizada por conjunto de princípios, valores e normas que regulam a conduta humana em suas relações sociais</a:t>
            </a:r>
          </a:p>
          <a:p>
            <a:pPr algn="ctr"/>
            <a:r>
              <a:rPr lang="pt-BR" dirty="0" smtClean="0">
                <a:latin typeface="Comic Sans MS" pitchFamily="66" charset="0"/>
              </a:rPr>
              <a:t>em determinado momento histórico</a:t>
            </a:r>
            <a:r>
              <a:rPr lang="pt-BR" dirty="0" smtClean="0"/>
              <a:t>.</a:t>
            </a:r>
            <a:endParaRPr lang="pt-BR" dirty="0">
              <a:latin typeface="Comic Sans MS" pitchFamily="66" charset="0"/>
            </a:endParaRPr>
          </a:p>
        </p:txBody>
      </p:sp>
      <p:pic>
        <p:nvPicPr>
          <p:cNvPr id="4" name="Imagem 3" descr="cientista29c.png"/>
          <p:cNvPicPr preferRelativeResize="0">
            <a:picLocks/>
          </p:cNvPicPr>
          <p:nvPr/>
        </p:nvPicPr>
        <p:blipFill>
          <a:blip r:embed="rId4" cstate="print"/>
          <a:stretch>
            <a:fillRect/>
          </a:stretch>
        </p:blipFill>
        <p:spPr>
          <a:xfrm>
            <a:off x="5929322" y="1494000"/>
            <a:ext cx="2880000" cy="5364000"/>
          </a:xfrm>
          <a:prstGeom prst="rect">
            <a:avLst/>
          </a:prstGeom>
        </p:spPr>
      </p:pic>
      <p:pic>
        <p:nvPicPr>
          <p:cNvPr id="6" name="Imagem 5" descr="Denito 5.png"/>
          <p:cNvPicPr>
            <a:picLocks noChangeAspect="1"/>
          </p:cNvPicPr>
          <p:nvPr/>
        </p:nvPicPr>
        <p:blipFill>
          <a:blip r:embed="rId5" cstate="print"/>
          <a:stretch>
            <a:fillRect/>
          </a:stretch>
        </p:blipFill>
        <p:spPr>
          <a:xfrm>
            <a:off x="216000" y="2358000"/>
            <a:ext cx="2498400" cy="4446077"/>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1056</Words>
  <Application>Microsoft Macintosh PowerPoint</Application>
  <PresentationFormat>On-screen Show (4:3)</PresentationFormat>
  <Paragraphs>78</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Tema do Office</vt:lpstr>
      <vt:lpstr>1_Tema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Thaís</dc:creator>
  <cp:lastModifiedBy>Iara Lopes</cp:lastModifiedBy>
  <cp:revision>43</cp:revision>
  <dcterms:created xsi:type="dcterms:W3CDTF">2014-05-08T00:51:56Z</dcterms:created>
  <dcterms:modified xsi:type="dcterms:W3CDTF">2014-09-05T23:18:40Z</dcterms:modified>
</cp:coreProperties>
</file>